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14"/>
  </p:notesMasterIdLst>
  <p:sldIdLst>
    <p:sldId id="256" r:id="rId4"/>
    <p:sldId id="274" r:id="rId5"/>
    <p:sldId id="271" r:id="rId6"/>
    <p:sldId id="275" r:id="rId7"/>
    <p:sldId id="276" r:id="rId8"/>
    <p:sldId id="277" r:id="rId9"/>
    <p:sldId id="278" r:id="rId10"/>
    <p:sldId id="279" r:id="rId11"/>
    <p:sldId id="273" r:id="rId12"/>
    <p:sldId id="280" r:id="rId13"/>
  </p:sldIdLst>
  <p:sldSz cx="10969625" cy="6170613"/>
  <p:notesSz cx="6858000" cy="9144000"/>
  <p:custDataLst>
    <p:tags r:id="rId15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50" autoAdjust="0"/>
  </p:normalViewPr>
  <p:slideViewPr>
    <p:cSldViewPr snapToGrid="0">
      <p:cViewPr varScale="1">
        <p:scale>
          <a:sx n="143" d="100"/>
          <a:sy n="143" d="100"/>
        </p:scale>
        <p:origin x="535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30.07.2024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291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4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258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9" userDrawn="1">
          <p15:clr>
            <a:srgbClr val="FBAE40"/>
          </p15:clr>
        </p15:guide>
        <p15:guide id="6" orient="horz" pos="34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-1" y="0"/>
            <a:ext cx="10899775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F002D116-88B8-2720-FAAC-860765E59F7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210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686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Folienüberschrift hinzufügen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70" userDrawn="1">
          <p15:clr>
            <a:srgbClr val="FBAE40"/>
          </p15:clr>
        </p15:guide>
        <p15:guide id="2" pos="6566" userDrawn="1">
          <p15:clr>
            <a:srgbClr val="FBAE40"/>
          </p15:clr>
        </p15:guide>
        <p15:guide id="3" orient="horz" pos="2093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524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609" userDrawn="1">
          <p15:clr>
            <a:srgbClr val="FBAE40"/>
          </p15:clr>
        </p15:guide>
        <p15:guide id="3" orient="horz" pos="257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577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8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Folienüberschrift hinzufügen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CR/AVS3 | 12.06.2024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Robert Bosch GmbH 2024. Alle Rechte vorbehalten, auch bzgl. jeder Verfügung, Verwertung, Reproduktion, Bearbeitung, Weitergabe sowie für den Fall von Schutzrechtsanmeldungen.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46" r:id="rId11"/>
    <p:sldLayoutId id="2147483744" r:id="rId12"/>
    <p:sldLayoutId id="2147483724" r:id="rId13"/>
    <p:sldLayoutId id="2147483726" r:id="rId14"/>
    <p:sldLayoutId id="2147483727" r:id="rId15"/>
    <p:sldLayoutId id="2147483728" r:id="rId16"/>
    <p:sldLayoutId id="2147483729" r:id="rId17"/>
    <p:sldLayoutId id="2147483745" r:id="rId18"/>
    <p:sldLayoutId id="2147483723" r:id="rId19"/>
    <p:sldLayoutId id="2147483734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altLang="zh-CN" dirty="0"/>
              <a:t>Weekly </a:t>
            </a:r>
            <a:r>
              <a:rPr lang="de-DE" altLang="zh-CN" dirty="0" err="1"/>
              <a:t>meeting</a:t>
            </a:r>
            <a:r>
              <a:rPr lang="de-DE" altLang="zh-CN" dirty="0"/>
              <a:t> 5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altLang="zh-CN" dirty="0"/>
              <a:t>Shengya Guo, CR/AVS3, 24.07.2024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9FF95E-2B99-C53D-98A6-74E89195BF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Courant-Fircher theorem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CD0A87-FF76-50D3-EB53-B818C684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6EDC5-E190-20CA-B668-286B12FD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1464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10626D-FAED-B472-6641-2353878B28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Running time acceleration with </a:t>
            </a:r>
            <a:r>
              <a:rPr lang="en-US" dirty="0" err="1"/>
              <a:t>AutoGraph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1B04D8-0719-81F7-8E64-FE190AC9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22077-6B54-BFBB-832C-E5B3C45F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DC8B4E-09AA-D6DF-A178-471EC2B55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788" y="1467510"/>
            <a:ext cx="8327622" cy="2400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0EE971-276E-71B2-FB15-1AA6E3469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575" y="842400"/>
            <a:ext cx="5824983" cy="496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6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AB1E4D-0C5E-7FD9-217F-1883B5B634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altLang="zh-CN" dirty="0"/>
              <a:t>Running time </a:t>
            </a:r>
            <a:r>
              <a:rPr lang="en-US" altLang="zh-CN" dirty="0"/>
              <a:t>acceleration with </a:t>
            </a:r>
            <a:r>
              <a:rPr lang="en-US" altLang="zh-CN" dirty="0" err="1"/>
              <a:t>AutoGraph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0EC273-E89F-235B-06E6-A0B45DF7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F61F9-50DA-03DD-D37A-B235E720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0BBBA1-7AEB-2946-200B-F84F7CB5F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660" y="3085306"/>
            <a:ext cx="4068602" cy="2809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948F9D-06EB-46E2-B53A-0747B3226E1A}"/>
              </a:ext>
            </a:extLst>
          </p:cNvPr>
          <p:cNvSpPr txBox="1"/>
          <p:nvPr/>
        </p:nvSpPr>
        <p:spPr>
          <a:xfrm>
            <a:off x="645639" y="1305252"/>
            <a:ext cx="89898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zh-CN" dirty="0"/>
              <a:t>By </a:t>
            </a:r>
            <a:r>
              <a:rPr lang="de-DE" altLang="zh-CN" dirty="0" err="1"/>
              <a:t>add</a:t>
            </a:r>
            <a:r>
              <a:rPr lang="de-DE" altLang="zh-CN" dirty="0"/>
              <a:t> @tf.function </a:t>
            </a:r>
            <a:r>
              <a:rPr lang="de-DE" altLang="zh-CN" dirty="0" err="1"/>
              <a:t>by</a:t>
            </a:r>
            <a:r>
              <a:rPr lang="de-DE" altLang="zh-CN" dirty="0"/>
              <a:t> </a:t>
            </a:r>
            <a:r>
              <a:rPr lang="de-DE" altLang="zh-CN" dirty="0" err="1"/>
              <a:t>both</a:t>
            </a:r>
            <a:r>
              <a:rPr lang="de-DE" altLang="zh-CN" dirty="0"/>
              <a:t> f() and </a:t>
            </a:r>
            <a:r>
              <a:rPr lang="de-DE" altLang="zh-CN" dirty="0" err="1"/>
              <a:t>jacobian</a:t>
            </a:r>
            <a:r>
              <a:rPr lang="de-DE" altLang="zh-CN" dirty="0"/>
              <a:t>() and </a:t>
            </a:r>
            <a:r>
              <a:rPr lang="de-DE" altLang="zh-CN" dirty="0" err="1"/>
              <a:t>rewrite</a:t>
            </a:r>
            <a:r>
              <a:rPr lang="de-DE" altLang="zh-CN" dirty="0"/>
              <a:t> f() </a:t>
            </a:r>
            <a:r>
              <a:rPr lang="de-DE" altLang="zh-CN" dirty="0" err="1"/>
              <a:t>function</a:t>
            </a:r>
            <a:r>
              <a:rPr lang="de-DE" altLang="zh-CN" dirty="0"/>
              <a:t> in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right</a:t>
            </a:r>
            <a:r>
              <a:rPr lang="de-DE" altLang="zh-CN" dirty="0"/>
              <a:t> </a:t>
            </a:r>
            <a:r>
              <a:rPr lang="en-US" altLang="zh-CN" dirty="0"/>
              <a:t>form</a:t>
            </a:r>
            <a:r>
              <a:rPr lang="de-DE" altLang="zh-CN" dirty="0"/>
              <a:t>, </a:t>
            </a:r>
            <a:r>
              <a:rPr lang="en-US" dirty="0"/>
              <a:t>reduce the running time from 151s to 4.8s.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more calculation precise, all data running and storage in float64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works with both if-else function and minmax function.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EA25BBA-41CA-4FEA-ED1B-C4598D952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39" y="3154678"/>
            <a:ext cx="4439270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2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D153CE-7D9B-858A-02E5-BB75F2CCB0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Continues function instead of if-else function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BD1A41-1C3C-DADF-A301-B3FB0EC6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E1898-E56C-DE5F-2788-15EC4F26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63352-B6CB-C3FB-4C96-B05255F5B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139" y="1270612"/>
            <a:ext cx="7441205" cy="19995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B2DAD9-1FCF-BBC2-C626-1FE8FED5FC8C}"/>
                  </a:ext>
                </a:extLst>
              </p:cNvPr>
              <p:cNvSpPr txBox="1"/>
              <p:nvPr/>
            </p:nvSpPr>
            <p:spPr>
              <a:xfrm>
                <a:off x="1342222" y="3559121"/>
                <a:ext cx="5490072" cy="1617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de-DE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sgn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b="0" i="1" kern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de-DE" b="0" i="1" kern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b="0" i="1" kern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func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acc>
                                <m:accPr>
                                  <m:chr m:val="̇"/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acc>
                                <m:accPr>
                                  <m:chr m:val="̇"/>
                                  <m:ctrlP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acc>
                              <m:r>
                                <a:rPr lang="de-DE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de-DE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e/>
                            <m:e>
                              <m:f>
                                <m:fPr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sgn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de-DE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e-DE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func>
                                  <m: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̇"/>
                                      <m:ctrlP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den>
                              </m:f>
                              <m:acc>
                                <m:accPr>
                                  <m:chr m:val="̇"/>
                                  <m:ctrlP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de-DE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Ts gone, only 4 parameter left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B2DAD9-1FCF-BBC2-C626-1FE8FED5F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222" y="3559121"/>
                <a:ext cx="5490072" cy="1617879"/>
              </a:xfrm>
              <a:prstGeom prst="rect">
                <a:avLst/>
              </a:prstGeom>
              <a:blipFill>
                <a:blip r:embed="rId3"/>
                <a:stretch>
                  <a:fillRect l="-888" b="-5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7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74EDDC-4887-BFEE-E299-455954D9D2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Setp</a:t>
            </a:r>
            <a:r>
              <a:rPr lang="en-US" dirty="0"/>
              <a:t> reward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6181B4-190F-DD7C-9FDE-99E6AFB0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u = </a:t>
            </a:r>
            <a:r>
              <a:rPr lang="fi-FI" dirty="0"/>
              <a:t>1 + sin(2pi*t- pi/2)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31AD5-1B73-6D7D-2A25-405429B2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D27428-A3DA-BA82-8158-BE93F4EAE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0" y="1159433"/>
            <a:ext cx="9397502" cy="44555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B6D9F8-C59A-6411-EDFF-3765086FB63E}"/>
              </a:ext>
            </a:extLst>
          </p:cNvPr>
          <p:cNvSpPr txBox="1"/>
          <p:nvPr/>
        </p:nvSpPr>
        <p:spPr>
          <a:xfrm>
            <a:off x="6985767" y="4019073"/>
            <a:ext cx="37782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Final </a:t>
            </a:r>
            <a:r>
              <a:rPr lang="de-DE" dirty="0" err="1"/>
              <a:t>reward</a:t>
            </a:r>
            <a:r>
              <a:rPr lang="de-DE" dirty="0"/>
              <a:t>/</a:t>
            </a:r>
            <a:r>
              <a:rPr lang="de-DE" dirty="0" err="1"/>
              <a:t>det</a:t>
            </a:r>
            <a:r>
              <a:rPr lang="de-DE" dirty="0"/>
              <a:t> 1.558395e+33</a:t>
            </a:r>
          </a:p>
          <a:p>
            <a:r>
              <a:rPr lang="de-DE" dirty="0"/>
              <a:t>-log(</a:t>
            </a:r>
            <a:r>
              <a:rPr lang="de-DE" dirty="0" err="1"/>
              <a:t>det</a:t>
            </a:r>
            <a:r>
              <a:rPr lang="de-DE" dirty="0"/>
              <a:t>) = -76.429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1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BF158A-E5BD-6F59-726A-595E6FF5D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94" y="1000376"/>
            <a:ext cx="9937712" cy="480054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74EDDC-4887-BFEE-E299-455954D9D2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Setp</a:t>
            </a:r>
            <a:r>
              <a:rPr lang="en-US" dirty="0"/>
              <a:t> reward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6181B4-190F-DD7C-9FDE-99E6AFB0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u = </a:t>
            </a:r>
            <a:r>
              <a:rPr lang="fi-FI" dirty="0"/>
              <a:t>2 + 2*sin(2pi*t- pi/2)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31AD5-1B73-6D7D-2A25-405429B2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B6D9F8-C59A-6411-EDFF-3765086FB63E}"/>
              </a:ext>
            </a:extLst>
          </p:cNvPr>
          <p:cNvSpPr txBox="1"/>
          <p:nvPr/>
        </p:nvSpPr>
        <p:spPr>
          <a:xfrm>
            <a:off x="6985767" y="4019073"/>
            <a:ext cx="37782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Final </a:t>
            </a:r>
            <a:r>
              <a:rPr lang="de-DE" dirty="0" err="1"/>
              <a:t>reward</a:t>
            </a:r>
            <a:r>
              <a:rPr lang="de-DE" dirty="0"/>
              <a:t>/</a:t>
            </a:r>
            <a:r>
              <a:rPr lang="de-DE" dirty="0" err="1"/>
              <a:t>det</a:t>
            </a:r>
            <a:r>
              <a:rPr lang="de-DE" dirty="0"/>
              <a:t> 5.543374e+19</a:t>
            </a:r>
          </a:p>
          <a:p>
            <a:r>
              <a:rPr lang="de-DE" dirty="0"/>
              <a:t>-log(</a:t>
            </a:r>
            <a:r>
              <a:rPr lang="de-DE" dirty="0" err="1"/>
              <a:t>det</a:t>
            </a:r>
            <a:r>
              <a:rPr lang="de-DE" dirty="0"/>
              <a:t>) = -45.462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9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59CD03-04D3-3631-AA1F-1C80E4FF1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45" y="1110991"/>
            <a:ext cx="9231657" cy="460787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74EDDC-4887-BFEE-E299-455954D9D2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Setp</a:t>
            </a:r>
            <a:r>
              <a:rPr lang="en-US" dirty="0"/>
              <a:t> reward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6181B4-190F-DD7C-9FDE-99E6AFB0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u = </a:t>
            </a:r>
            <a:r>
              <a:rPr lang="fi-FI" dirty="0"/>
              <a:t>2</a:t>
            </a:r>
            <a:r>
              <a:rPr lang="de-DE" dirty="0"/>
              <a:t>/350</a:t>
            </a:r>
            <a:r>
              <a:rPr lang="zh-CN" altLang="de-DE" dirty="0"/>
              <a:t> </a:t>
            </a:r>
            <a:r>
              <a:rPr lang="de-DE" altLang="zh-CN" dirty="0"/>
              <a:t>*</a:t>
            </a:r>
            <a:r>
              <a:rPr lang="zh-CN" altLang="de-DE" dirty="0"/>
              <a:t> </a:t>
            </a:r>
            <a:r>
              <a:rPr lang="de-DE" altLang="zh-CN" dirty="0"/>
              <a:t>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31AD5-1B73-6D7D-2A25-405429B2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B6D9F8-C59A-6411-EDFF-3765086FB63E}"/>
              </a:ext>
            </a:extLst>
          </p:cNvPr>
          <p:cNvSpPr txBox="1"/>
          <p:nvPr/>
        </p:nvSpPr>
        <p:spPr>
          <a:xfrm>
            <a:off x="6985767" y="4019073"/>
            <a:ext cx="3778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Minus </a:t>
            </a:r>
            <a:r>
              <a:rPr lang="de-DE" dirty="0" err="1"/>
              <a:t>det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9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AC3DE6-99A6-DB2C-6D95-E677A1B9C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35" y="1015031"/>
            <a:ext cx="9543096" cy="4673138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74EDDC-4887-BFEE-E299-455954D9D2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Setp</a:t>
            </a:r>
            <a:r>
              <a:rPr lang="en-US" dirty="0"/>
              <a:t> reward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6181B4-190F-DD7C-9FDE-99E6AFB0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u = </a:t>
            </a:r>
            <a:r>
              <a:rPr lang="fi-FI" dirty="0"/>
              <a:t>1</a:t>
            </a:r>
            <a:r>
              <a:rPr lang="de-DE" dirty="0"/>
              <a:t>/350</a:t>
            </a:r>
            <a:r>
              <a:rPr lang="zh-CN" altLang="de-DE" dirty="0"/>
              <a:t> </a:t>
            </a:r>
            <a:r>
              <a:rPr lang="de-DE" altLang="zh-CN" dirty="0"/>
              <a:t>*</a:t>
            </a:r>
            <a:r>
              <a:rPr lang="zh-CN" altLang="de-DE" dirty="0"/>
              <a:t> </a:t>
            </a:r>
            <a:r>
              <a:rPr lang="de-DE" altLang="zh-CN" dirty="0"/>
              <a:t>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31AD5-1B73-6D7D-2A25-405429B2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B6D9F8-C59A-6411-EDFF-3765086FB63E}"/>
              </a:ext>
            </a:extLst>
          </p:cNvPr>
          <p:cNvSpPr txBox="1"/>
          <p:nvPr/>
        </p:nvSpPr>
        <p:spPr>
          <a:xfrm>
            <a:off x="6985767" y="4019073"/>
            <a:ext cx="3778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Minus </a:t>
            </a:r>
            <a:r>
              <a:rPr lang="de-DE" dirty="0" err="1"/>
              <a:t>det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7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21D8A4-6057-3D22-C031-5EEB777326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Next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AEB96C-DDD5-A872-E0B1-646438CA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EA864-24F8-C121-515A-DAA9115C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EDE71-225C-5D9D-8E35-47F45F3632AF}"/>
              </a:ext>
            </a:extLst>
          </p:cNvPr>
          <p:cNvSpPr txBox="1"/>
          <p:nvPr/>
        </p:nvSpPr>
        <p:spPr>
          <a:xfrm>
            <a:off x="710587" y="1180957"/>
            <a:ext cx="98435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pt-BR" dirty="0"/>
              <a:t>Prove the inequality λ i​ (A)+λ 1​ (B)≤λ i​ (A+B)≤λ i​ (A)+λ n​ (B) with Courant-Fircher theorem.</a:t>
            </a:r>
          </a:p>
          <a:p>
            <a:pPr marL="342900" indent="-342900">
              <a:buAutoNum type="arabicPeriod"/>
            </a:pPr>
            <a:r>
              <a:rPr lang="pt-BR" dirty="0"/>
              <a:t>Figure out how to </a:t>
            </a:r>
            <a:r>
              <a:rPr lang="en-US" dirty="0"/>
              <a:t>normalize</a:t>
            </a:r>
            <a:r>
              <a:rPr lang="pt-BR" dirty="0"/>
              <a:t> M without the affection of the setp reward and total reward.</a:t>
            </a:r>
          </a:p>
          <a:p>
            <a:pPr marL="342900" indent="-342900">
              <a:buAutoNum type="arabicPeriod"/>
            </a:pPr>
            <a:r>
              <a:rPr lang="pt-BR" dirty="0"/>
              <a:t>Figure out if the initial </a:t>
            </a:r>
            <a:r>
              <a:rPr lang="en-US" dirty="0"/>
              <a:t>diagonal</a:t>
            </a:r>
            <a:r>
              <a:rPr lang="pt-BR" dirty="0"/>
              <a:t> </a:t>
            </a:r>
            <a:r>
              <a:rPr lang="en-US" dirty="0"/>
              <a:t>matrix</a:t>
            </a:r>
            <a:r>
              <a:rPr lang="pt-BR" dirty="0"/>
              <a:t> </a:t>
            </a:r>
            <a:r>
              <a:rPr lang="en-US" dirty="0"/>
              <a:t>infect</a:t>
            </a:r>
            <a:r>
              <a:rPr lang="pt-BR" dirty="0"/>
              <a:t> the sum of setp reward.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For the original script, there is no different with the initiate matrix.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CBE1A1-991C-2CD0-4272-4DD2A9C4F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88" y="2662087"/>
            <a:ext cx="4951973" cy="528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8D6D98-D802-8D5A-F978-CD713B0BE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87" y="3423209"/>
            <a:ext cx="4951973" cy="5249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0F601E-0C0C-2829-DE07-5764D9C72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87" y="4144030"/>
            <a:ext cx="4951973" cy="52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457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LANGUAGE" val="deu"/>
  <p:tag name="MLTEMPLATEVERSION" val="2.1"/>
  <p:tag name="SAXCONVERSION" val="2"/>
</p:tagLst>
</file>

<file path=ppt/theme/theme1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Anlagenvermerk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CR/AVS3</OrgInhalt>
      <Wert>CR/AVS3</Wert>
      <Platzhalter>False</Platzhalter>
      <DocDatenDialog>True</DocDatenDialog>
      <Label>Urhebervermerk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</OrgInhalt>
      <Wert>Intern</Wert>
      <Platzhalter>False</Platzhalter>
      <DocDatenDialog>True</DocDatenDialog>
      <Label>Vertraulichkeitsvermerk</Label>
      <FrageVar>False</FrageVar>
      <Prefix/>
      <Suffix/>
      <WegfallVar/>
      <ComboBox>
        <Option>Intern</Option>
        <Option>Vertraulich</Option>
        <Option>Streng vertraulich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2024. Alle Rechte vorbehalten, auch bzgl. jeder Verfügung, Verwertung, Reproduktion, Bearbeitung, Weitergabe sowie für den Fall von Schutzrechtsanmeldungen.</OrgInhalt>
      <Wert>© Robert Bosch GmbH 2024. Alle Rechte vorbehalten, auch bzgl. jeder Verfügung, Verwertung, Reproduktion, Bearbeitung, Weitergabe sowie für den Fall von Schutzrechtsanmeldungen.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12.06.2024</OrgInhalt>
      <Wert>12.06.2024</Wert>
      <Platzhalter>False</Platzhalter>
      <DocDatenDialog>True</DocDatenDialog>
      <Label>Datum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Ablagevermerk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304CF217-3C90-4AA0-B541-CE45F9BD3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282</Words>
  <Application>Microsoft Office PowerPoint</Application>
  <PresentationFormat>Custom</PresentationFormat>
  <Paragraphs>42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Bosch Office Sans</vt:lpstr>
      <vt:lpstr>Calibri</vt:lpstr>
      <vt:lpstr>Cambria Math</vt:lpstr>
      <vt:lpstr>Symbol</vt:lpstr>
      <vt:lpstr>Wingdings</vt:lpstr>
      <vt:lpstr>Bosch 2024</vt:lpstr>
      <vt:lpstr>Weekly meeting 5</vt:lpstr>
      <vt:lpstr>PowerPoint Presentation</vt:lpstr>
      <vt:lpstr>PowerPoint Presentation</vt:lpstr>
      <vt:lpstr>PowerPoint Presentation</vt:lpstr>
      <vt:lpstr>With input u = 1 + sin(2pi*t- pi/2)</vt:lpstr>
      <vt:lpstr>With input u = 2 + 2*sin(2pi*t- pi/2)</vt:lpstr>
      <vt:lpstr>With input u = 2/350 * t</vt:lpstr>
      <vt:lpstr>With input u = 1/350 * 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plan</dc:title>
  <dc:creator>FIXED-TERM Guo Shengya (CR/AVS3)</dc:creator>
  <cp:lastModifiedBy>FIXED-TERM Guo Shengya (CR/AVS3)</cp:lastModifiedBy>
  <cp:revision>32</cp:revision>
  <dcterms:created xsi:type="dcterms:W3CDTF">2024-06-12T09:40:05Z</dcterms:created>
  <dcterms:modified xsi:type="dcterms:W3CDTF">2024-07-30T13:05:36Z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