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12"/>
  </p:notesMasterIdLst>
  <p:sldIdLst>
    <p:sldId id="256" r:id="rId4"/>
    <p:sldId id="282" r:id="rId5"/>
    <p:sldId id="283" r:id="rId6"/>
    <p:sldId id="285" r:id="rId7"/>
    <p:sldId id="284" r:id="rId8"/>
    <p:sldId id="281" r:id="rId9"/>
    <p:sldId id="280" r:id="rId10"/>
    <p:sldId id="286" r:id="rId11"/>
  </p:sldIdLst>
  <p:sldSz cx="10969625" cy="6170613"/>
  <p:notesSz cx="6858000" cy="9144000"/>
  <p:custDataLst>
    <p:tags r:id="rId13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50" autoAdjust="0"/>
  </p:normalViewPr>
  <p:slideViewPr>
    <p:cSldViewPr snapToGrid="0">
      <p:cViewPr varScale="1">
        <p:scale>
          <a:sx n="131" d="100"/>
          <a:sy n="131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gs" Target="tags/tag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06.08.2024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Präsentationstitel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Abteilung, Datum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9" userDrawn="1">
          <p15:clr>
            <a:srgbClr val="FBAE40"/>
          </p15:clr>
        </p15:guide>
        <p15:guide id="6" orient="horz" pos="34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-1" y="0"/>
            <a:ext cx="10899775" cy="61704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  <p:sp>
        <p:nvSpPr>
          <p:cNvPr id="2" name="Logo">
            <a:extLst>
              <a:ext uri="{FF2B5EF4-FFF2-40B4-BE49-F238E27FC236}">
                <a16:creationId xmlns:a16="http://schemas.microsoft.com/office/drawing/2014/main" id="{F002D116-88B8-2720-FAAC-860765E59F72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210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2" pos="686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Folienüberschrift hinzufügen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Präsentationstitel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Abteilung, Datum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70" userDrawn="1">
          <p15:clr>
            <a:srgbClr val="FBAE40"/>
          </p15:clr>
        </p15:guide>
        <p15:guide id="2" pos="6566" userDrawn="1">
          <p15:clr>
            <a:srgbClr val="FBAE40"/>
          </p15:clr>
        </p15:guide>
        <p15:guide id="3" orient="horz" pos="2093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Kapitelüberschrift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346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Kapitelüberschrift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524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609" userDrawn="1">
          <p15:clr>
            <a:srgbClr val="FBAE40"/>
          </p15:clr>
        </p15:guide>
        <p15:guide id="3" orient="horz" pos="257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-1"/>
            <a:ext cx="10969625" cy="610296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6" name="Logo">
            <a:extLst>
              <a:ext uri="{FF2B5EF4-FFF2-40B4-BE49-F238E27FC236}">
                <a16:creationId xmlns:a16="http://schemas.microsoft.com/office/drawing/2014/main" id="{0C8D7868-566A-E406-AA76-0F7E438D381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5774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8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Folienüberschrift hinzufügen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CR/AVS3 | 12.06.2024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Robert Bosch GmbH 2024. Alle Rechte vorbehalten, auch bzgl. jeder Verfügung, Verwertung, Reproduktion, Bearbeitung, Weitergabe sowie für den Fall von Schutzrechtsanmeldungen.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46" r:id="rId11"/>
    <p:sldLayoutId id="2147483744" r:id="rId12"/>
    <p:sldLayoutId id="2147483724" r:id="rId13"/>
    <p:sldLayoutId id="2147483726" r:id="rId14"/>
    <p:sldLayoutId id="2147483727" r:id="rId15"/>
    <p:sldLayoutId id="2147483728" r:id="rId16"/>
    <p:sldLayoutId id="2147483729" r:id="rId17"/>
    <p:sldLayoutId id="2147483745" r:id="rId18"/>
    <p:sldLayoutId id="2147483723" r:id="rId19"/>
    <p:sldLayoutId id="2147483734" r:id="rId20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altLang="zh-CN" dirty="0"/>
              <a:t>Weekly </a:t>
            </a:r>
            <a:r>
              <a:rPr lang="de-DE" altLang="zh-CN" dirty="0" err="1"/>
              <a:t>meeting</a:t>
            </a:r>
            <a:r>
              <a:rPr lang="de-DE" altLang="zh-CN" dirty="0"/>
              <a:t> 6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altLang="zh-CN" dirty="0"/>
              <a:t>Shengya Guo, CR/AVS3, 31.07.2024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FB23B5-C4E8-FF03-C837-487589FFFB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Courant-Fircher theorem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5D3435-F482-5B92-60A3-22C44185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1DF12-99B7-82D5-E043-C7F60F3B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826D18-FE1B-D175-1C3D-7DBDE905F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1267013"/>
            <a:ext cx="5096563" cy="5187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5D7CE9-20AD-91EC-E7FE-9FB290F76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1915192"/>
            <a:ext cx="8913542" cy="28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9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A80057-D4D9-D538-4E2F-A090B8B19A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altLang="zh-CN" dirty="0"/>
              <a:t>R</a:t>
            </a:r>
            <a:r>
              <a:rPr lang="en-US" dirty="0" err="1"/>
              <a:t>escale</a:t>
            </a:r>
            <a:r>
              <a:rPr lang="en-US" dirty="0"/>
              <a:t> FI matrix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23756E-9A5E-0531-7DE6-80B46357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74FF3-391B-00DB-1E4F-3FC133C6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81C8B6-A044-4EA2-2069-D8501B76A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233" y="1364640"/>
            <a:ext cx="5548311" cy="16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7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D4DAC4-C428-C1FD-B330-FD270445C3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Rescale FI matrix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98825-969C-7A44-7603-F65902E0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39B89-0068-B901-EC3D-45CA7B086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558E52-84BB-46F1-A2E4-4ACC3D7B7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45" y="1962587"/>
            <a:ext cx="4570064" cy="3013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EE72A6-65D6-CAB1-83F4-F107FC028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026" y="1962587"/>
            <a:ext cx="4618594" cy="37333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D4E2BA-38EA-6AAB-0127-01737CE0C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310" y="1129934"/>
            <a:ext cx="1971490" cy="7165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5FADC4-6B1A-60A3-8D60-50E551845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8380" y="1036800"/>
            <a:ext cx="2574604" cy="86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AB256A-49C8-1159-B71F-C7C3B50427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Courant-Fircher theorem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EA9580-6D0D-8EFF-3425-F5D767D1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5A2DE-532C-D266-8C08-98C94989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6EF585-7F41-8C8B-1E97-1BE1C745C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1" y="1168230"/>
            <a:ext cx="5681345" cy="35891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1ED2F-4724-F16F-7FEC-885ABC8AB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780" y="1124237"/>
            <a:ext cx="6055220" cy="363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3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10053A-0DA8-E346-A4B2-9EFB2A78E7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Result with rescale FI matrix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F53E9F-E5D8-DC18-D90B-ADF47407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6683C-D1F1-90E6-FF15-102BF6AF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4F3DE5-4581-0B98-742D-E12914686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55" y="5044560"/>
            <a:ext cx="7559386" cy="4468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13B2B6-76F1-9F66-DFBA-7771A69A70A0}"/>
              </a:ext>
            </a:extLst>
          </p:cNvPr>
          <p:cNvSpPr txBox="1"/>
          <p:nvPr/>
        </p:nvSpPr>
        <p:spPr>
          <a:xfrm>
            <a:off x="1339895" y="1369513"/>
            <a:ext cx="7085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Record the </a:t>
            </a:r>
            <a:r>
              <a:rPr lang="en-US" altLang="zh-CN" dirty="0" err="1"/>
              <a:t>setp</a:t>
            </a:r>
            <a:r>
              <a:rPr lang="en-US" altLang="zh-CN" dirty="0"/>
              <a:t> reward each 50 time step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46B912-D01B-59F0-BD7D-721D7396B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55" y="1859280"/>
            <a:ext cx="7474146" cy="306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9FF95E-2B99-C53D-98A6-74E89195BF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Result with different initial FI </a:t>
            </a:r>
            <a:r>
              <a:rPr lang="pt-BR" dirty="0"/>
              <a:t>matrix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CD0A87-FF76-50D3-EB53-B818C684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6EDC5-E190-20CA-B668-286B12FD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B0D3E9-8AA8-D876-12C9-65B53727A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24" y="3161180"/>
            <a:ext cx="4319702" cy="13144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04FC3C-9DDA-73F7-9FE2-65E38AD56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839" y="3161180"/>
            <a:ext cx="4422969" cy="1314432"/>
          </a:xfrm>
          <a:prstGeom prst="rect">
            <a:avLst/>
          </a:prstGeom>
        </p:spPr>
      </p:pic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AB1E05C-07D9-C57C-0AF9-018FCFCC9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138336"/>
              </p:ext>
            </p:extLst>
          </p:nvPr>
        </p:nvGraphicFramePr>
        <p:xfrm>
          <a:off x="1363451" y="2146215"/>
          <a:ext cx="7313085" cy="74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695">
                  <a:extLst>
                    <a:ext uri="{9D8B030D-6E8A-4147-A177-3AD203B41FA5}">
                      <a16:colId xmlns:a16="http://schemas.microsoft.com/office/drawing/2014/main" val="4098058942"/>
                    </a:ext>
                  </a:extLst>
                </a:gridCol>
                <a:gridCol w="2437695">
                  <a:extLst>
                    <a:ext uri="{9D8B030D-6E8A-4147-A177-3AD203B41FA5}">
                      <a16:colId xmlns:a16="http://schemas.microsoft.com/office/drawing/2014/main" val="2586072876"/>
                    </a:ext>
                  </a:extLst>
                </a:gridCol>
                <a:gridCol w="2437695">
                  <a:extLst>
                    <a:ext uri="{9D8B030D-6E8A-4147-A177-3AD203B41FA5}">
                      <a16:colId xmlns:a16="http://schemas.microsoft.com/office/drawing/2014/main" val="3303481878"/>
                    </a:ext>
                  </a:extLst>
                </a:gridCol>
              </a:tblGrid>
              <a:tr h="369250">
                <a:tc>
                  <a:txBody>
                    <a:bodyPr/>
                    <a:lstStyle/>
                    <a:p>
                      <a:r>
                        <a:rPr lang="en-US" dirty="0" err="1"/>
                        <a:t>M_init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np.eye</a:t>
                      </a:r>
                      <a:r>
                        <a:rPr lang="en-US" dirty="0"/>
                        <a:t>(4) * 1e-6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np.eye</a:t>
                      </a:r>
                      <a:r>
                        <a:rPr lang="en-US" dirty="0"/>
                        <a:t>(4) * 1e-4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780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det(</a:t>
                      </a:r>
                      <a:r>
                        <a:rPr lang="en-US" dirty="0" err="1"/>
                        <a:t>M_init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-36.84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12195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87A7949-8045-8373-44E0-81C15CE08ABB}"/>
              </a:ext>
            </a:extLst>
          </p:cNvPr>
          <p:cNvSpPr txBox="1"/>
          <p:nvPr/>
        </p:nvSpPr>
        <p:spPr>
          <a:xfrm>
            <a:off x="1339895" y="1369513"/>
            <a:ext cx="7085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Record the total reward each 50 time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4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6E6B73-E9C0-8242-9FB6-795AED1D6E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Next	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911FE4-4860-03B9-E55C-D0FFECAA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C4714-E937-9E5A-8D9E-F1B1D2EE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B7B7D3-4310-9F4C-2FD5-2140DC674B30}"/>
              </a:ext>
            </a:extLst>
          </p:cNvPr>
          <p:cNvSpPr txBox="1"/>
          <p:nvPr/>
        </p:nvSpPr>
        <p:spPr>
          <a:xfrm>
            <a:off x="1320845" y="1521913"/>
            <a:ext cx="874136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Approaches used in RL with partial observation my be helpful</a:t>
            </a:r>
          </a:p>
          <a:p>
            <a:pPr marL="342900" indent="-342900">
              <a:buAutoNum type="arabicPeriod"/>
            </a:pPr>
            <a:r>
              <a:rPr lang="en-US" dirty="0"/>
              <a:t>Start with the agent </a:t>
            </a:r>
            <a:r>
              <a:rPr lang="en-US" dirty="0" err="1"/>
              <a:t>I,a</a:t>
            </a:r>
            <a:r>
              <a:rPr lang="en-US" dirty="0"/>
              <a:t> in the paper</a:t>
            </a:r>
          </a:p>
          <a:p>
            <a:pPr marL="342900" indent="-342900">
              <a:buAutoNum type="arabicPeriod"/>
            </a:pPr>
            <a:r>
              <a:rPr lang="en-US" dirty="0"/>
              <a:t>Consider use MPC as benchmark </a:t>
            </a:r>
          </a:p>
          <a:p>
            <a:pPr marL="342900" indent="-342900">
              <a:buAutoNum type="arabicPeriod"/>
            </a:pPr>
            <a:r>
              <a:rPr lang="en-US" dirty="0"/>
              <a:t>Use RNN for history dependent policy</a:t>
            </a:r>
            <a:r>
              <a:rPr lang="de-DE" dirty="0"/>
              <a:t>,</a:t>
            </a:r>
            <a:r>
              <a:rPr lang="zh-CN" altLang="de-DE" dirty="0"/>
              <a:t> </a:t>
            </a:r>
            <a:r>
              <a:rPr lang="de-DE" altLang="zh-CN" dirty="0"/>
              <a:t>RNN</a:t>
            </a:r>
            <a:r>
              <a:rPr lang="zh-CN" altLang="de-DE" dirty="0"/>
              <a:t> </a:t>
            </a:r>
            <a:r>
              <a:rPr lang="en-US" altLang="zh-CN" dirty="0"/>
              <a:t>generate</a:t>
            </a:r>
            <a:r>
              <a:rPr lang="zh-CN" altLang="de-DE" dirty="0"/>
              <a:t> </a:t>
            </a:r>
            <a:r>
              <a:rPr lang="de-DE" altLang="zh-CN" dirty="0" err="1"/>
              <a:t>the</a:t>
            </a:r>
            <a:r>
              <a:rPr lang="zh-CN" altLang="de-DE" dirty="0"/>
              <a:t> </a:t>
            </a:r>
            <a:r>
              <a:rPr lang="de-DE" altLang="zh-CN" dirty="0" err="1"/>
              <a:t>input</a:t>
            </a:r>
            <a:r>
              <a:rPr lang="de-DE" altLang="zh-CN" dirty="0"/>
              <a:t> </a:t>
            </a:r>
            <a:r>
              <a:rPr lang="de-DE" altLang="zh-CN" dirty="0" err="1"/>
              <a:t>of</a:t>
            </a:r>
            <a:r>
              <a:rPr lang="de-DE" altLang="zh-CN" dirty="0"/>
              <a:t> Agent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Asymmetric AC, the value network det full info but actor learns the partial observability</a:t>
            </a:r>
          </a:p>
          <a:p>
            <a:pPr marL="342900" indent="-342900">
              <a:buAutoNum type="arabicPeriod"/>
            </a:pPr>
            <a:r>
              <a:rPr lang="de-DE" altLang="zh-CN" dirty="0"/>
              <a:t>POMDP</a:t>
            </a:r>
          </a:p>
        </p:txBody>
      </p:sp>
    </p:spTree>
    <p:extLst>
      <p:ext uri="{BB962C8B-B14F-4D97-AF65-F5344CB8AC3E}">
        <p14:creationId xmlns:p14="http://schemas.microsoft.com/office/powerpoint/2010/main" val="31905782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LANGUAGE" val="deu"/>
  <p:tag name="MLTEMPLATEVERSION" val="2.1"/>
  <p:tag name="SAXCONVERSION" val="2"/>
</p:tagLst>
</file>

<file path=ppt/theme/theme1.xml><?xml version="1.0" encoding="utf-8"?>
<a:theme xmlns:a="http://schemas.openxmlformats.org/drawingml/2006/main" name="Bosch 2024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BD6EC1D4-B152-4B75-85DB-48DC16B7ED8A}" vid="{233A9649-CE92-4BEC-B45F-441AA90A900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Anlagenvermerk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CR/AVS3</OrgInhalt>
      <Wert>CR/AVS3</Wert>
      <Platzhalter>False</Platzhalter>
      <DocDatenDialog>True</DocDatenDialog>
      <Label>Urhebervermerk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</OrgInhalt>
      <Wert>Intern</Wert>
      <Platzhalter>False</Platzhalter>
      <DocDatenDialog>True</DocDatenDialog>
      <Label>Vertraulichkeitsvermerk</Label>
      <FrageVar>False</FrageVar>
      <Prefix/>
      <Suffix/>
      <WegfallVar/>
      <ComboBox>
        <Option>Intern</Option>
        <Option>Vertraulich</Option>
        <Option>Streng vertraulich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GmbH 2024. Alle Rechte vorbehalten, auch bzgl. jeder Verfügung, Verwertung, Reproduktion, Bearbeitung, Weitergabe sowie für den Fall von Schutzrechtsanmeldungen.</OrgInhalt>
      <Wert>© Robert Bosch GmbH 2024. Alle Rechte vorbehalten, auch bzgl. jeder Verfügung, Verwertung, Reproduktion, Bearbeitung, Weitergabe sowie für den Fall von Schutzrechtsanmeldungen.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12.06.2024</OrgInhalt>
      <Wert>12.06.2024</Wert>
      <Platzhalter>False</Platzhalter>
      <DocDatenDialog>True</DocDatenDialog>
      <Label>Datum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Ablagevermerk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142</Words>
  <Application>Microsoft Office PowerPoint</Application>
  <PresentationFormat>Custom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Bosch Office Sans</vt:lpstr>
      <vt:lpstr>Calibri</vt:lpstr>
      <vt:lpstr>Symbol</vt:lpstr>
      <vt:lpstr>Wingdings</vt:lpstr>
      <vt:lpstr>Bosch 2024</vt:lpstr>
      <vt:lpstr>Weekly meeting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plan</dc:title>
  <dc:creator>FIXED-TERM Guo Shengya (CR/AVS3)</dc:creator>
  <cp:lastModifiedBy>FIXED-TERM Guo Shengya (CR/AVS3)</cp:lastModifiedBy>
  <cp:revision>36</cp:revision>
  <dcterms:created xsi:type="dcterms:W3CDTF">2024-06-12T09:40:05Z</dcterms:created>
  <dcterms:modified xsi:type="dcterms:W3CDTF">2024-08-06T22:11:31Z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