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2"/>
  </p:notesMasterIdLst>
  <p:sldIdLst>
    <p:sldId id="256" r:id="rId4"/>
    <p:sldId id="290" r:id="rId5"/>
    <p:sldId id="292" r:id="rId6"/>
    <p:sldId id="294" r:id="rId7"/>
    <p:sldId id="291" r:id="rId8"/>
    <p:sldId id="289" r:id="rId9"/>
    <p:sldId id="293" r:id="rId10"/>
    <p:sldId id="295" r:id="rId11"/>
  </p:sldIdLst>
  <p:sldSz cx="10969625" cy="6170613"/>
  <p:notesSz cx="6858000" cy="9144000"/>
  <p:custDataLst>
    <p:tags r:id="rId1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8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50" autoAdjust="0"/>
  </p:normalViewPr>
  <p:slideViewPr>
    <p:cSldViewPr snapToGrid="0">
      <p:cViewPr varScale="1">
        <p:scale>
          <a:sx n="143" d="100"/>
          <a:sy n="143" d="100"/>
        </p:scale>
        <p:origin x="535"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28.08.2024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85" userDrawn="1">
          <p15:clr>
            <a:srgbClr val="FBAE40"/>
          </p15:clr>
        </p15:guide>
        <p15:guide id="3" orient="horz" pos="1639" userDrawn="1">
          <p15:clr>
            <a:srgbClr val="FBAE40"/>
          </p15:clr>
        </p15:guide>
        <p15:guide id="4" orient="horz" pos="2590" userDrawn="1">
          <p15:clr>
            <a:srgbClr val="FBAE40"/>
          </p15:clr>
        </p15:guide>
        <p15:guide id="5" orient="horz" pos="2669" userDrawn="1">
          <p15:clr>
            <a:srgbClr val="FBAE40"/>
          </p15:clr>
        </p15:guide>
        <p15:guide id="6" orient="horz" pos="346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hite logo vertical ">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0899775" cy="6170400"/>
          </a:xfrm>
          <a:blipFill dpi="0" rotWithShape="1">
            <a:blip r:embed="rId2">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
        <p:nvSpPr>
          <p:cNvPr id="2" name="Logo">
            <a:extLst>
              <a:ext uri="{FF2B5EF4-FFF2-40B4-BE49-F238E27FC236}">
                <a16:creationId xmlns:a16="http://schemas.microsoft.com/office/drawing/2014/main" id="{F002D116-88B8-2720-FAAC-860765E59F72}"/>
              </a:ext>
            </a:extLst>
          </p:cNvPr>
          <p:cNvSpPr>
            <a:spLocks noGrp="1"/>
          </p:cNvSpPr>
          <p:nvPr>
            <p:ph type="body" sz="quarter" idx="99" hasCustomPrompt="1"/>
          </p:nvPr>
        </p:nvSpPr>
        <p:spPr>
          <a:xfrm>
            <a:off x="9672212" y="5561282"/>
            <a:ext cx="1231531" cy="506144"/>
          </a:xfrm>
          <a:blipFill>
            <a:blip r:embed="rId4"/>
            <a:stretch>
              <a:fillRect/>
            </a:stretch>
          </a:blipFill>
        </p:spPr>
        <p:txBody>
          <a:bodyPr anchor="t" anchorCtr="0"/>
          <a:lstStyle>
            <a:lvl1pPr marL="0" indent="0" algn="l">
              <a:buFontTx/>
              <a:buNone/>
              <a:defRPr sz="100">
                <a:noFill/>
              </a:defRPr>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a:t> </a:t>
            </a:r>
            <a:endParaRPr lang="de-DE"/>
          </a:p>
        </p:txBody>
      </p:sp>
    </p:spTree>
    <p:extLst>
      <p:ext uri="{BB962C8B-B14F-4D97-AF65-F5344CB8AC3E}">
        <p14:creationId xmlns:p14="http://schemas.microsoft.com/office/powerpoint/2010/main" val="1382321029"/>
      </p:ext>
    </p:extLst>
  </p:cSld>
  <p:clrMapOvr>
    <a:masterClrMapping/>
  </p:clrMapOvr>
  <p:hf sldNum="0" hdr="0" ftr="0" dt="0"/>
  <p:extLst>
    <p:ext uri="{DCECCB84-F9BA-43D5-87BE-67443E8EF086}">
      <p15:sldGuideLst xmlns:p15="http://schemas.microsoft.com/office/powerpoint/2012/main">
        <p15:guide id="2" pos="686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Folienüberschrift hinzufügen</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070" userDrawn="1">
          <p15:clr>
            <a:srgbClr val="FBAE40"/>
          </p15:clr>
        </p15:guide>
        <p15:guide id="2" pos="6566" userDrawn="1">
          <p15:clr>
            <a:srgbClr val="FBAE40"/>
          </p15:clr>
        </p15:guide>
        <p15:guide id="3" orient="horz" pos="2093"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85" userDrawn="1">
          <p15:clr>
            <a:srgbClr val="FBAE40"/>
          </p15:clr>
        </p15:guide>
        <p15:guide id="3" orient="horz" pos="1639" userDrawn="1">
          <p15:clr>
            <a:srgbClr val="FBAE40"/>
          </p15:clr>
        </p15:guide>
        <p15:guide id="4" orient="horz" pos="346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524"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609" userDrawn="1">
          <p15:clr>
            <a:srgbClr val="FBAE40"/>
          </p15:clr>
        </p15:guide>
        <p15:guide id="3" orient="horz" pos="257"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logo horizontal ">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1"/>
            <a:ext cx="10969625" cy="6102967"/>
          </a:xfrm>
          <a:blipFill dpi="0" rotWithShape="1">
            <a:blip r:embed="rId2">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6" name="Logo">
            <a:extLst>
              <a:ext uri="{FF2B5EF4-FFF2-40B4-BE49-F238E27FC236}">
                <a16:creationId xmlns:a16="http://schemas.microsoft.com/office/drawing/2014/main" id="{0C8D7868-566A-E406-AA76-0F7E438D3810}"/>
              </a:ext>
            </a:extLst>
          </p:cNvPr>
          <p:cNvSpPr>
            <a:spLocks noGrp="1"/>
          </p:cNvSpPr>
          <p:nvPr>
            <p:ph type="body" sz="quarter" idx="99" hasCustomPrompt="1"/>
          </p:nvPr>
        </p:nvSpPr>
        <p:spPr>
          <a:xfrm>
            <a:off x="9672212" y="5561282"/>
            <a:ext cx="1231531" cy="506144"/>
          </a:xfrm>
          <a:blipFill>
            <a:blip r:embed="rId4"/>
            <a:stretch>
              <a:fillRect/>
            </a:stretch>
          </a:blipFill>
        </p:spPr>
        <p:txBody>
          <a:bodyPr anchor="t" anchorCtr="0"/>
          <a:lstStyle>
            <a:lvl1pPr marL="0" indent="0" algn="l">
              <a:buFontTx/>
              <a:buNone/>
              <a:defRPr sz="100">
                <a:noFill/>
              </a:defRPr>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a:t> </a:t>
            </a:r>
            <a:endParaRPr lang="de-DE"/>
          </a:p>
        </p:txBody>
      </p:sp>
    </p:spTree>
    <p:extLst>
      <p:ext uri="{BB962C8B-B14F-4D97-AF65-F5344CB8AC3E}">
        <p14:creationId xmlns:p14="http://schemas.microsoft.com/office/powerpoint/2010/main" val="1451357742"/>
      </p:ext>
    </p:extLst>
  </p:cSld>
  <p:clrMapOvr>
    <a:masterClrMapping/>
  </p:clrMapOvr>
  <p:hf sldNum="0" hdr="0" ftr="0" dt="0"/>
  <p:extLst>
    <p:ext uri="{DCECCB84-F9BA-43D5-87BE-67443E8EF086}">
      <p15:sldGuideLst xmlns:p15="http://schemas.microsoft.com/office/powerpoint/2012/main">
        <p15:guide id="4" orient="horz" pos="38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Folienüberschrift hinzufügen</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t>
            </a:r>
            <a:r>
              <a:rPr lang="en-US" sz="600" kern="0" baseline="0" noProof="1">
                <a:solidFill>
                  <a:schemeClr val="tx1"/>
                </a:solidFill>
                <a:latin typeface="+mn-lt"/>
              </a:rPr>
              <a:t> | CR/AVS3 | 12.06.2024</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GmbH 2024. Alle Rechte vorbehalten, auch bzgl. jeder Verfügung, Verwertung, Reproduktion, Bearbeitung, Weitergabe sowie für den Fall von Schutzrechtsanmeldungen.</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54" r:id="rId9"/>
    <p:sldLayoutId id="2147483755" r:id="rId10"/>
    <p:sldLayoutId id="2147483746" r:id="rId11"/>
    <p:sldLayoutId id="2147483744" r:id="rId12"/>
    <p:sldLayoutId id="2147483724" r:id="rId13"/>
    <p:sldLayoutId id="2147483726" r:id="rId14"/>
    <p:sldLayoutId id="2147483727" r:id="rId15"/>
    <p:sldLayoutId id="2147483728" r:id="rId16"/>
    <p:sldLayoutId id="2147483729" r:id="rId17"/>
    <p:sldLayoutId id="2147483745" r:id="rId18"/>
    <p:sldLayoutId id="2147483723" r:id="rId19"/>
    <p:sldLayoutId id="2147483734" r:id="rId20"/>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normAutofit/>
          </a:bodyPr>
          <a:lstStyle/>
          <a:p>
            <a:r>
              <a:rPr lang="de-DE" altLang="zh-CN" dirty="0"/>
              <a:t>Weekly </a:t>
            </a:r>
            <a:r>
              <a:rPr lang="de-DE" altLang="zh-CN" dirty="0" err="1"/>
              <a:t>meeting</a:t>
            </a:r>
            <a:r>
              <a:rPr lang="de-DE" altLang="zh-CN"/>
              <a:t> 8</a:t>
            </a:r>
            <a:endParaRPr lang="en-US" dirty="0"/>
          </a:p>
        </p:txBody>
      </p:sp>
      <p:sp>
        <p:nvSpPr>
          <p:cNvPr id="3" name="Text Placeholder 2">
            <a:extLst>
              <a:ext uri="{FF2B5EF4-FFF2-40B4-BE49-F238E27FC236}">
                <a16:creationId xmlns:a16="http://schemas.microsoft.com/office/drawing/2014/main" id="{B9139839-FCEA-4EC2-AD64-E9A6C386964E}"/>
              </a:ext>
            </a:extLst>
          </p:cNvPr>
          <p:cNvSpPr>
            <a:spLocks noGrp="1"/>
          </p:cNvSpPr>
          <p:nvPr>
            <p:ph type="body" sz="quarter" idx="1"/>
          </p:nvPr>
        </p:nvSpPr>
        <p:spPr/>
        <p:txBody>
          <a:bodyPr/>
          <a:lstStyle/>
          <a:p>
            <a:r>
              <a:rPr lang="de-DE" altLang="zh-CN" dirty="0"/>
              <a:t>Shengya Guo, CR/AVS3, 21.08.2024</a:t>
            </a:r>
            <a:endParaRPr lang="en-US" dirty="0"/>
          </a:p>
        </p:txBody>
      </p:sp>
    </p:spTree>
    <p:extLst>
      <p:ext uri="{BB962C8B-B14F-4D97-AF65-F5344CB8AC3E}">
        <p14:creationId xmlns:p14="http://schemas.microsoft.com/office/powerpoint/2010/main" val="2853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8384A9-C75B-E0FC-C252-399635BDB0B9}"/>
              </a:ext>
            </a:extLst>
          </p:cNvPr>
          <p:cNvSpPr>
            <a:spLocks noGrp="1"/>
          </p:cNvSpPr>
          <p:nvPr>
            <p:ph type="body" sz="quarter" idx="15"/>
          </p:nvPr>
        </p:nvSpPr>
        <p:spPr/>
        <p:txBody>
          <a:bodyPr/>
          <a:lstStyle/>
          <a:p>
            <a:r>
              <a:rPr lang="de-DE" altLang="zh-CN" dirty="0"/>
              <a:t>Train </a:t>
            </a:r>
            <a:r>
              <a:rPr lang="de-DE" altLang="zh-CN" dirty="0" err="1"/>
              <a:t>the</a:t>
            </a:r>
            <a:r>
              <a:rPr lang="de-DE" altLang="zh-CN" dirty="0"/>
              <a:t> RL </a:t>
            </a:r>
            <a:r>
              <a:rPr lang="de-DE" altLang="zh-CN" dirty="0" err="1"/>
              <a:t>with</a:t>
            </a:r>
            <a:r>
              <a:rPr lang="de-DE" altLang="zh-CN" dirty="0"/>
              <a:t> all </a:t>
            </a:r>
            <a:r>
              <a:rPr lang="de-DE" altLang="zh-CN" dirty="0" err="1"/>
              <a:t>infomation</a:t>
            </a:r>
            <a:r>
              <a:rPr lang="de-DE" altLang="zh-CN" dirty="0"/>
              <a:t> in Observation</a:t>
            </a:r>
            <a:endParaRPr lang="en-US" dirty="0"/>
          </a:p>
        </p:txBody>
      </p:sp>
      <p:sp>
        <p:nvSpPr>
          <p:cNvPr id="3" name="Title 2">
            <a:extLst>
              <a:ext uri="{FF2B5EF4-FFF2-40B4-BE49-F238E27FC236}">
                <a16:creationId xmlns:a16="http://schemas.microsoft.com/office/drawing/2014/main" id="{76C57697-6723-1E82-770B-51E0AABE0817}"/>
              </a:ext>
            </a:extLst>
          </p:cNvPr>
          <p:cNvSpPr>
            <a:spLocks noGrp="1"/>
          </p:cNvSpPr>
          <p:nvPr>
            <p:ph type="title"/>
          </p:nvPr>
        </p:nvSpPr>
        <p:spPr/>
        <p:txBody>
          <a:bodyPr/>
          <a:lstStyle/>
          <a:p>
            <a:r>
              <a:rPr lang="en-US" dirty="0"/>
              <a:t>The observation space</a:t>
            </a:r>
          </a:p>
        </p:txBody>
      </p:sp>
      <p:sp>
        <p:nvSpPr>
          <p:cNvPr id="4" name="Slide Number Placeholder 3">
            <a:extLst>
              <a:ext uri="{FF2B5EF4-FFF2-40B4-BE49-F238E27FC236}">
                <a16:creationId xmlns:a16="http://schemas.microsoft.com/office/drawing/2014/main" id="{E497B8F6-3BFC-1B1E-E623-F5BF861DDC41}"/>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pic>
        <p:nvPicPr>
          <p:cNvPr id="6" name="Picture 5">
            <a:extLst>
              <a:ext uri="{FF2B5EF4-FFF2-40B4-BE49-F238E27FC236}">
                <a16:creationId xmlns:a16="http://schemas.microsoft.com/office/drawing/2014/main" id="{D845BB46-4786-9A98-8176-B9D91B7E1AEB}"/>
              </a:ext>
            </a:extLst>
          </p:cNvPr>
          <p:cNvPicPr>
            <a:picLocks noChangeAspect="1"/>
          </p:cNvPicPr>
          <p:nvPr/>
        </p:nvPicPr>
        <p:blipFill>
          <a:blip r:embed="rId2"/>
          <a:stretch>
            <a:fillRect/>
          </a:stretch>
        </p:blipFill>
        <p:spPr>
          <a:xfrm>
            <a:off x="857779" y="1425600"/>
            <a:ext cx="8615324" cy="957258"/>
          </a:xfrm>
          <a:prstGeom prst="rect">
            <a:avLst/>
          </a:prstGeom>
        </p:spPr>
      </p:pic>
      <p:sp>
        <p:nvSpPr>
          <p:cNvPr id="8" name="TextBox 7">
            <a:extLst>
              <a:ext uri="{FF2B5EF4-FFF2-40B4-BE49-F238E27FC236}">
                <a16:creationId xmlns:a16="http://schemas.microsoft.com/office/drawing/2014/main" id="{56332D1A-09E8-389F-55BA-F5B8C537D8BA}"/>
              </a:ext>
            </a:extLst>
          </p:cNvPr>
          <p:cNvSpPr txBox="1"/>
          <p:nvPr/>
        </p:nvSpPr>
        <p:spPr>
          <a:xfrm>
            <a:off x="696912" y="2626897"/>
            <a:ext cx="9335725" cy="2585323"/>
          </a:xfrm>
          <a:prstGeom prst="rect">
            <a:avLst/>
          </a:prstGeom>
          <a:noFill/>
        </p:spPr>
        <p:txBody>
          <a:bodyPr wrap="square">
            <a:spAutoFit/>
          </a:bodyPr>
          <a:lstStyle/>
          <a:p>
            <a:r>
              <a:rPr lang="en-US" dirty="0"/>
              <a:t>The observation space have 13 dimensional:</a:t>
            </a:r>
          </a:p>
          <a:p>
            <a:pPr lvl="1"/>
            <a:r>
              <a:rPr lang="en-US" dirty="0"/>
              <a:t>Motor position, motor velocity, time </a:t>
            </a:r>
            <a:r>
              <a:rPr lang="en-US" dirty="0" err="1"/>
              <a:t>setp</a:t>
            </a:r>
            <a:r>
              <a:rPr lang="en-US" dirty="0"/>
              <a:t> index (3)</a:t>
            </a:r>
          </a:p>
          <a:p>
            <a:pPr lvl="1"/>
            <a:r>
              <a:rPr lang="en-US" dirty="0"/>
              <a:t>upper triangular FIM elements (10)</a:t>
            </a:r>
          </a:p>
          <a:p>
            <a:pPr lvl="1"/>
            <a:endParaRPr lang="en-US" dirty="0"/>
          </a:p>
          <a:p>
            <a:r>
              <a:rPr lang="en-US" dirty="0"/>
              <a:t>The scaled FIM is not meaningful for the training of RL, because every time step we have a new scale factor and the elements of the scaled FIM is not comparable</a:t>
            </a:r>
          </a:p>
          <a:p>
            <a:endParaRPr lang="en-US" dirty="0"/>
          </a:p>
          <a:p>
            <a:r>
              <a:rPr lang="en-US" dirty="0"/>
              <a:t>The meaning of scaled FIM is to calculate the reward without overflow problem, so for the reward calculation, this part is still needed</a:t>
            </a:r>
          </a:p>
        </p:txBody>
      </p:sp>
    </p:spTree>
    <p:extLst>
      <p:ext uri="{BB962C8B-B14F-4D97-AF65-F5344CB8AC3E}">
        <p14:creationId xmlns:p14="http://schemas.microsoft.com/office/powerpoint/2010/main" val="167694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975BA7-EE0E-169F-65FE-A445F1E4C5C0}"/>
              </a:ext>
            </a:extLst>
          </p:cNvPr>
          <p:cNvSpPr>
            <a:spLocks noGrp="1"/>
          </p:cNvSpPr>
          <p:nvPr>
            <p:ph type="body" sz="quarter" idx="15"/>
          </p:nvPr>
        </p:nvSpPr>
        <p:spPr/>
        <p:txBody>
          <a:bodyPr/>
          <a:lstStyle/>
          <a:p>
            <a:r>
              <a:rPr lang="en-US" dirty="0"/>
              <a:t>A self-built PPO structure </a:t>
            </a:r>
          </a:p>
        </p:txBody>
      </p:sp>
      <p:sp>
        <p:nvSpPr>
          <p:cNvPr id="3" name="Title 2">
            <a:extLst>
              <a:ext uri="{FF2B5EF4-FFF2-40B4-BE49-F238E27FC236}">
                <a16:creationId xmlns:a16="http://schemas.microsoft.com/office/drawing/2014/main" id="{45CC38A1-1D81-894C-9D46-1BBFFFAB99E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2699D40-4578-D9EB-BBEF-BFF4FD32B34A}"/>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pic>
        <p:nvPicPr>
          <p:cNvPr id="6" name="Picture 5">
            <a:extLst>
              <a:ext uri="{FF2B5EF4-FFF2-40B4-BE49-F238E27FC236}">
                <a16:creationId xmlns:a16="http://schemas.microsoft.com/office/drawing/2014/main" id="{EF52B0CF-135C-76C0-64C7-14B425F8DFD5}"/>
              </a:ext>
            </a:extLst>
          </p:cNvPr>
          <p:cNvPicPr>
            <a:picLocks noChangeAspect="1"/>
          </p:cNvPicPr>
          <p:nvPr/>
        </p:nvPicPr>
        <p:blipFill>
          <a:blip r:embed="rId2"/>
          <a:stretch>
            <a:fillRect/>
          </a:stretch>
        </p:blipFill>
        <p:spPr>
          <a:xfrm>
            <a:off x="493490" y="1164312"/>
            <a:ext cx="5651402" cy="4480127"/>
          </a:xfrm>
          <a:prstGeom prst="rect">
            <a:avLst/>
          </a:prstGeom>
        </p:spPr>
      </p:pic>
      <p:sp>
        <p:nvSpPr>
          <p:cNvPr id="7" name="TextBox 6">
            <a:extLst>
              <a:ext uri="{FF2B5EF4-FFF2-40B4-BE49-F238E27FC236}">
                <a16:creationId xmlns:a16="http://schemas.microsoft.com/office/drawing/2014/main" id="{6558C5C5-00A7-C385-FD00-002B1AED96D2}"/>
              </a:ext>
            </a:extLst>
          </p:cNvPr>
          <p:cNvSpPr txBox="1"/>
          <p:nvPr/>
        </p:nvSpPr>
        <p:spPr>
          <a:xfrm>
            <a:off x="6350000" y="1425600"/>
            <a:ext cx="4207933" cy="646331"/>
          </a:xfrm>
          <a:prstGeom prst="rect">
            <a:avLst/>
          </a:prstGeom>
          <a:noFill/>
        </p:spPr>
        <p:txBody>
          <a:bodyPr wrap="square">
            <a:spAutoFit/>
          </a:bodyPr>
          <a:lstStyle/>
          <a:p>
            <a:r>
              <a:rPr lang="de-DE" dirty="0"/>
              <a:t>2 </a:t>
            </a:r>
            <a:r>
              <a:rPr lang="de-DE" dirty="0" err="1"/>
              <a:t>Dense</a:t>
            </a:r>
            <a:r>
              <a:rPr lang="de-DE" dirty="0"/>
              <a:t> </a:t>
            </a:r>
            <a:r>
              <a:rPr lang="de-DE" dirty="0" err="1"/>
              <a:t>layer</a:t>
            </a:r>
            <a:r>
              <a:rPr lang="de-DE" dirty="0"/>
              <a:t> </a:t>
            </a:r>
            <a:r>
              <a:rPr lang="de-DE" dirty="0" err="1"/>
              <a:t>with</a:t>
            </a:r>
            <a:r>
              <a:rPr lang="de-DE" dirty="0"/>
              <a:t> 64 </a:t>
            </a:r>
            <a:r>
              <a:rPr lang="de-DE" dirty="0" err="1"/>
              <a:t>neurons</a:t>
            </a:r>
            <a:r>
              <a:rPr lang="de-DE" dirty="0"/>
              <a:t> in </a:t>
            </a:r>
            <a:r>
              <a:rPr lang="de-DE" dirty="0" err="1"/>
              <a:t>actor</a:t>
            </a:r>
            <a:r>
              <a:rPr lang="de-DE" dirty="0"/>
              <a:t> and </a:t>
            </a:r>
            <a:r>
              <a:rPr lang="de-DE" dirty="0" err="1"/>
              <a:t>critic</a:t>
            </a:r>
            <a:r>
              <a:rPr lang="de-DE" dirty="0"/>
              <a:t>.</a:t>
            </a:r>
            <a:endParaRPr lang="en-US" dirty="0"/>
          </a:p>
        </p:txBody>
      </p:sp>
    </p:spTree>
    <p:extLst>
      <p:ext uri="{BB962C8B-B14F-4D97-AF65-F5344CB8AC3E}">
        <p14:creationId xmlns:p14="http://schemas.microsoft.com/office/powerpoint/2010/main" val="36316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8D8347-467B-B86E-CEBB-543A7EB8B30F}"/>
              </a:ext>
            </a:extLst>
          </p:cNvPr>
          <p:cNvSpPr>
            <a:spLocks noGrp="1"/>
          </p:cNvSpPr>
          <p:nvPr>
            <p:ph type="body" sz="quarter" idx="15"/>
          </p:nvPr>
        </p:nvSpPr>
        <p:spPr/>
        <p:txBody>
          <a:bodyPr/>
          <a:lstStyle/>
          <a:p>
            <a:r>
              <a:rPr lang="en-US" dirty="0"/>
              <a:t>Performance</a:t>
            </a:r>
          </a:p>
        </p:txBody>
      </p:sp>
      <p:sp>
        <p:nvSpPr>
          <p:cNvPr id="3" name="Title 2">
            <a:extLst>
              <a:ext uri="{FF2B5EF4-FFF2-40B4-BE49-F238E27FC236}">
                <a16:creationId xmlns:a16="http://schemas.microsoft.com/office/drawing/2014/main" id="{C33C18E4-FF8E-0317-96BB-3A049C3118E2}"/>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E34AF45-4468-8E81-63AD-BDC8E0B71E37}"/>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pic>
        <p:nvPicPr>
          <p:cNvPr id="6" name="Picture 5">
            <a:extLst>
              <a:ext uri="{FF2B5EF4-FFF2-40B4-BE49-F238E27FC236}">
                <a16:creationId xmlns:a16="http://schemas.microsoft.com/office/drawing/2014/main" id="{3208F709-A411-BEAF-62B0-A0CA72DC2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487" y="1194412"/>
            <a:ext cx="3456913" cy="2592685"/>
          </a:xfrm>
          <a:prstGeom prst="rect">
            <a:avLst/>
          </a:prstGeom>
        </p:spPr>
      </p:pic>
      <p:pic>
        <p:nvPicPr>
          <p:cNvPr id="8" name="Picture 7">
            <a:extLst>
              <a:ext uri="{FF2B5EF4-FFF2-40B4-BE49-F238E27FC236}">
                <a16:creationId xmlns:a16="http://schemas.microsoft.com/office/drawing/2014/main" id="{8984DE4D-C713-A764-C4C4-09661DC1D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11" y="1273219"/>
            <a:ext cx="3296551" cy="2472414"/>
          </a:xfrm>
          <a:prstGeom prst="rect">
            <a:avLst/>
          </a:prstGeom>
        </p:spPr>
      </p:pic>
      <p:pic>
        <p:nvPicPr>
          <p:cNvPr id="10" name="Picture 9">
            <a:extLst>
              <a:ext uri="{FF2B5EF4-FFF2-40B4-BE49-F238E27FC236}">
                <a16:creationId xmlns:a16="http://schemas.microsoft.com/office/drawing/2014/main" id="{E5E8B112-F618-6229-90E7-E7C09BA78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911" y="1273219"/>
            <a:ext cx="3598060" cy="2698545"/>
          </a:xfrm>
          <a:prstGeom prst="rect">
            <a:avLst/>
          </a:prstGeom>
        </p:spPr>
      </p:pic>
      <p:sp>
        <p:nvSpPr>
          <p:cNvPr id="11" name="TextBox 10">
            <a:extLst>
              <a:ext uri="{FF2B5EF4-FFF2-40B4-BE49-F238E27FC236}">
                <a16:creationId xmlns:a16="http://schemas.microsoft.com/office/drawing/2014/main" id="{414628F8-2E3D-3E99-2517-58EBF26E1546}"/>
              </a:ext>
            </a:extLst>
          </p:cNvPr>
          <p:cNvSpPr txBox="1"/>
          <p:nvPr/>
        </p:nvSpPr>
        <p:spPr>
          <a:xfrm>
            <a:off x="1122044" y="3787098"/>
            <a:ext cx="7633466" cy="369332"/>
          </a:xfrm>
          <a:prstGeom prst="rect">
            <a:avLst/>
          </a:prstGeom>
          <a:noFill/>
        </p:spPr>
        <p:txBody>
          <a:bodyPr wrap="square">
            <a:spAutoFit/>
          </a:bodyPr>
          <a:lstStyle/>
          <a:p>
            <a:r>
              <a:rPr lang="en-US" dirty="0" err="1"/>
              <a:t>ppo</a:t>
            </a:r>
            <a:r>
              <a:rPr lang="en-US" dirty="0"/>
              <a:t>-clip parameters</a:t>
            </a:r>
            <a:r>
              <a:rPr lang="zh-CN" altLang="de-DE" dirty="0"/>
              <a:t>：</a:t>
            </a:r>
            <a:r>
              <a:rPr lang="de-DE" altLang="zh-CN" dirty="0"/>
              <a:t>0.25, 0.2, 0.2</a:t>
            </a:r>
            <a:endParaRPr lang="en-US" dirty="0"/>
          </a:p>
        </p:txBody>
      </p:sp>
    </p:spTree>
    <p:extLst>
      <p:ext uri="{BB962C8B-B14F-4D97-AF65-F5344CB8AC3E}">
        <p14:creationId xmlns:p14="http://schemas.microsoft.com/office/powerpoint/2010/main" val="331456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DEB41-5231-CE9C-BBAA-7E5D7BA18983}"/>
              </a:ext>
            </a:extLst>
          </p:cNvPr>
          <p:cNvSpPr>
            <a:spLocks noGrp="1"/>
          </p:cNvSpPr>
          <p:nvPr>
            <p:ph type="body" sz="quarter" idx="15"/>
          </p:nvPr>
        </p:nvSpPr>
        <p:spPr/>
        <p:txBody>
          <a:bodyPr/>
          <a:lstStyle/>
          <a:p>
            <a:r>
              <a:rPr lang="en-US" dirty="0"/>
              <a:t>Drawback</a:t>
            </a:r>
          </a:p>
        </p:txBody>
      </p:sp>
      <p:sp>
        <p:nvSpPr>
          <p:cNvPr id="3" name="Title 2">
            <a:extLst>
              <a:ext uri="{FF2B5EF4-FFF2-40B4-BE49-F238E27FC236}">
                <a16:creationId xmlns:a16="http://schemas.microsoft.com/office/drawing/2014/main" id="{0946F0F3-5BC7-BE2D-19E1-328FAE437F8F}"/>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6925771-10AB-A576-1927-4566BCF07601}"/>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6" name="TextBox 5">
            <a:extLst>
              <a:ext uri="{FF2B5EF4-FFF2-40B4-BE49-F238E27FC236}">
                <a16:creationId xmlns:a16="http://schemas.microsoft.com/office/drawing/2014/main" id="{59E70028-334E-DD23-EB94-88D36B8E4435}"/>
              </a:ext>
            </a:extLst>
          </p:cNvPr>
          <p:cNvSpPr txBox="1"/>
          <p:nvPr/>
        </p:nvSpPr>
        <p:spPr>
          <a:xfrm>
            <a:off x="654049" y="1425600"/>
            <a:ext cx="8354483" cy="923330"/>
          </a:xfrm>
          <a:prstGeom prst="rect">
            <a:avLst/>
          </a:prstGeom>
          <a:noFill/>
        </p:spPr>
        <p:txBody>
          <a:bodyPr wrap="square">
            <a:spAutoFit/>
          </a:bodyPr>
          <a:lstStyle/>
          <a:p>
            <a:r>
              <a:rPr lang="en-US" dirty="0"/>
              <a:t>The old version code do 64 step to data collection, and then one time update, discard the buffer, do 64 step data again.</a:t>
            </a:r>
          </a:p>
          <a:p>
            <a:r>
              <a:rPr lang="en-US" dirty="0"/>
              <a:t>So in 300 step, there will be only 300/64=4 time update.</a:t>
            </a:r>
          </a:p>
        </p:txBody>
      </p:sp>
    </p:spTree>
    <p:extLst>
      <p:ext uri="{BB962C8B-B14F-4D97-AF65-F5344CB8AC3E}">
        <p14:creationId xmlns:p14="http://schemas.microsoft.com/office/powerpoint/2010/main" val="324337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40A1C6-FC8F-599C-BC44-262FE00F813C}"/>
              </a:ext>
            </a:extLst>
          </p:cNvPr>
          <p:cNvSpPr>
            <a:spLocks noGrp="1"/>
          </p:cNvSpPr>
          <p:nvPr>
            <p:ph type="body" sz="quarter" idx="15"/>
          </p:nvPr>
        </p:nvSpPr>
        <p:spPr/>
        <p:txBody>
          <a:bodyPr/>
          <a:lstStyle/>
          <a:p>
            <a:r>
              <a:rPr lang="en-US" dirty="0"/>
              <a:t>Drawback</a:t>
            </a:r>
          </a:p>
        </p:txBody>
      </p:sp>
      <p:sp>
        <p:nvSpPr>
          <p:cNvPr id="3" name="Title 2">
            <a:extLst>
              <a:ext uri="{FF2B5EF4-FFF2-40B4-BE49-F238E27FC236}">
                <a16:creationId xmlns:a16="http://schemas.microsoft.com/office/drawing/2014/main" id="{11C930BF-43E5-72D0-60D1-88D28090750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61E09EC-DD5E-DE61-A90B-35C234601BEC}"/>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6" name="TextBox 5">
            <a:extLst>
              <a:ext uri="{FF2B5EF4-FFF2-40B4-BE49-F238E27FC236}">
                <a16:creationId xmlns:a16="http://schemas.microsoft.com/office/drawing/2014/main" id="{D514B265-EA77-9332-5BEA-627BC62B94CE}"/>
              </a:ext>
            </a:extLst>
          </p:cNvPr>
          <p:cNvSpPr txBox="1"/>
          <p:nvPr/>
        </p:nvSpPr>
        <p:spPr>
          <a:xfrm>
            <a:off x="349345" y="1275296"/>
            <a:ext cx="9643110" cy="3139321"/>
          </a:xfrm>
          <a:prstGeom prst="rect">
            <a:avLst/>
          </a:prstGeom>
          <a:noFill/>
        </p:spPr>
        <p:txBody>
          <a:bodyPr wrap="square">
            <a:spAutoFit/>
          </a:bodyPr>
          <a:lstStyle/>
          <a:p>
            <a:endParaRPr lang="en-US" altLang="zh-CN" dirty="0"/>
          </a:p>
          <a:p>
            <a:r>
              <a:rPr lang="en-US" altLang="zh-CN" dirty="0"/>
              <a:t>Because each element in the observation space is really different in value, so the observation space normalization is necessary.</a:t>
            </a:r>
          </a:p>
          <a:p>
            <a:endParaRPr lang="en-US" altLang="zh-CN" dirty="0"/>
          </a:p>
          <a:p>
            <a:r>
              <a:rPr lang="en-US" altLang="zh-CN" dirty="0"/>
              <a:t>By running the RL, the velocity in observation space could run over the maximal value. There are two way, first is clip the velocity in step(), which was used for example in </a:t>
            </a:r>
            <a:r>
              <a:rPr lang="en-US" altLang="zh-CN" dirty="0" err="1"/>
              <a:t>gym.pendulum</a:t>
            </a:r>
            <a:r>
              <a:rPr lang="en-US" altLang="zh-CN" dirty="0"/>
              <a:t>, another way is punish it in the reward function.</a:t>
            </a:r>
          </a:p>
          <a:p>
            <a:endParaRPr lang="en-US" dirty="0"/>
          </a:p>
          <a:p>
            <a:r>
              <a:rPr lang="en-US" altLang="zh-CN" dirty="0"/>
              <a:t>The punishment in reward, could think about if v &gt; </a:t>
            </a:r>
            <a:r>
              <a:rPr lang="en-US" altLang="zh-CN" dirty="0" err="1"/>
              <a:t>max.v</a:t>
            </a:r>
            <a:r>
              <a:rPr lang="en-US" altLang="zh-CN" dirty="0"/>
              <a:t>, really big minus reward and restart. Or from some v, there will be continue minus reward if the v still getting bigger</a:t>
            </a:r>
          </a:p>
          <a:p>
            <a:endParaRPr lang="en-US" altLang="zh-CN" dirty="0"/>
          </a:p>
        </p:txBody>
      </p:sp>
    </p:spTree>
    <p:extLst>
      <p:ext uri="{BB962C8B-B14F-4D97-AF65-F5344CB8AC3E}">
        <p14:creationId xmlns:p14="http://schemas.microsoft.com/office/powerpoint/2010/main" val="110689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FDA9EF-9026-90CF-93DC-DE3C2B96BD12}"/>
              </a:ext>
            </a:extLst>
          </p:cNvPr>
          <p:cNvSpPr>
            <a:spLocks noGrp="1"/>
          </p:cNvSpPr>
          <p:nvPr>
            <p:ph type="body" sz="quarter" idx="15"/>
          </p:nvPr>
        </p:nvSpPr>
        <p:spPr/>
        <p:txBody>
          <a:bodyPr/>
          <a:lstStyle/>
          <a:p>
            <a:r>
              <a:rPr lang="en-US" dirty="0"/>
              <a:t>Vectorized architecture</a:t>
            </a:r>
          </a:p>
        </p:txBody>
      </p:sp>
      <p:sp>
        <p:nvSpPr>
          <p:cNvPr id="3" name="Title 2">
            <a:extLst>
              <a:ext uri="{FF2B5EF4-FFF2-40B4-BE49-F238E27FC236}">
                <a16:creationId xmlns:a16="http://schemas.microsoft.com/office/drawing/2014/main" id="{7DC4A0DC-ECC0-39CB-5033-94044384684E}"/>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71E7038-B693-EB31-6597-4DF384FD4D52}"/>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6" name="TextBox 5">
            <a:extLst>
              <a:ext uri="{FF2B5EF4-FFF2-40B4-BE49-F238E27FC236}">
                <a16:creationId xmlns:a16="http://schemas.microsoft.com/office/drawing/2014/main" id="{630F96B8-0409-4223-68C6-6F1DBDD18BC6}"/>
              </a:ext>
            </a:extLst>
          </p:cNvPr>
          <p:cNvSpPr txBox="1"/>
          <p:nvPr/>
        </p:nvSpPr>
        <p:spPr>
          <a:xfrm>
            <a:off x="804333" y="1324739"/>
            <a:ext cx="8720667" cy="1477328"/>
          </a:xfrm>
          <a:prstGeom prst="rect">
            <a:avLst/>
          </a:prstGeom>
          <a:noFill/>
        </p:spPr>
        <p:txBody>
          <a:bodyPr wrap="square">
            <a:spAutoFit/>
          </a:bodyPr>
          <a:lstStyle/>
          <a:p>
            <a:r>
              <a:rPr lang="en-US" dirty="0"/>
              <a:t>In this architecture, PPO first initializes a vectorized environment </a:t>
            </a:r>
            <a:r>
              <a:rPr lang="en-US" dirty="0" err="1"/>
              <a:t>envs</a:t>
            </a:r>
            <a:r>
              <a:rPr lang="en-US" dirty="0"/>
              <a:t> that runs N</a:t>
            </a:r>
          </a:p>
          <a:p>
            <a:r>
              <a:rPr lang="en-US" dirty="0"/>
              <a:t> (usually independent) environments either sequentially or in parallel by leveraging multi-processes. </a:t>
            </a:r>
            <a:r>
              <a:rPr lang="en-US" dirty="0" err="1"/>
              <a:t>envs</a:t>
            </a:r>
            <a:r>
              <a:rPr lang="en-US" dirty="0"/>
              <a:t> presents a synchronous interface that always outputs a batch of N observations from N environments, and it takes a batch of N actions to step the N environments. </a:t>
            </a:r>
          </a:p>
        </p:txBody>
      </p:sp>
    </p:spTree>
    <p:extLst>
      <p:ext uri="{BB962C8B-B14F-4D97-AF65-F5344CB8AC3E}">
        <p14:creationId xmlns:p14="http://schemas.microsoft.com/office/powerpoint/2010/main" val="83391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CD6837-EFAA-D76F-0C25-4667D05EBF0E}"/>
              </a:ext>
            </a:extLst>
          </p:cNvPr>
          <p:cNvSpPr>
            <a:spLocks noGrp="1"/>
          </p:cNvSpPr>
          <p:nvPr>
            <p:ph type="body" sz="quarter" idx="15"/>
          </p:nvPr>
        </p:nvSpPr>
        <p:spPr/>
        <p:txBody>
          <a:bodyPr/>
          <a:lstStyle/>
          <a:p>
            <a:r>
              <a:rPr lang="en-US" dirty="0"/>
              <a:t>Next</a:t>
            </a:r>
          </a:p>
        </p:txBody>
      </p:sp>
      <p:sp>
        <p:nvSpPr>
          <p:cNvPr id="3" name="Title 2">
            <a:extLst>
              <a:ext uri="{FF2B5EF4-FFF2-40B4-BE49-F238E27FC236}">
                <a16:creationId xmlns:a16="http://schemas.microsoft.com/office/drawing/2014/main" id="{9CD1BC36-7A97-E904-2CB5-1D916190A696}"/>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B7CF6E13-0F76-6A2D-2931-7D7F3C6EE5DD}"/>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sp>
        <p:nvSpPr>
          <p:cNvPr id="6" name="TextBox 5">
            <a:extLst>
              <a:ext uri="{FF2B5EF4-FFF2-40B4-BE49-F238E27FC236}">
                <a16:creationId xmlns:a16="http://schemas.microsoft.com/office/drawing/2014/main" id="{732AB978-0E3F-0F54-1A6A-0FEB126F76DC}"/>
              </a:ext>
            </a:extLst>
          </p:cNvPr>
          <p:cNvSpPr txBox="1"/>
          <p:nvPr/>
        </p:nvSpPr>
        <p:spPr>
          <a:xfrm>
            <a:off x="891117" y="1425600"/>
            <a:ext cx="9099550" cy="1200329"/>
          </a:xfrm>
          <a:prstGeom prst="rect">
            <a:avLst/>
          </a:prstGeom>
          <a:noFill/>
        </p:spPr>
        <p:txBody>
          <a:bodyPr wrap="square">
            <a:spAutoFit/>
          </a:bodyPr>
          <a:lstStyle/>
          <a:p>
            <a:pPr marL="342900" indent="-342900">
              <a:buAutoNum type="arabicPeriod"/>
            </a:pPr>
            <a:r>
              <a:rPr lang="en-US" dirty="0"/>
              <a:t>See if normalize wrapper will let it loose meaning. Maybe normalize with maximal value</a:t>
            </a:r>
          </a:p>
          <a:p>
            <a:pPr marL="342900" indent="-342900">
              <a:buAutoNum type="arabicPeriod"/>
            </a:pPr>
            <a:r>
              <a:rPr lang="en-US" dirty="0"/>
              <a:t>Test if it could learn </a:t>
            </a:r>
            <a:r>
              <a:rPr lang="en-US" dirty="0" err="1"/>
              <a:t>sth</a:t>
            </a:r>
            <a:r>
              <a:rPr lang="en-US" dirty="0"/>
              <a:t> just with one parameter, ex viscos para in maxi speed</a:t>
            </a:r>
          </a:p>
          <a:p>
            <a:pPr marL="342900" indent="-342900">
              <a:buAutoNum type="arabicPeriod"/>
            </a:pPr>
            <a:r>
              <a:rPr lang="en-US" dirty="0"/>
              <a:t>Position use distance punishment, velocity use suddenly dead</a:t>
            </a:r>
          </a:p>
        </p:txBody>
      </p:sp>
    </p:spTree>
    <p:extLst>
      <p:ext uri="{BB962C8B-B14F-4D97-AF65-F5344CB8AC3E}">
        <p14:creationId xmlns:p14="http://schemas.microsoft.com/office/powerpoint/2010/main" val="1904048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LANGUAGE" val="deu"/>
  <p:tag name="MLTEMPLATEVERSION" val="2.1"/>
  <p:tag name="SAXCONVERSION" val="2"/>
</p:tagLst>
</file>

<file path=ppt/theme/theme1.xml><?xml version="1.0" encoding="utf-8"?>
<a:theme xmlns:a="http://schemas.openxmlformats.org/drawingml/2006/main" name="Bosch 2024">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BD6EC1D4-B152-4B75-85DB-48DC16B7ED8A}" vid="{233A9649-CE92-4BEC-B45F-441AA90A900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2.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AttachmentRemark</Sektion>
      <Reihenfolge>0</Reihenfolge>
    </Variable>
    <Variable>
      <Name>departmentshort</Name>
      <OrgInhalt>CR/AVS3</OrgInhalt>
      <Wert>CR/AVS3</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rgInhalt>
      <Wert>Intern</Wert>
      <Platzhalter>False</Platzhalter>
      <DocDatenDialog>True</DocDatenDialog>
      <Label>Vertraulichkeitsvermerk</Label>
      <FrageVar>False</FrageVar>
      <Prefix/>
      <Suffix/>
      <WegfallVar/>
      <ComboBox>
        <Option>Intern</Option>
        <Option>Vertraulich</Option>
        <Option>Streng vertraulich</Option>
        <Option/>
      </ComboBox>
      <MussFeld>False</MussFeld>
      <InDokument>True</InDokument>
      <Sektion>Bosch_footer_1</Sektion>
      <Reihenfolge>0</Reihenfolge>
    </Variable>
    <Variable>
      <Name>copyright</Name>
      <OrgInhalt>© Robert Bosch GmbH 2024. Alle Rechte vorbehalten, auch bzgl. jeder Verfügung, Verwertung, Reproduktion, Bearbeitung, Weitergabe sowie für den Fall von Schutzrechtsanmeldungen.</OrgInhalt>
      <Wert>© Robert Bosch GmbH 2024. Alle Rechte vorbehalten, auch bzgl. jeder Verfügung, Verwertung, Reproduktion, Bearbeitung, Weitergabe sowie für den Fall von Schutzrechtsanmeldungen.</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12.06.2024</OrgInhalt>
      <Wert>12.06.2024</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Ablagevermerk</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392</Words>
  <Application>Microsoft Office PowerPoint</Application>
  <PresentationFormat>Custom</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Bosch Office Sans</vt:lpstr>
      <vt:lpstr>Calibri</vt:lpstr>
      <vt:lpstr>Symbol</vt:lpstr>
      <vt:lpstr>Wingdings</vt:lpstr>
      <vt:lpstr>Bosch 2024</vt:lpstr>
      <vt:lpstr>Weekly meeting 8</vt:lpstr>
      <vt:lpstr>The observation space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plan</dc:title>
  <dc:creator>FIXED-TERM Guo Shengya (CR/AVS3)</dc:creator>
  <cp:lastModifiedBy>FIXED-TERM Guo Shengya (CR/AVS3)</cp:lastModifiedBy>
  <cp:revision>47</cp:revision>
  <dcterms:created xsi:type="dcterms:W3CDTF">2024-06-12T09:40:05Z</dcterms:created>
  <dcterms:modified xsi:type="dcterms:W3CDTF">2024-08-28T07:08:40Z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