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2"/>
  </p:notesMasterIdLst>
  <p:sldIdLst>
    <p:sldId id="256" r:id="rId4"/>
    <p:sldId id="290" r:id="rId5"/>
    <p:sldId id="292" r:id="rId6"/>
    <p:sldId id="294" r:id="rId7"/>
    <p:sldId id="291" r:id="rId8"/>
    <p:sldId id="289" r:id="rId9"/>
    <p:sldId id="293" r:id="rId10"/>
    <p:sldId id="295" r:id="rId11"/>
  </p:sldIdLst>
  <p:sldSz cx="10969625" cy="6170613"/>
  <p:notesSz cx="6858000" cy="9144000"/>
  <p:custDataLst>
    <p:tags r:id="rId1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50" autoAdjust="0"/>
  </p:normalViewPr>
  <p:slideViewPr>
    <p:cSldViewPr snapToGrid="0">
      <p:cViewPr varScale="1">
        <p:scale>
          <a:sx n="143" d="100"/>
          <a:sy n="143" d="100"/>
        </p:scale>
        <p:origin x="535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28.08.2024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Folienüberschrift hinzufügen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CR/AVS3 | 12.06.2024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2024. Alle Rechte vorbehalten, auch bzgl. jeder Verfügung, Verwertung, Reproduktion, Bearbeitung, Weitergabe sowie für den Fall von Schutzrechtsanmeldungen.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altLang="zh-CN" dirty="0"/>
              <a:t>Weekly </a:t>
            </a:r>
            <a:r>
              <a:rPr lang="de-DE" altLang="zh-CN" dirty="0" err="1"/>
              <a:t>meeting</a:t>
            </a:r>
            <a:r>
              <a:rPr lang="de-DE" altLang="zh-CN" dirty="0"/>
              <a:t> 9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altLang="zh-CN" dirty="0"/>
              <a:t>Shengya Guo, CR/AVS3, 28.08.2024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8384A9-C75B-E0FC-C252-399635BDB0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altLang="zh-CN" dirty="0"/>
              <a:t>Train </a:t>
            </a:r>
            <a:r>
              <a:rPr lang="de-DE" altLang="zh-CN" dirty="0" err="1"/>
              <a:t>the</a:t>
            </a:r>
            <a:r>
              <a:rPr lang="de-DE" altLang="zh-CN" dirty="0"/>
              <a:t> RL </a:t>
            </a:r>
            <a:r>
              <a:rPr lang="de-DE" altLang="zh-CN" dirty="0" err="1"/>
              <a:t>with</a:t>
            </a:r>
            <a:r>
              <a:rPr lang="de-DE" altLang="zh-CN" dirty="0"/>
              <a:t> all </a:t>
            </a:r>
            <a:r>
              <a:rPr lang="de-DE" altLang="zh-CN" dirty="0" err="1"/>
              <a:t>infomation</a:t>
            </a:r>
            <a:r>
              <a:rPr lang="de-DE" altLang="zh-CN" dirty="0"/>
              <a:t> in Observation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C57697-6723-1E82-770B-51E0AABE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observation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7B8F6-3BFC-1B1E-E623-F5BF861D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45BB46-4786-9A98-8176-B9D91B7E1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79" y="1425600"/>
            <a:ext cx="8615324" cy="9572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332D1A-09E8-389F-55BA-F5B8C537D8BA}"/>
              </a:ext>
            </a:extLst>
          </p:cNvPr>
          <p:cNvSpPr txBox="1"/>
          <p:nvPr/>
        </p:nvSpPr>
        <p:spPr>
          <a:xfrm>
            <a:off x="696912" y="2626897"/>
            <a:ext cx="933572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observation space have 13 dimensional:</a:t>
            </a:r>
          </a:p>
          <a:p>
            <a:pPr lvl="1"/>
            <a:r>
              <a:rPr lang="en-US" dirty="0"/>
              <a:t>Motor position, motor velocity, time </a:t>
            </a:r>
            <a:r>
              <a:rPr lang="en-US" dirty="0" err="1"/>
              <a:t>setp</a:t>
            </a:r>
            <a:r>
              <a:rPr lang="en-US" dirty="0"/>
              <a:t> index (3)</a:t>
            </a:r>
          </a:p>
          <a:p>
            <a:pPr lvl="1"/>
            <a:r>
              <a:rPr lang="en-US" dirty="0"/>
              <a:t>upper triangular FIM elements (10)</a:t>
            </a:r>
          </a:p>
          <a:p>
            <a:pPr lvl="1"/>
            <a:endParaRPr lang="en-US" dirty="0"/>
          </a:p>
          <a:p>
            <a:r>
              <a:rPr lang="en-US" dirty="0"/>
              <a:t>The scaled FIM is not meaningful for the training of RL, because every time step we have a new scale factor and the elements of the scaled FIM is not comparable</a:t>
            </a:r>
          </a:p>
          <a:p>
            <a:endParaRPr lang="en-US" dirty="0"/>
          </a:p>
          <a:p>
            <a:r>
              <a:rPr lang="en-US" dirty="0"/>
              <a:t>The meaning of scaled FIM is to calculate the reward without overflow problem, so for the reward calculation, this part is still needed</a:t>
            </a:r>
          </a:p>
        </p:txBody>
      </p:sp>
    </p:spTree>
    <p:extLst>
      <p:ext uri="{BB962C8B-B14F-4D97-AF65-F5344CB8AC3E}">
        <p14:creationId xmlns:p14="http://schemas.microsoft.com/office/powerpoint/2010/main" val="167694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975BA7-EE0E-169F-65FE-A445F1E4C5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 self-built PPO structure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CC38A1-1D81-894C-9D46-1BBFFFAB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99D40-4578-D9EB-BBEF-BFF4FD32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52B0CF-135C-76C0-64C7-14B425F8D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0" y="1164312"/>
            <a:ext cx="5651402" cy="4480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58C5C5-00A7-C385-FD00-002B1AED96D2}"/>
              </a:ext>
            </a:extLst>
          </p:cNvPr>
          <p:cNvSpPr txBox="1"/>
          <p:nvPr/>
        </p:nvSpPr>
        <p:spPr>
          <a:xfrm>
            <a:off x="6350000" y="1425600"/>
            <a:ext cx="42079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2 </a:t>
            </a:r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64 </a:t>
            </a:r>
            <a:r>
              <a:rPr lang="de-DE" dirty="0" err="1"/>
              <a:t>neurons</a:t>
            </a:r>
            <a:r>
              <a:rPr lang="de-DE" dirty="0"/>
              <a:t> in </a:t>
            </a:r>
            <a:r>
              <a:rPr lang="de-DE" dirty="0" err="1"/>
              <a:t>actor</a:t>
            </a:r>
            <a:r>
              <a:rPr lang="de-DE" dirty="0"/>
              <a:t> and </a:t>
            </a:r>
            <a:r>
              <a:rPr lang="de-DE" dirty="0" err="1"/>
              <a:t>critic</a:t>
            </a:r>
            <a:r>
              <a:rPr lang="de-D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0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8D8347-467B-B86E-CEBB-543A7EB8B3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3C18E4-FF8E-0317-96BB-3A049C31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4AF45-4468-8E81-63AD-BDC8E0B7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08F709-A411-BEAF-62B0-A0CA72DC2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487" y="1194412"/>
            <a:ext cx="3456913" cy="2592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84DE4D-C713-A764-C4C4-09661DC1D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11" y="1273219"/>
            <a:ext cx="3296551" cy="2472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E8B112-F618-6229-90E7-E7C09BA78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911" y="1273219"/>
            <a:ext cx="3598060" cy="26985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4628F8-2E3D-3E99-2517-58EBF26E1546}"/>
              </a:ext>
            </a:extLst>
          </p:cNvPr>
          <p:cNvSpPr txBox="1"/>
          <p:nvPr/>
        </p:nvSpPr>
        <p:spPr>
          <a:xfrm>
            <a:off x="1122044" y="3787098"/>
            <a:ext cx="7633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ppo</a:t>
            </a:r>
            <a:r>
              <a:rPr lang="en-US" dirty="0"/>
              <a:t>-clip parameters</a:t>
            </a:r>
            <a:r>
              <a:rPr lang="zh-CN" altLang="de-DE" dirty="0"/>
              <a:t>：</a:t>
            </a:r>
            <a:r>
              <a:rPr lang="de-DE" altLang="zh-CN" dirty="0"/>
              <a:t>0.25, 0.2, 0.2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6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6DEB41-5231-CE9C-BBAA-7E5D7BA18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Drawback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46F0F3-5BC7-BE2D-19E1-328FAE43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25771-10AB-A576-1927-4566BCF0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70028-334E-DD23-EB94-88D36B8E4435}"/>
              </a:ext>
            </a:extLst>
          </p:cNvPr>
          <p:cNvSpPr txBox="1"/>
          <p:nvPr/>
        </p:nvSpPr>
        <p:spPr>
          <a:xfrm>
            <a:off x="654049" y="1425600"/>
            <a:ext cx="83544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During the learning phase of the vectorized architecture, the PPO shuffles the indices of the training data of size N∗M and breaks it into mini-batches to compute the gradient and update the policy.</a:t>
            </a:r>
          </a:p>
          <a:p>
            <a:endParaRPr lang="en-US" dirty="0"/>
          </a:p>
          <a:p>
            <a:r>
              <a:rPr lang="de-DE" altLang="zh-CN" dirty="0"/>
              <a:t>U</a:t>
            </a:r>
            <a:r>
              <a:rPr lang="en-US" dirty="0"/>
              <a:t>sing the whole batch for the update</a:t>
            </a:r>
          </a:p>
        </p:txBody>
      </p:sp>
    </p:spTree>
    <p:extLst>
      <p:ext uri="{BB962C8B-B14F-4D97-AF65-F5344CB8AC3E}">
        <p14:creationId xmlns:p14="http://schemas.microsoft.com/office/powerpoint/2010/main" val="324337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40A1C6-FC8F-599C-BC44-262FE00F81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Drawback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C930BF-43E5-72D0-60D1-88D28090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E09EC-DD5E-DE61-A90B-35C23460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14B265-EA77-9332-5BEA-627BC62B94CE}"/>
              </a:ext>
            </a:extLst>
          </p:cNvPr>
          <p:cNvSpPr txBox="1"/>
          <p:nvPr/>
        </p:nvSpPr>
        <p:spPr>
          <a:xfrm>
            <a:off x="349345" y="1275296"/>
            <a:ext cx="96431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Because each element in the observation space is really different in value, so the observation space normalization is necessary.</a:t>
            </a:r>
          </a:p>
          <a:p>
            <a:endParaRPr 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689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FDA9EF-9026-90CF-93DC-DE3C2B96BD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altLang="zh-CN" dirty="0"/>
              <a:t>Next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C4A0DC-ECC0-39CB-5033-94044384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punishment in reward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E7038-B693-EB31-6597-4DF384FD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F96B8-0409-4223-68C6-6F1DBDD18BC6}"/>
              </a:ext>
            </a:extLst>
          </p:cNvPr>
          <p:cNvSpPr txBox="1"/>
          <p:nvPr/>
        </p:nvSpPr>
        <p:spPr>
          <a:xfrm>
            <a:off x="804333" y="1324739"/>
            <a:ext cx="87206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Position use distance punishment</a:t>
            </a:r>
            <a:r>
              <a:rPr lang="de-DE" dirty="0"/>
              <a:t>,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, </a:t>
            </a:r>
            <a:r>
              <a:rPr lang="de-DE" dirty="0" err="1"/>
              <a:t>there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minus </a:t>
            </a:r>
            <a:r>
              <a:rPr lang="de-DE" dirty="0" err="1"/>
              <a:t>reward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revelvat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square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max.position</a:t>
            </a:r>
            <a:endParaRPr lang="de-DE" dirty="0"/>
          </a:p>
          <a:p>
            <a:endParaRPr lang="de-DE" altLang="zh-CN" dirty="0"/>
          </a:p>
          <a:p>
            <a:r>
              <a:rPr lang="de-DE" altLang="zh-CN" dirty="0"/>
              <a:t>Velocity </a:t>
            </a:r>
            <a:r>
              <a:rPr lang="de-DE" altLang="zh-CN" dirty="0" err="1"/>
              <a:t>use</a:t>
            </a:r>
            <a:r>
              <a:rPr lang="de-DE" altLang="zh-CN" dirty="0"/>
              <a:t> </a:t>
            </a:r>
            <a:r>
              <a:rPr lang="de-DE" altLang="zh-CN" dirty="0" err="1"/>
              <a:t>suddenly</a:t>
            </a:r>
            <a:r>
              <a:rPr lang="de-DE" altLang="zh-CN" dirty="0"/>
              <a:t> </a:t>
            </a:r>
            <a:r>
              <a:rPr lang="de-DE" altLang="zh-CN" dirty="0" err="1"/>
              <a:t>dead</a:t>
            </a:r>
            <a:r>
              <a:rPr lang="de-DE" altLang="zh-CN" dirty="0"/>
              <a:t>, </a:t>
            </a:r>
            <a:r>
              <a:rPr lang="en-US" altLang="zh-CN" dirty="0"/>
              <a:t>if v &gt; </a:t>
            </a:r>
            <a:r>
              <a:rPr lang="en-US" altLang="zh-CN" dirty="0" err="1"/>
              <a:t>max.v</a:t>
            </a:r>
            <a:r>
              <a:rPr lang="en-US" altLang="zh-CN" dirty="0"/>
              <a:t>, really big minus reward and restart. </a:t>
            </a:r>
          </a:p>
        </p:txBody>
      </p:sp>
    </p:spTree>
    <p:extLst>
      <p:ext uri="{BB962C8B-B14F-4D97-AF65-F5344CB8AC3E}">
        <p14:creationId xmlns:p14="http://schemas.microsoft.com/office/powerpoint/2010/main" val="83391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CD6837-EFAA-D76F-0C25-4667D05EBF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D1BC36-7A97-E904-2CB5-1D916190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F6E13-0F76-6A2D-2931-7D7F3C6EE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AB978-0E3F-0F54-1A6A-0FEB126F76DC}"/>
              </a:ext>
            </a:extLst>
          </p:cNvPr>
          <p:cNvSpPr txBox="1"/>
          <p:nvPr/>
        </p:nvSpPr>
        <p:spPr>
          <a:xfrm>
            <a:off x="891117" y="1414170"/>
            <a:ext cx="90995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See if normalize wrapper will let it loose meaning. Maybe normalize with maximal value</a:t>
            </a:r>
          </a:p>
          <a:p>
            <a:pPr marL="342900" indent="-342900">
              <a:buAutoNum type="arabicPeriod"/>
            </a:pPr>
            <a:r>
              <a:rPr lang="en-US" dirty="0"/>
              <a:t>Test if it could learn </a:t>
            </a:r>
            <a:r>
              <a:rPr lang="en-US" dirty="0" err="1"/>
              <a:t>sth</a:t>
            </a:r>
            <a:r>
              <a:rPr lang="en-US" dirty="0"/>
              <a:t> just with one parameter, ex viscos para in maxi speed</a:t>
            </a:r>
          </a:p>
          <a:p>
            <a:pPr marL="342900" indent="-342900">
              <a:buAutoNum type="arabicPeriod"/>
            </a:pPr>
            <a:r>
              <a:rPr lang="en-US" dirty="0"/>
              <a:t>Position use distance punishment, velocity use suddenly dead</a:t>
            </a:r>
          </a:p>
          <a:p>
            <a:pPr marL="342900" indent="-342900">
              <a:buAutoNum type="arabicPeriod"/>
            </a:pPr>
            <a:r>
              <a:rPr lang="en-US" dirty="0"/>
              <a:t>Global Gradient Clipping</a:t>
            </a:r>
          </a:p>
        </p:txBody>
      </p:sp>
    </p:spTree>
    <p:extLst>
      <p:ext uri="{BB962C8B-B14F-4D97-AF65-F5344CB8AC3E}">
        <p14:creationId xmlns:p14="http://schemas.microsoft.com/office/powerpoint/2010/main" val="19040483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deu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Anlagenvermerk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CR/AVS3</OrgInhalt>
      <Wert>CR/AVS3</Wert>
      <Platzhalter>False</Platzhalter>
      <DocDatenDialog>True</DocDatenDialog>
      <Label>Urhebervermerk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</OrgInhalt>
      <Wert>Intern</Wert>
      <Platzhalter>False</Platzhalter>
      <DocDatenDialog>True</DocDatenDialog>
      <Label>Vertraulichkeitsvermerk</Label>
      <FrageVar>False</FrageVar>
      <Prefix/>
      <Suffix/>
      <WegfallVar/>
      <ComboBox>
        <Option>Intern</Option>
        <Option>Vertraulich</Option>
        <Option>Streng vertraulich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2024. Alle Rechte vorbehalten, auch bzgl. jeder Verfügung, Verwertung, Reproduktion, Bearbeitung, Weitergabe sowie für den Fall von Schutzrechtsanmeldungen.</OrgInhalt>
      <Wert>© Robert Bosch GmbH 2024. Alle Rechte vorbehalten, auch bzgl. jeder Verfügung, Verwertung, Reproduktion, Bearbeitung, Weitergabe sowie für den Fall von Schutzrechtsanmeldungen.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12.06.2024</OrgInhalt>
      <Wert>12.06.2024</Wert>
      <Platzhalter>False</Platzhalter>
      <DocDatenDialog>True</DocDatenDialog>
      <Label>Datum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Ablagevermerk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298</Words>
  <Application>Microsoft Office PowerPoint</Application>
  <PresentationFormat>Custom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Bosch Office Sans</vt:lpstr>
      <vt:lpstr>Calibri</vt:lpstr>
      <vt:lpstr>Symbol</vt:lpstr>
      <vt:lpstr>Wingdings</vt:lpstr>
      <vt:lpstr>Bosch 2024</vt:lpstr>
      <vt:lpstr>Weekly meeting 9</vt:lpstr>
      <vt:lpstr>The observation space</vt:lpstr>
      <vt:lpstr>PowerPoint Presentation</vt:lpstr>
      <vt:lpstr>PowerPoint Presentation</vt:lpstr>
      <vt:lpstr>PowerPoint Presentation</vt:lpstr>
      <vt:lpstr>PowerPoint Presentation</vt:lpstr>
      <vt:lpstr>The punishment in reward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plan</dc:title>
  <dc:creator>FIXED-TERM Guo Shengya (CR/AVS3)</dc:creator>
  <cp:lastModifiedBy>FIXED-TERM Guo Shengya (CR/AVS3)</cp:lastModifiedBy>
  <cp:revision>48</cp:revision>
  <dcterms:created xsi:type="dcterms:W3CDTF">2024-06-12T09:40:05Z</dcterms:created>
  <dcterms:modified xsi:type="dcterms:W3CDTF">2024-08-28T09:13:54Z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