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5" r:id="rId9"/>
    <p:sldId id="26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0638" autoAdjust="0"/>
  </p:normalViewPr>
  <p:slideViewPr>
    <p:cSldViewPr snapToGrid="0">
      <p:cViewPr varScale="1">
        <p:scale>
          <a:sx n="56" d="100"/>
          <a:sy n="56" d="100"/>
        </p:scale>
        <p:origin x="151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ocuments\BME_VIK\10._felev\diplomaterv1\aacs_cikk\measurement_results\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ocuments\BME_VIK\10._felev\diplomaterv1\aacs_cikk\measurement_results\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ocuments\BME_VIK\10._felev\diplomaterv1\aacs_cikk\measurement_results\summ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W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Sheet1!$C$3:$C$19</c:f>
              <c:numCache>
                <c:formatCode>General</c:formatCode>
                <c:ptCount val="17"/>
                <c:pt idx="0">
                  <c:v>197</c:v>
                </c:pt>
                <c:pt idx="1">
                  <c:v>226</c:v>
                </c:pt>
                <c:pt idx="2">
                  <c:v>259</c:v>
                </c:pt>
                <c:pt idx="3">
                  <c:v>306</c:v>
                </c:pt>
                <c:pt idx="4">
                  <c:v>393</c:v>
                </c:pt>
                <c:pt idx="5">
                  <c:v>700</c:v>
                </c:pt>
                <c:pt idx="6">
                  <c:v>909</c:v>
                </c:pt>
                <c:pt idx="7">
                  <c:v>1363</c:v>
                </c:pt>
                <c:pt idx="8">
                  <c:v>2636</c:v>
                </c:pt>
                <c:pt idx="9">
                  <c:v>4479</c:v>
                </c:pt>
                <c:pt idx="10">
                  <c:v>9965</c:v>
                </c:pt>
                <c:pt idx="11">
                  <c:v>12288</c:v>
                </c:pt>
                <c:pt idx="12">
                  <c:v>15464</c:v>
                </c:pt>
                <c:pt idx="13">
                  <c:v>19828</c:v>
                </c:pt>
                <c:pt idx="14">
                  <c:v>25719</c:v>
                </c:pt>
                <c:pt idx="15">
                  <c:v>29324</c:v>
                </c:pt>
                <c:pt idx="16">
                  <c:v>33416</c:v>
                </c:pt>
              </c:numCache>
            </c:numRef>
          </c:xVal>
          <c:yVal>
            <c:numRef>
              <c:f>Sheet1!$E$3:$E$19</c:f>
              <c:numCache>
                <c:formatCode>General</c:formatCode>
                <c:ptCount val="17"/>
                <c:pt idx="0">
                  <c:v>0.25376169999999998</c:v>
                </c:pt>
                <c:pt idx="1">
                  <c:v>0.26662360000000002</c:v>
                </c:pt>
                <c:pt idx="2">
                  <c:v>0.27255220000000002</c:v>
                </c:pt>
                <c:pt idx="3">
                  <c:v>0.27999930000000001</c:v>
                </c:pt>
                <c:pt idx="4">
                  <c:v>0.29370039999999997</c:v>
                </c:pt>
                <c:pt idx="5">
                  <c:v>0.30956650000000002</c:v>
                </c:pt>
                <c:pt idx="6">
                  <c:v>0.31459150000000002</c:v>
                </c:pt>
                <c:pt idx="7">
                  <c:v>0.32046669999999999</c:v>
                </c:pt>
                <c:pt idx="8">
                  <c:v>0.3275112</c:v>
                </c:pt>
                <c:pt idx="9">
                  <c:v>0.33170719999999998</c:v>
                </c:pt>
                <c:pt idx="10">
                  <c:v>0.33631840000000002</c:v>
                </c:pt>
                <c:pt idx="11">
                  <c:v>0.33710560000000001</c:v>
                </c:pt>
                <c:pt idx="12">
                  <c:v>0.33787240000000002</c:v>
                </c:pt>
                <c:pt idx="13">
                  <c:v>0.33867209999999998</c:v>
                </c:pt>
                <c:pt idx="14">
                  <c:v>0.33930979999999999</c:v>
                </c:pt>
                <c:pt idx="15">
                  <c:v>0.3395434</c:v>
                </c:pt>
                <c:pt idx="16">
                  <c:v>0.33975070000000002</c:v>
                </c:pt>
              </c:numCache>
            </c:numRef>
          </c:yVal>
          <c:smooth val="0"/>
        </c:ser>
        <c:ser>
          <c:idx val="1"/>
          <c:order val="1"/>
          <c:tx>
            <c:v>3G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Sheet1!$F$3:$F$19</c:f>
              <c:numCache>
                <c:formatCode>General</c:formatCode>
                <c:ptCount val="17"/>
                <c:pt idx="0">
                  <c:v>467</c:v>
                </c:pt>
                <c:pt idx="1">
                  <c:v>570</c:v>
                </c:pt>
                <c:pt idx="2">
                  <c:v>698</c:v>
                </c:pt>
                <c:pt idx="3">
                  <c:v>870</c:v>
                </c:pt>
                <c:pt idx="4">
                  <c:v>1189</c:v>
                </c:pt>
                <c:pt idx="5">
                  <c:v>2223</c:v>
                </c:pt>
                <c:pt idx="6">
                  <c:v>2868</c:v>
                </c:pt>
                <c:pt idx="7">
                  <c:v>4228</c:v>
                </c:pt>
                <c:pt idx="8">
                  <c:v>8244</c:v>
                </c:pt>
                <c:pt idx="9">
                  <c:v>14525</c:v>
                </c:pt>
                <c:pt idx="10">
                  <c:v>36217</c:v>
                </c:pt>
                <c:pt idx="11">
                  <c:v>46359</c:v>
                </c:pt>
                <c:pt idx="12">
                  <c:v>60989</c:v>
                </c:pt>
                <c:pt idx="13">
                  <c:v>81845</c:v>
                </c:pt>
                <c:pt idx="14">
                  <c:v>110458</c:v>
                </c:pt>
                <c:pt idx="15">
                  <c:v>128026</c:v>
                </c:pt>
                <c:pt idx="16">
                  <c:v>147927</c:v>
                </c:pt>
              </c:numCache>
            </c:numRef>
          </c:xVal>
          <c:yVal>
            <c:numRef>
              <c:f>Sheet1!$H$3:$H$19</c:f>
              <c:numCache>
                <c:formatCode>General</c:formatCode>
                <c:ptCount val="17"/>
                <c:pt idx="0">
                  <c:v>0.27287099999999997</c:v>
                </c:pt>
                <c:pt idx="1">
                  <c:v>0.28756589999999999</c:v>
                </c:pt>
                <c:pt idx="2">
                  <c:v>0.2993557</c:v>
                </c:pt>
                <c:pt idx="3">
                  <c:v>0.31191970000000002</c:v>
                </c:pt>
                <c:pt idx="4">
                  <c:v>0.32976709999999998</c:v>
                </c:pt>
                <c:pt idx="5">
                  <c:v>0.34872170000000002</c:v>
                </c:pt>
                <c:pt idx="6">
                  <c:v>0.35457490000000003</c:v>
                </c:pt>
                <c:pt idx="7">
                  <c:v>0.36126589999999997</c:v>
                </c:pt>
                <c:pt idx="8">
                  <c:v>0.36922969999999999</c:v>
                </c:pt>
                <c:pt idx="9">
                  <c:v>0.3736717</c:v>
                </c:pt>
                <c:pt idx="10">
                  <c:v>0.37863580000000002</c:v>
                </c:pt>
                <c:pt idx="11">
                  <c:v>0.37942219999999999</c:v>
                </c:pt>
                <c:pt idx="12">
                  <c:v>0.38011929999999999</c:v>
                </c:pt>
                <c:pt idx="13">
                  <c:v>0.38095289999999998</c:v>
                </c:pt>
                <c:pt idx="14">
                  <c:v>0.38149889999999997</c:v>
                </c:pt>
                <c:pt idx="15">
                  <c:v>0.38173940000000001</c:v>
                </c:pt>
                <c:pt idx="16">
                  <c:v>0.38189529999999999</c:v>
                </c:pt>
              </c:numCache>
            </c:numRef>
          </c:yVal>
          <c:smooth val="0"/>
        </c:ser>
        <c:ser>
          <c:idx val="2"/>
          <c:order val="2"/>
          <c:tx>
            <c:v>4G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Sheet1!$I$3:$I$19</c:f>
              <c:numCache>
                <c:formatCode>General</c:formatCode>
                <c:ptCount val="17"/>
                <c:pt idx="0">
                  <c:v>516</c:v>
                </c:pt>
                <c:pt idx="1">
                  <c:v>629</c:v>
                </c:pt>
                <c:pt idx="2">
                  <c:v>769</c:v>
                </c:pt>
                <c:pt idx="3">
                  <c:v>959</c:v>
                </c:pt>
                <c:pt idx="4">
                  <c:v>1320</c:v>
                </c:pt>
                <c:pt idx="5">
                  <c:v>2469</c:v>
                </c:pt>
                <c:pt idx="6">
                  <c:v>3159</c:v>
                </c:pt>
                <c:pt idx="7">
                  <c:v>4595</c:v>
                </c:pt>
                <c:pt idx="8">
                  <c:v>8797</c:v>
                </c:pt>
                <c:pt idx="9">
                  <c:v>15334</c:v>
                </c:pt>
                <c:pt idx="10">
                  <c:v>37961</c:v>
                </c:pt>
                <c:pt idx="11">
                  <c:v>48565</c:v>
                </c:pt>
                <c:pt idx="12">
                  <c:v>63873</c:v>
                </c:pt>
                <c:pt idx="13">
                  <c:v>85713</c:v>
                </c:pt>
                <c:pt idx="14">
                  <c:v>115655</c:v>
                </c:pt>
                <c:pt idx="15">
                  <c:v>134025</c:v>
                </c:pt>
                <c:pt idx="16">
                  <c:v>154815</c:v>
                </c:pt>
              </c:numCache>
            </c:numRef>
          </c:xVal>
          <c:yVal>
            <c:numRef>
              <c:f>Sheet1!$K$3:$K$19</c:f>
              <c:numCache>
                <c:formatCode>General</c:formatCode>
                <c:ptCount val="17"/>
                <c:pt idx="0">
                  <c:v>0.27402369999999998</c:v>
                </c:pt>
                <c:pt idx="1">
                  <c:v>0.288881</c:v>
                </c:pt>
                <c:pt idx="2">
                  <c:v>0.30075819999999998</c:v>
                </c:pt>
                <c:pt idx="3">
                  <c:v>0.31346239999999997</c:v>
                </c:pt>
                <c:pt idx="4">
                  <c:v>0.33126529999999998</c:v>
                </c:pt>
                <c:pt idx="5">
                  <c:v>0.35035850000000002</c:v>
                </c:pt>
                <c:pt idx="6">
                  <c:v>0.35620810000000003</c:v>
                </c:pt>
                <c:pt idx="7">
                  <c:v>0.36295680000000002</c:v>
                </c:pt>
                <c:pt idx="8">
                  <c:v>0.37099670000000001</c:v>
                </c:pt>
                <c:pt idx="9">
                  <c:v>0.3755307</c:v>
                </c:pt>
                <c:pt idx="10">
                  <c:v>0.38049690000000003</c:v>
                </c:pt>
                <c:pt idx="11">
                  <c:v>0.38128139999999999</c:v>
                </c:pt>
                <c:pt idx="12">
                  <c:v>0.38189909999999999</c:v>
                </c:pt>
                <c:pt idx="13">
                  <c:v>0.38282389999999999</c:v>
                </c:pt>
                <c:pt idx="14">
                  <c:v>0.3833858</c:v>
                </c:pt>
                <c:pt idx="15">
                  <c:v>0.38352190000000003</c:v>
                </c:pt>
                <c:pt idx="16">
                  <c:v>0.3836717</c:v>
                </c:pt>
              </c:numCache>
            </c:numRef>
          </c:yVal>
          <c:smooth val="0"/>
        </c:ser>
        <c:ser>
          <c:idx val="3"/>
          <c:order val="3"/>
          <c:tx>
            <c:v>5G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Sheet1!$L$3:$L$19</c:f>
              <c:numCache>
                <c:formatCode>General</c:formatCode>
                <c:ptCount val="17"/>
                <c:pt idx="0">
                  <c:v>541</c:v>
                </c:pt>
                <c:pt idx="1">
                  <c:v>659</c:v>
                </c:pt>
                <c:pt idx="2">
                  <c:v>804</c:v>
                </c:pt>
                <c:pt idx="3">
                  <c:v>1004</c:v>
                </c:pt>
                <c:pt idx="4">
                  <c:v>1385</c:v>
                </c:pt>
                <c:pt idx="5">
                  <c:v>2585</c:v>
                </c:pt>
                <c:pt idx="6">
                  <c:v>3291</c:v>
                </c:pt>
                <c:pt idx="7">
                  <c:v>4755</c:v>
                </c:pt>
                <c:pt idx="8">
                  <c:v>9011</c:v>
                </c:pt>
                <c:pt idx="9">
                  <c:v>15613</c:v>
                </c:pt>
                <c:pt idx="10">
                  <c:v>38434</c:v>
                </c:pt>
                <c:pt idx="11">
                  <c:v>49129</c:v>
                </c:pt>
                <c:pt idx="12">
                  <c:v>64563</c:v>
                </c:pt>
                <c:pt idx="13">
                  <c:v>86593</c:v>
                </c:pt>
                <c:pt idx="14">
                  <c:v>116768</c:v>
                </c:pt>
                <c:pt idx="15">
                  <c:v>135276</c:v>
                </c:pt>
                <c:pt idx="16">
                  <c:v>156227</c:v>
                </c:pt>
              </c:numCache>
            </c:numRef>
          </c:xVal>
          <c:yVal>
            <c:numRef>
              <c:f>Sheet1!$N$3:$N$19</c:f>
              <c:numCache>
                <c:formatCode>General</c:formatCode>
                <c:ptCount val="17"/>
                <c:pt idx="0">
                  <c:v>0.27414230000000001</c:v>
                </c:pt>
                <c:pt idx="1">
                  <c:v>0.2890646</c:v>
                </c:pt>
                <c:pt idx="2">
                  <c:v>0.30094029999999999</c:v>
                </c:pt>
                <c:pt idx="3">
                  <c:v>0.31362089999999998</c:v>
                </c:pt>
                <c:pt idx="4">
                  <c:v>0.33145839999999999</c:v>
                </c:pt>
                <c:pt idx="5">
                  <c:v>0.35052470000000002</c:v>
                </c:pt>
                <c:pt idx="6">
                  <c:v>0.35639729999999997</c:v>
                </c:pt>
                <c:pt idx="7">
                  <c:v>0.36317739999999998</c:v>
                </c:pt>
                <c:pt idx="8">
                  <c:v>0.37120449999999999</c:v>
                </c:pt>
                <c:pt idx="9">
                  <c:v>0.37567040000000002</c:v>
                </c:pt>
                <c:pt idx="10">
                  <c:v>0.38066290000000003</c:v>
                </c:pt>
                <c:pt idx="11">
                  <c:v>0.3814516</c:v>
                </c:pt>
                <c:pt idx="12">
                  <c:v>0.38220880000000002</c:v>
                </c:pt>
                <c:pt idx="13">
                  <c:v>0.38302140000000001</c:v>
                </c:pt>
                <c:pt idx="14">
                  <c:v>0.3835887</c:v>
                </c:pt>
                <c:pt idx="15">
                  <c:v>0.38380570000000003</c:v>
                </c:pt>
                <c:pt idx="16">
                  <c:v>0.3839398</c:v>
                </c:pt>
              </c:numCache>
            </c:numRef>
          </c:yVal>
          <c:smooth val="0"/>
        </c:ser>
        <c:ser>
          <c:idx val="4"/>
          <c:order val="4"/>
          <c:tx>
            <c:v>6G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Sheet1!$O$3:$O$19</c:f>
              <c:numCache>
                <c:formatCode>General</c:formatCode>
                <c:ptCount val="17"/>
                <c:pt idx="0">
                  <c:v>554</c:v>
                </c:pt>
                <c:pt idx="1">
                  <c:v>674</c:v>
                </c:pt>
                <c:pt idx="2">
                  <c:v>822</c:v>
                </c:pt>
                <c:pt idx="3">
                  <c:v>1025</c:v>
                </c:pt>
                <c:pt idx="4">
                  <c:v>1415</c:v>
                </c:pt>
                <c:pt idx="5">
                  <c:v>2638</c:v>
                </c:pt>
                <c:pt idx="6">
                  <c:v>3349</c:v>
                </c:pt>
                <c:pt idx="7">
                  <c:v>4824</c:v>
                </c:pt>
                <c:pt idx="8">
                  <c:v>9100</c:v>
                </c:pt>
                <c:pt idx="9">
                  <c:v>15724</c:v>
                </c:pt>
                <c:pt idx="10">
                  <c:v>38593</c:v>
                </c:pt>
                <c:pt idx="11">
                  <c:v>49307</c:v>
                </c:pt>
                <c:pt idx="12">
                  <c:v>64768</c:v>
                </c:pt>
                <c:pt idx="13">
                  <c:v>86834</c:v>
                </c:pt>
                <c:pt idx="14">
                  <c:v>117047</c:v>
                </c:pt>
                <c:pt idx="15">
                  <c:v>135579</c:v>
                </c:pt>
                <c:pt idx="16">
                  <c:v>156556</c:v>
                </c:pt>
              </c:numCache>
            </c:numRef>
          </c:xVal>
          <c:yVal>
            <c:numRef>
              <c:f>Sheet1!$Q$3:$Q$19</c:f>
              <c:numCache>
                <c:formatCode>General</c:formatCode>
                <c:ptCount val="17"/>
                <c:pt idx="0">
                  <c:v>0.27422190000000002</c:v>
                </c:pt>
                <c:pt idx="1">
                  <c:v>0.28913660000000002</c:v>
                </c:pt>
                <c:pt idx="2">
                  <c:v>0.30101709999999998</c:v>
                </c:pt>
                <c:pt idx="3">
                  <c:v>0.31365419999999999</c:v>
                </c:pt>
                <c:pt idx="4">
                  <c:v>0.33155180000000001</c:v>
                </c:pt>
                <c:pt idx="5">
                  <c:v>0.35067779999999998</c:v>
                </c:pt>
                <c:pt idx="6">
                  <c:v>0.35655949999999997</c:v>
                </c:pt>
                <c:pt idx="7">
                  <c:v>0.36333989999999999</c:v>
                </c:pt>
                <c:pt idx="8">
                  <c:v>0.37137100000000001</c:v>
                </c:pt>
                <c:pt idx="9">
                  <c:v>0.37588510000000003</c:v>
                </c:pt>
                <c:pt idx="10">
                  <c:v>0.38088860000000002</c:v>
                </c:pt>
                <c:pt idx="11">
                  <c:v>0.38167839999999997</c:v>
                </c:pt>
                <c:pt idx="12">
                  <c:v>0.38231280000000001</c:v>
                </c:pt>
                <c:pt idx="13">
                  <c:v>0.38320739999999998</c:v>
                </c:pt>
                <c:pt idx="14">
                  <c:v>0.3837081</c:v>
                </c:pt>
                <c:pt idx="15">
                  <c:v>0.38399270000000002</c:v>
                </c:pt>
                <c:pt idx="16">
                  <c:v>0.38411970000000001</c:v>
                </c:pt>
              </c:numCache>
            </c:numRef>
          </c:yVal>
          <c:smooth val="0"/>
        </c:ser>
        <c:ser>
          <c:idx val="5"/>
          <c:order val="5"/>
          <c:tx>
            <c:v>7G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Sheet1!$R$3:$R$19</c:f>
              <c:numCache>
                <c:formatCode>General</c:formatCode>
                <c:ptCount val="17"/>
                <c:pt idx="0">
                  <c:v>559</c:v>
                </c:pt>
                <c:pt idx="1">
                  <c:v>679</c:v>
                </c:pt>
                <c:pt idx="2">
                  <c:v>827</c:v>
                </c:pt>
                <c:pt idx="3">
                  <c:v>1031</c:v>
                </c:pt>
                <c:pt idx="4">
                  <c:v>1423</c:v>
                </c:pt>
                <c:pt idx="5">
                  <c:v>2653</c:v>
                </c:pt>
                <c:pt idx="6">
                  <c:v>3366</c:v>
                </c:pt>
                <c:pt idx="7">
                  <c:v>4844</c:v>
                </c:pt>
                <c:pt idx="8">
                  <c:v>9128</c:v>
                </c:pt>
                <c:pt idx="9">
                  <c:v>15761</c:v>
                </c:pt>
                <c:pt idx="10">
                  <c:v>38650</c:v>
                </c:pt>
                <c:pt idx="11">
                  <c:v>49369</c:v>
                </c:pt>
                <c:pt idx="12">
                  <c:v>64843</c:v>
                </c:pt>
                <c:pt idx="13">
                  <c:v>86923</c:v>
                </c:pt>
                <c:pt idx="14">
                  <c:v>117153</c:v>
                </c:pt>
                <c:pt idx="15">
                  <c:v>135696</c:v>
                </c:pt>
                <c:pt idx="16">
                  <c:v>156685</c:v>
                </c:pt>
              </c:numCache>
            </c:numRef>
          </c:xVal>
          <c:yVal>
            <c:numRef>
              <c:f>Sheet1!$T$3:$T$19</c:f>
              <c:numCache>
                <c:formatCode>General</c:formatCode>
                <c:ptCount val="17"/>
                <c:pt idx="0">
                  <c:v>0.27424569999999998</c:v>
                </c:pt>
                <c:pt idx="1">
                  <c:v>0.28916750000000002</c:v>
                </c:pt>
                <c:pt idx="2">
                  <c:v>0.30104570000000003</c:v>
                </c:pt>
                <c:pt idx="3">
                  <c:v>0.31368279999999998</c:v>
                </c:pt>
                <c:pt idx="4">
                  <c:v>0.33158130000000002</c:v>
                </c:pt>
                <c:pt idx="5">
                  <c:v>0.35070610000000002</c:v>
                </c:pt>
                <c:pt idx="6">
                  <c:v>0.3565855</c:v>
                </c:pt>
                <c:pt idx="7">
                  <c:v>0.36337150000000001</c:v>
                </c:pt>
                <c:pt idx="8">
                  <c:v>0.37140600000000001</c:v>
                </c:pt>
                <c:pt idx="9">
                  <c:v>0.37592189999999998</c:v>
                </c:pt>
                <c:pt idx="10">
                  <c:v>0.3809207</c:v>
                </c:pt>
                <c:pt idx="11">
                  <c:v>0.38171290000000002</c:v>
                </c:pt>
                <c:pt idx="12">
                  <c:v>0.3823453</c:v>
                </c:pt>
                <c:pt idx="13">
                  <c:v>0.38324340000000001</c:v>
                </c:pt>
                <c:pt idx="14">
                  <c:v>0.38375029999999999</c:v>
                </c:pt>
                <c:pt idx="15">
                  <c:v>0.3840847</c:v>
                </c:pt>
                <c:pt idx="16">
                  <c:v>0.38415100000000002</c:v>
                </c:pt>
              </c:numCache>
            </c:numRef>
          </c:yVal>
          <c:smooth val="0"/>
        </c:ser>
        <c:ser>
          <c:idx val="6"/>
          <c:order val="6"/>
          <c:tx>
            <c:v>3WAS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Sheet1!$U$3:$U$19</c:f>
              <c:numCache>
                <c:formatCode>General</c:formatCode>
                <c:ptCount val="17"/>
                <c:pt idx="0">
                  <c:v>614</c:v>
                </c:pt>
                <c:pt idx="1">
                  <c:v>751</c:v>
                </c:pt>
                <c:pt idx="2">
                  <c:v>941</c:v>
                </c:pt>
                <c:pt idx="3">
                  <c:v>1205</c:v>
                </c:pt>
                <c:pt idx="4">
                  <c:v>1726</c:v>
                </c:pt>
                <c:pt idx="5">
                  <c:v>3470</c:v>
                </c:pt>
                <c:pt idx="6">
                  <c:v>4542</c:v>
                </c:pt>
                <c:pt idx="7">
                  <c:v>6780</c:v>
                </c:pt>
                <c:pt idx="8">
                  <c:v>13457</c:v>
                </c:pt>
                <c:pt idx="9">
                  <c:v>24050</c:v>
                </c:pt>
                <c:pt idx="10">
                  <c:v>61788</c:v>
                </c:pt>
                <c:pt idx="11">
                  <c:v>79800</c:v>
                </c:pt>
                <c:pt idx="12">
                  <c:v>106050</c:v>
                </c:pt>
                <c:pt idx="13">
                  <c:v>143627</c:v>
                </c:pt>
                <c:pt idx="14">
                  <c:v>194933</c:v>
                </c:pt>
                <c:pt idx="15">
                  <c:v>226567</c:v>
                </c:pt>
                <c:pt idx="16">
                  <c:v>262209</c:v>
                </c:pt>
              </c:numCache>
            </c:numRef>
          </c:xVal>
          <c:yVal>
            <c:numRef>
              <c:f>Sheet1!$W$3:$W$19</c:f>
              <c:numCache>
                <c:formatCode>General</c:formatCode>
                <c:ptCount val="17"/>
                <c:pt idx="0">
                  <c:v>0.27183230000000003</c:v>
                </c:pt>
                <c:pt idx="1">
                  <c:v>0.28647669999999997</c:v>
                </c:pt>
                <c:pt idx="2">
                  <c:v>0.30006310000000003</c:v>
                </c:pt>
                <c:pt idx="3">
                  <c:v>0.31213839999999998</c:v>
                </c:pt>
                <c:pt idx="4">
                  <c:v>0.33075310000000002</c:v>
                </c:pt>
                <c:pt idx="5">
                  <c:v>0.350076</c:v>
                </c:pt>
                <c:pt idx="6">
                  <c:v>0.35633559999999997</c:v>
                </c:pt>
                <c:pt idx="7">
                  <c:v>0.36312850000000002</c:v>
                </c:pt>
                <c:pt idx="8">
                  <c:v>0.37105519999999997</c:v>
                </c:pt>
                <c:pt idx="9">
                  <c:v>0.37562519999999999</c:v>
                </c:pt>
                <c:pt idx="10">
                  <c:v>0.38075429999999999</c:v>
                </c:pt>
                <c:pt idx="11">
                  <c:v>0.38151570000000001</c:v>
                </c:pt>
                <c:pt idx="12">
                  <c:v>0.38228859999999998</c:v>
                </c:pt>
                <c:pt idx="13">
                  <c:v>0.3830751</c:v>
                </c:pt>
                <c:pt idx="14">
                  <c:v>0.38360060000000001</c:v>
                </c:pt>
                <c:pt idx="15">
                  <c:v>0.38381009999999999</c:v>
                </c:pt>
                <c:pt idx="16">
                  <c:v>0.38402160000000002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0020608"/>
        <c:axId val="230020216"/>
      </c:scatterChart>
      <c:valAx>
        <c:axId val="230020608"/>
        <c:scaling>
          <c:logBase val="10"/>
          <c:orientation val="minMax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Dictionary size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30020216"/>
        <c:crosses val="autoZero"/>
        <c:crossBetween val="midCat"/>
        <c:dispUnits>
          <c:builtInUnit val="thousands"/>
        </c:dispUnits>
      </c:valAx>
      <c:valAx>
        <c:axId val="230020216"/>
        <c:scaling>
          <c:orientation val="minMax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Keystroke saving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300206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English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Statistics!$C$3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Statistics!$B$4:$B$10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Statistics!$C$4:$C$10</c:f>
              <c:numCache>
                <c:formatCode>General</c:formatCode>
                <c:ptCount val="7"/>
                <c:pt idx="0">
                  <c:v>2362</c:v>
                </c:pt>
                <c:pt idx="1">
                  <c:v>2438</c:v>
                </c:pt>
                <c:pt idx="2">
                  <c:v>817</c:v>
                </c:pt>
                <c:pt idx="3">
                  <c:v>187</c:v>
                </c:pt>
                <c:pt idx="4">
                  <c:v>45</c:v>
                </c:pt>
                <c:pt idx="5">
                  <c:v>13</c:v>
                </c:pt>
                <c:pt idx="6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30024136"/>
        <c:axId val="230023352"/>
      </c:barChart>
      <c:catAx>
        <c:axId val="2300241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Number of words in text unit</a:t>
                </a:r>
              </a:p>
            </c:rich>
          </c:tx>
          <c:layout>
            <c:manualLayout>
              <c:xMode val="edge"/>
              <c:yMode val="edge"/>
              <c:x val="3.9657205049892286E-2"/>
              <c:y val="0.165234506042573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30023352"/>
        <c:crosses val="autoZero"/>
        <c:auto val="1"/>
        <c:lblAlgn val="ctr"/>
        <c:lblOffset val="100"/>
        <c:noMultiLvlLbl val="0"/>
      </c:catAx>
      <c:valAx>
        <c:axId val="23002335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Number of text units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crossAx val="230024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French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Statistics!$H$3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Statistics!$G$4:$G$10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Statistics!$H$4:$H$10</c:f>
              <c:numCache>
                <c:formatCode>General</c:formatCode>
                <c:ptCount val="7"/>
                <c:pt idx="0">
                  <c:v>2516</c:v>
                </c:pt>
                <c:pt idx="1">
                  <c:v>2627</c:v>
                </c:pt>
                <c:pt idx="2">
                  <c:v>731</c:v>
                </c:pt>
                <c:pt idx="3">
                  <c:v>168</c:v>
                </c:pt>
                <c:pt idx="4">
                  <c:v>45</c:v>
                </c:pt>
                <c:pt idx="5">
                  <c:v>13</c:v>
                </c:pt>
                <c:pt idx="6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30025312"/>
        <c:axId val="230021784"/>
      </c:barChart>
      <c:catAx>
        <c:axId val="2300253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Number of words in text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30021784"/>
        <c:crosses val="autoZero"/>
        <c:auto val="1"/>
        <c:lblAlgn val="ctr"/>
        <c:lblOffset val="100"/>
        <c:noMultiLvlLbl val="0"/>
      </c:catAx>
      <c:valAx>
        <c:axId val="23002178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Number of text units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crossAx val="23002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ADF1D-23D8-4F2C-8C69-9D853155936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52E5-8444-41EC-97AB-D812CA428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0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statisztikai</a:t>
            </a:r>
            <a:r>
              <a:rPr lang="hu-HU" baseline="0" dirty="0" smtClean="0"/>
              <a:t> gépi fordítás egy elég nagy és tág téma, én egy apró részében végeztem kutatómunkát a félév során. A konkrét feladatkiírás előtt a téma mögötti motivációról szólok pár szót.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E52E5-8444-41EC-97AB-D812CA428C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4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Egy tanszéki projektben fordító</a:t>
            </a:r>
            <a:r>
              <a:rPr lang="hu-HU" baseline="0" dirty="0" smtClean="0"/>
              <a:t> szakemberek munkáját segítő szoftvert fejlesztünk. Az ilyen szoftvereket fordítástámogató rendszereknek hívják, és egyik fontos feladatuk, hogy a produktív munka érdekében kényelmes felületet biztosítsanak a fordítónak. A témám a szoftverünk egyik funkciójához kapcsolódik. Ez a funkció a…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E52E5-8444-41EC-97AB-D812CA428C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69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… prediktív szövegbevitel. Az alapvető koncepciót szerintem mindenki ismeri, akár a telefonja, akár a </a:t>
            </a:r>
            <a:r>
              <a:rPr lang="hu-HU" dirty="0" err="1" smtClean="0"/>
              <a:t>Google</a:t>
            </a:r>
            <a:r>
              <a:rPr lang="hu-HU" dirty="0" smtClean="0"/>
              <a:t> révén. Fordítástámogató rendszer esetében a fordítás gépelése során szeretnénk kiegészítéseket,</a:t>
            </a:r>
            <a:r>
              <a:rPr lang="hu-HU" baseline="0" dirty="0" smtClean="0"/>
              <a:t> folytatásokat felajánlani a fordítónak a hatékonyabb munka érdekében.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E52E5-8444-41EC-97AB-D812CA428C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9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TODO feladatleírás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E52E5-8444-41EC-97AB-D812CA428C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56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prediktív szótár egy kétnyelvű párhuzamos szövegtestből készül. Az algoritmus abból az intuitív megközelítésből indul ki, hogy ha egy forrás- és célnyelvű szókapcsolat</a:t>
            </a:r>
            <a:r>
              <a:rPr lang="hu-HU" baseline="0" dirty="0" smtClean="0"/>
              <a:t> pár elemei gyakran szerepelnek együtt a tanítóhalmazban, és ritkán külön-külön, akkor egyik a másiknak nagy valószínűséggel fordítása. Az algoritmus az együttes és az egyéni előfordulások alapján egy pontszámot rendel a párhoz, amely ha elér egy küszöböt, akkor a pár bekerül a szótárba. A kimenet forrásnyelvű szókapcsolatokból, és ahhoz tartozó célnyelvű szókapcsolat listából áll, a pontszámokkal kiegészítve, a rendezhetőség céljából.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E52E5-8444-41EC-97AB-D812CA428C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20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mérésekhez az Európai Parlament üléseinek jegyzőkönyvét használtam,</a:t>
            </a:r>
            <a:r>
              <a:rPr lang="hu-HU" baseline="0" dirty="0" smtClean="0"/>
              <a:t> mely több nyelven elérhető a kívánt (mondat; fordítása) párok formájában. Angol-francia nyelvpáron történtek a mérések, egymás utáni szavakból képezve a kifejezéseket (7 szóig mentünk fel), illetve egy 3 szavas </a:t>
            </a:r>
            <a:r>
              <a:rPr lang="hu-HU" baseline="0" dirty="0" err="1" smtClean="0"/>
              <a:t>csúszóablak</a:t>
            </a:r>
            <a:r>
              <a:rPr lang="hu-HU" baseline="0" dirty="0" smtClean="0"/>
              <a:t> összes részhalmazát használva. Az összehasonlítás az alapján történt, hogy mekkora szótármérettel (MB) mekkora billentyűleütés-spórolás érhető el. 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spórolás mérése szintén egy kétnyelvű párhuzamos szövegtesten történik, melynek forrásoldalát a fordítandó szövegnek, cél oldalát pedig a képzeletbeli fordító által gépelt fordításnak tekintjük.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E52E5-8444-41EC-97AB-D812CA428C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07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</a:t>
            </a:r>
            <a:r>
              <a:rPr lang="hu-HU" baseline="0" dirty="0" smtClean="0"/>
              <a:t> vízszintes tengelyen a szótár mérete látható MB-ban logaritmikus skálán, a függőleges tengely pedig a spórolást mutatja. A görbék menete azonos, pozitív, de csökkenő deriválttal, azaz konkáv módon tartanak egy tetőzési ponthoz. Ez még inkább látszik, ha lineáris skálát használunk a vízszintes tengelyen.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csak szavas megközelítés kisebb mérettartományt eredményez (100 kB – 30 MB) és alacsonyabb (34%) maximális spórolást ér el, mint a többiek. 1 MB alatt viszont jobb, mint a többszavas kifejezéseket használó mérések. A többszavas mérést mutató görbék elég közel vannak egymáshoz. A szótárak mérete meghaladja a 100 MB-ot és a maximális spórolás 38,4% körül van. Kilóg egy kicsit a sorból a </a:t>
            </a:r>
            <a:r>
              <a:rPr lang="hu-HU" baseline="0" dirty="0" err="1" smtClean="0"/>
              <a:t>csúszóablakos</a:t>
            </a:r>
            <a:r>
              <a:rPr lang="hu-HU" baseline="0" dirty="0" smtClean="0"/>
              <a:t> görbe, mely alacsonyabb spórolásról indul és a maximális szótárméret is nagyobb (200 MB fölé is megy). Ez a módszer memória problémákat is okoz.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E52E5-8444-41EC-97AB-D812CA428C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egy és többszavas kifejezéseket használó mérések között az okozhatja ezt</a:t>
            </a:r>
            <a:r>
              <a:rPr lang="hu-HU" baseline="0" dirty="0" smtClean="0"/>
              <a:t> a nagy különbséget, hogy a nyelvenkénti gyakori kifejezések keresésénél a 2 és 3-szavas kifejezések (</a:t>
            </a:r>
            <a:r>
              <a:rPr lang="hu-HU" baseline="0" dirty="0" err="1" smtClean="0"/>
              <a:t>bigramok</a:t>
            </a:r>
            <a:r>
              <a:rPr lang="hu-HU" baseline="0" dirty="0" smtClean="0"/>
              <a:t> és </a:t>
            </a:r>
            <a:r>
              <a:rPr lang="hu-HU" baseline="0" dirty="0" err="1" smtClean="0"/>
              <a:t>trigramok</a:t>
            </a:r>
            <a:r>
              <a:rPr lang="hu-HU" baseline="0" dirty="0" smtClean="0"/>
              <a:t>) egy jelentős mennyiséget hozzáadnak a gyakori szavakhoz. A szószám további növelése viszont csak elhanyagolható többlet spórolást ad, mely abból adódik, hogy a 4-5-6-7 szavas gyakori kifejezések már elég kevesen vannak a többiekhez képest.</a:t>
            </a:r>
          </a:p>
          <a:p>
            <a:endParaRPr lang="hu-HU" baseline="0" dirty="0" smtClean="0"/>
          </a:p>
          <a:p>
            <a:r>
              <a:rPr lang="hu-HU" baseline="0" dirty="0" smtClean="0"/>
              <a:t>Érdekességképpen kigyűjtöttem a szövegben talált 5 db angol hétszavas kifejezést (a középső háromból összerakható egy 9 szavas).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E52E5-8444-41EC-97AB-D812CA428C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1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EEFA1F-4A8E-4B92-B64B-5B48470BE39B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232CA-D06F-42E4-B81E-33E12EF00E80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Téglalap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Téglalap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Téglalap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Téglalap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EEFA1F-4A8E-4B92-B64B-5B48470BE39B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232CA-D06F-42E4-B81E-33E12EF00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EEFA1F-4A8E-4B92-B64B-5B48470BE39B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232CA-D06F-42E4-B81E-33E12EF00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EEFA1F-4A8E-4B92-B64B-5B48470BE39B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232CA-D06F-42E4-B81E-33E12EF00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zabadkézi sokszög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Szabadkézi sokszög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Szabadkézi sokszög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Szabadkézi sokszög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Szabadkézi sokszög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Szabadkézi sokszög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Szabadkézi sokszög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Szabadkézi sokszög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Szabadkézi sokszög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Szabadkézi sokszög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Szabadkézi sokszög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Szabadkézi sokszög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Szabadkézi sokszög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Szabadkézi sokszög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Szabadkézi sokszög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EEFA1F-4A8E-4B92-B64B-5B48470BE39B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232CA-D06F-42E4-B81E-33E12EF00E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églalap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églalap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Téglalap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Téglalap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EEFA1F-4A8E-4B92-B64B-5B48470BE39B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232CA-D06F-42E4-B81E-33E12EF00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églalap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EEFA1F-4A8E-4B92-B64B-5B48470BE39B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232CA-D06F-42E4-B81E-33E12EF00E8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églalap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Téglalap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Téglalap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Téglalap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Téglalap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Téglalap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églalap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Téglalap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Téglalap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EEFA1F-4A8E-4B92-B64B-5B48470BE39B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232CA-D06F-42E4-B81E-33E12EF00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EEFA1F-4A8E-4B92-B64B-5B48470BE39B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232CA-D06F-42E4-B81E-33E12EF00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EEFA1F-4A8E-4B92-B64B-5B48470BE39B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232CA-D06F-42E4-B81E-33E12EF00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Egyenes összekötő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Csoportba foglalás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Egyenes összekötő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u-HU" smtClean="0"/>
              <a:t>Kép beszúrásához kattintson az ikonra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grpSp>
        <p:nvGrpSpPr>
          <p:cNvPr id="14" name="Csoportba foglalás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Egyenes összekötő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Csoportba foglalás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Egyenes összekötő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30EEFA1F-4A8E-4B92-B64B-5B48470BE39B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8B232CA-D06F-42E4-B81E-33E12EF00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églalap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Téglalap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Téglalap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Téglalap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0EEFA1F-4A8E-4B92-B64B-5B48470BE39B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8B232CA-D06F-42E4-B81E-33E12EF00E8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Statisztikai gépi fordítás alapjai</a:t>
            </a:r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3075285" y="5875096"/>
            <a:ext cx="377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Konzulens:</a:t>
            </a:r>
            <a:r>
              <a:rPr lang="hu-HU" sz="2400" dirty="0" smtClean="0"/>
              <a:t> </a:t>
            </a:r>
            <a:r>
              <a:rPr lang="hu-HU" sz="2400" dirty="0" smtClean="0">
                <a:solidFill>
                  <a:srgbClr val="FFC000"/>
                </a:solidFill>
              </a:rPr>
              <a:t>Dr. Juhász Sándor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3398195" y="5413431"/>
            <a:ext cx="312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Készítette:</a:t>
            </a:r>
            <a:r>
              <a:rPr lang="hu-HU" sz="2400" dirty="0" smtClean="0"/>
              <a:t> </a:t>
            </a:r>
            <a:r>
              <a:rPr lang="hu-HU" sz="2400" dirty="0" smtClean="0">
                <a:solidFill>
                  <a:srgbClr val="FFC000"/>
                </a:solidFill>
              </a:rPr>
              <a:t>Szabó Gábor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Hivatkozások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OPUS - http://opus.lingfil.uu.se/</a:t>
            </a:r>
            <a:endParaRPr lang="hu-HU" dirty="0" smtClean="0"/>
          </a:p>
          <a:p>
            <a:r>
              <a:rPr lang="hu-HU" dirty="0" err="1" smtClean="0"/>
              <a:t>Kilgray</a:t>
            </a:r>
            <a:r>
              <a:rPr lang="hu-HU" dirty="0" smtClean="0"/>
              <a:t> </a:t>
            </a:r>
            <a:r>
              <a:rPr lang="hu-HU" dirty="0"/>
              <a:t>- http://www.kilgray.com/</a:t>
            </a:r>
            <a:endParaRPr lang="hu-HU" dirty="0" smtClean="0"/>
          </a:p>
          <a:p>
            <a:r>
              <a:rPr lang="hu-HU" dirty="0" err="1" smtClean="0"/>
              <a:t>Google</a:t>
            </a:r>
            <a:r>
              <a:rPr lang="hu-HU" dirty="0"/>
              <a:t> </a:t>
            </a:r>
            <a:r>
              <a:rPr lang="hu-HU" dirty="0" smtClean="0"/>
              <a:t>Image </a:t>
            </a:r>
            <a:r>
              <a:rPr lang="hu-HU" dirty="0" err="1" smtClean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Kontextus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Fordítói (</a:t>
            </a:r>
            <a:r>
              <a:rPr lang="hu-HU" b="1" dirty="0" err="1" smtClean="0"/>
              <a:t>translator</a:t>
            </a:r>
            <a:r>
              <a:rPr lang="hu-HU" dirty="0" smtClean="0"/>
              <a:t>) munka </a:t>
            </a:r>
            <a:br>
              <a:rPr lang="hu-HU" dirty="0" smtClean="0"/>
            </a:br>
            <a:r>
              <a:rPr lang="hu-HU" dirty="0" smtClean="0"/>
              <a:t>megkönnyítése</a:t>
            </a:r>
            <a:endParaRPr lang="en-US" dirty="0"/>
          </a:p>
        </p:txBody>
      </p:sp>
      <p:pic>
        <p:nvPicPr>
          <p:cNvPr id="2050" name="Picture 2" descr="https://fbcdn-sphotos-b-a.akamaihd.net/hphotos-ak-prn2/1391879_10151675682338247_149432185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999" y="380849"/>
            <a:ext cx="2618361" cy="218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fbcdn-sphotos-c-a.akamaihd.net/hphotos-ak-prn2/1380752_547274735328057_1714012888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3013904"/>
            <a:ext cx="2835408" cy="330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0" y="2928283"/>
            <a:ext cx="5849881" cy="3477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7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Automatikus kiegészítés, </a:t>
            </a:r>
            <a:br>
              <a:rPr lang="hu-HU" dirty="0" smtClean="0"/>
            </a:br>
            <a:r>
              <a:rPr lang="hu-HU" dirty="0" smtClean="0"/>
              <a:t>prediktív gépelés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873863"/>
            <a:ext cx="7467600" cy="1571625"/>
          </a:xfrm>
          <a:prstGeom prst="rect">
            <a:avLst/>
          </a:prstGeom>
        </p:spPr>
      </p:pic>
      <p:pic>
        <p:nvPicPr>
          <p:cNvPr id="1028" name="Picture 4" descr="http://spinsiders.com/ruveng/files/2012/11/WP8-predictive-typing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" t="298" r="18634" b="-298"/>
          <a:stretch/>
        </p:blipFill>
        <p:spPr bwMode="auto">
          <a:xfrm>
            <a:off x="5320952" y="1947715"/>
            <a:ext cx="3510683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1.bp.blogspot.com/_7rbmfMiII4I/SkyNLzxjKLI/AAAAAAAAACI/0RW3FQUO-tM/S1600-R/image-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94064"/>
            <a:ext cx="4527336" cy="171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77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Szótár</a:t>
            </a:r>
            <a:r>
              <a:rPr lang="hu-HU" dirty="0" smtClean="0"/>
              <a:t> alapú </a:t>
            </a:r>
            <a:r>
              <a:rPr lang="hu-HU" dirty="0" err="1" smtClean="0"/>
              <a:t>predikció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Többszavas kifejezések képzési módjának összehasonlítása</a:t>
            </a:r>
          </a:p>
          <a:p>
            <a:r>
              <a:rPr lang="hu-HU" dirty="0" smtClean="0"/>
              <a:t>Jóság mértéke: </a:t>
            </a:r>
            <a:r>
              <a:rPr lang="hu-HU" b="1" dirty="0" smtClean="0"/>
              <a:t>spórolás </a:t>
            </a:r>
            <a:r>
              <a:rPr lang="hu-HU" dirty="0" smtClean="0"/>
              <a:t>(+ </a:t>
            </a:r>
            <a:r>
              <a:rPr lang="hu-HU" b="1" dirty="0" smtClean="0"/>
              <a:t>szótár mérete</a:t>
            </a:r>
            <a:r>
              <a:rPr lang="hu-HU" dirty="0" smtClean="0"/>
              <a:t>)</a:t>
            </a:r>
            <a:endParaRPr lang="hu-HU" b="1" dirty="0" smtClean="0"/>
          </a:p>
          <a:p>
            <a:endParaRPr lang="en-US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742121" y="1733405"/>
            <a:ext cx="3558750" cy="19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Prediktív szótár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Kétnyelvű </a:t>
            </a:r>
            <a:r>
              <a:rPr lang="hu-HU" i="1" dirty="0" smtClean="0"/>
              <a:t>párhuzamos szövegtest</a:t>
            </a:r>
            <a:r>
              <a:rPr lang="hu-HU" dirty="0" smtClean="0"/>
              <a:t>ből</a:t>
            </a:r>
          </a:p>
          <a:p>
            <a:r>
              <a:rPr lang="hu-HU" dirty="0" smtClean="0"/>
              <a:t>Nyelvenként gyakori kifejezések kigyűjtése (1‰)</a:t>
            </a:r>
          </a:p>
          <a:p>
            <a:r>
              <a:rPr lang="hu-HU" dirty="0" smtClean="0"/>
              <a:t>Kifejezések együttes előfordulása alapján </a:t>
            </a:r>
            <a:r>
              <a:rPr lang="hu-HU" b="1" dirty="0" err="1" smtClean="0"/>
              <a:t>score</a:t>
            </a:r>
            <a:r>
              <a:rPr lang="hu-HU" dirty="0" smtClean="0"/>
              <a:t> (&gt;= min.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  <a:endParaRPr lang="hu-HU" dirty="0" smtClean="0"/>
          </a:p>
          <a:p>
            <a:r>
              <a:rPr lang="hu-HU" dirty="0" smtClean="0"/>
              <a:t>Szerkezet:</a:t>
            </a:r>
          </a:p>
          <a:p>
            <a:pPr lvl="1"/>
            <a:r>
              <a:rPr lang="hu-HU" dirty="0" smtClean="0"/>
              <a:t>( forrás </a:t>
            </a:r>
            <a:r>
              <a:rPr lang="hu-HU" dirty="0" err="1" smtClean="0"/>
              <a:t>kif</a:t>
            </a:r>
            <a:r>
              <a:rPr lang="hu-HU" dirty="0" smtClean="0"/>
              <a:t>.; (cél </a:t>
            </a:r>
            <a:r>
              <a:rPr lang="hu-HU" dirty="0" err="1" smtClean="0"/>
              <a:t>kif</a:t>
            </a:r>
            <a:r>
              <a:rPr lang="hu-HU" dirty="0" smtClean="0"/>
              <a:t>.; </a:t>
            </a:r>
            <a:r>
              <a:rPr lang="hu-HU" dirty="0" err="1" smtClean="0"/>
              <a:t>score</a:t>
            </a:r>
            <a:r>
              <a:rPr lang="hu-HU" dirty="0" smtClean="0"/>
              <a:t>)+ 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559" y="969264"/>
            <a:ext cx="5800725" cy="250507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50088"/>
              </p:ext>
            </p:extLst>
          </p:nvPr>
        </p:nvGraphicFramePr>
        <p:xfrm>
          <a:off x="1893257" y="4069560"/>
          <a:ext cx="5597328" cy="2414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801"/>
                <a:gridCol w="3466527"/>
              </a:tblGrid>
              <a:tr h="5861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2000" kern="800" dirty="0" smtClean="0">
                          <a:effectLst/>
                        </a:rPr>
                        <a:t>Forrás </a:t>
                      </a:r>
                      <a:r>
                        <a:rPr lang="hu-HU" sz="2000" kern="800" dirty="0" err="1" smtClean="0">
                          <a:effectLst/>
                        </a:rPr>
                        <a:t>kif</a:t>
                      </a:r>
                      <a:r>
                        <a:rPr lang="hu-HU" sz="2000" kern="800" dirty="0" smtClean="0">
                          <a:effectLst/>
                        </a:rPr>
                        <a:t>.</a:t>
                      </a:r>
                      <a:endParaRPr lang="hu-HU" sz="2000" kern="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hu-HU" sz="2000" kern="800" dirty="0" smtClean="0">
                          <a:effectLst/>
                        </a:rPr>
                        <a:t>Lehetséges fordítások</a:t>
                      </a:r>
                      <a:endParaRPr lang="hu-HU" sz="2000" kern="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43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800" dirty="0">
                          <a:effectLst/>
                        </a:rPr>
                        <a:t>I would</a:t>
                      </a:r>
                      <a:endParaRPr lang="hu-HU" sz="2000" kern="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800" dirty="0">
                          <a:effectLst/>
                        </a:rPr>
                        <a:t>(je; 0.58), (</a:t>
                      </a:r>
                      <a:r>
                        <a:rPr lang="en-US" sz="2000" kern="800" dirty="0" err="1">
                          <a:effectLst/>
                        </a:rPr>
                        <a:t>voudrais</a:t>
                      </a:r>
                      <a:r>
                        <a:rPr lang="en-US" sz="2000" kern="800" dirty="0">
                          <a:effectLst/>
                        </a:rPr>
                        <a:t>; 0.44), </a:t>
                      </a:r>
                      <a:br>
                        <a:rPr lang="en-US" sz="2000" kern="800" dirty="0">
                          <a:effectLst/>
                        </a:rPr>
                      </a:br>
                      <a:r>
                        <a:rPr lang="en-US" sz="2000" kern="800" dirty="0">
                          <a:effectLst/>
                        </a:rPr>
                        <a:t>(je </a:t>
                      </a:r>
                      <a:r>
                        <a:rPr lang="en-US" sz="2000" kern="800" dirty="0" err="1">
                          <a:effectLst/>
                        </a:rPr>
                        <a:t>voudrais</a:t>
                      </a:r>
                      <a:r>
                        <a:rPr lang="en-US" sz="2000" kern="800" dirty="0">
                          <a:effectLst/>
                        </a:rPr>
                        <a:t>; 0.31)</a:t>
                      </a:r>
                      <a:endParaRPr lang="hu-HU" sz="2000" kern="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1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800">
                          <a:effectLst/>
                        </a:rPr>
                        <a:t>new</a:t>
                      </a:r>
                      <a:endParaRPr lang="hu-HU" sz="2000" kern="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800" dirty="0">
                          <a:effectLst/>
                        </a:rPr>
                        <a:t>(nouvelle; 0.40)</a:t>
                      </a:r>
                      <a:endParaRPr lang="hu-HU" sz="2000" kern="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43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800">
                          <a:effectLst/>
                        </a:rPr>
                        <a:t>Parliament</a:t>
                      </a:r>
                      <a:endParaRPr lang="hu-HU" sz="2000" kern="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800" dirty="0">
                          <a:effectLst/>
                        </a:rPr>
                        <a:t>(</a:t>
                      </a:r>
                      <a:r>
                        <a:rPr lang="en-US" sz="2000" kern="800" dirty="0" err="1">
                          <a:effectLst/>
                        </a:rPr>
                        <a:t>Parlement</a:t>
                      </a:r>
                      <a:r>
                        <a:rPr lang="en-US" sz="2000" kern="800" dirty="0">
                          <a:effectLst/>
                        </a:rPr>
                        <a:t>; 0.89), </a:t>
                      </a:r>
                      <a:br>
                        <a:rPr lang="en-US" sz="2000" kern="800" dirty="0">
                          <a:effectLst/>
                        </a:rPr>
                      </a:br>
                      <a:r>
                        <a:rPr lang="en-US" sz="2000" kern="800" dirty="0">
                          <a:effectLst/>
                        </a:rPr>
                        <a:t>(</a:t>
                      </a:r>
                      <a:r>
                        <a:rPr lang="en-US" sz="2000" kern="800" dirty="0" err="1">
                          <a:effectLst/>
                        </a:rPr>
                        <a:t>Parlement</a:t>
                      </a:r>
                      <a:r>
                        <a:rPr lang="en-US" sz="2000" kern="800" dirty="0">
                          <a:effectLst/>
                        </a:rPr>
                        <a:t> </a:t>
                      </a:r>
                      <a:r>
                        <a:rPr lang="en-US" sz="2000" kern="800" dirty="0" err="1">
                          <a:effectLst/>
                        </a:rPr>
                        <a:t>européen</a:t>
                      </a:r>
                      <a:r>
                        <a:rPr lang="en-US" sz="2000" kern="800" dirty="0">
                          <a:effectLst/>
                        </a:rPr>
                        <a:t>; 0.47)</a:t>
                      </a:r>
                      <a:endParaRPr lang="hu-HU" sz="2000" kern="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1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800">
                          <a:effectLst/>
                        </a:rPr>
                        <a:t>and</a:t>
                      </a:r>
                      <a:endParaRPr lang="hu-HU" sz="2000" kern="8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800" dirty="0">
                          <a:effectLst/>
                        </a:rPr>
                        <a:t>(et; 0.89), (de; 0.64), …</a:t>
                      </a:r>
                      <a:endParaRPr lang="hu-HU" sz="2000" kern="8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57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Mérés</a:t>
            </a:r>
            <a:endParaRPr lang="en-US" dirty="0"/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>
          <a:xfrm>
            <a:off x="914400" y="1426464"/>
            <a:ext cx="7772400" cy="4929096"/>
          </a:xfrm>
        </p:spPr>
        <p:txBody>
          <a:bodyPr>
            <a:normAutofit/>
          </a:bodyPr>
          <a:lstStyle/>
          <a:p>
            <a:r>
              <a:rPr lang="hu-HU" dirty="0" smtClean="0"/>
              <a:t>Bemeneti szöveg: </a:t>
            </a:r>
            <a:br>
              <a:rPr lang="hu-HU" dirty="0" smtClean="0"/>
            </a:br>
            <a:r>
              <a:rPr lang="hu-HU" b="1" dirty="0" err="1" smtClean="0"/>
              <a:t>Proceedings</a:t>
            </a:r>
            <a:r>
              <a:rPr lang="hu-HU" b="1" dirty="0" smtClean="0"/>
              <a:t> of </a:t>
            </a:r>
            <a:r>
              <a:rPr lang="hu-HU" b="1" dirty="0" err="1" smtClean="0"/>
              <a:t>the</a:t>
            </a:r>
            <a:r>
              <a:rPr lang="hu-HU" b="1" dirty="0" smtClean="0"/>
              <a:t> European </a:t>
            </a:r>
            <a:r>
              <a:rPr lang="hu-HU" b="1" dirty="0" err="1" smtClean="0"/>
              <a:t>Parliament</a:t>
            </a:r>
            <a:endParaRPr lang="hu-HU" b="1" dirty="0" smtClean="0"/>
          </a:p>
          <a:p>
            <a:endParaRPr lang="hu-HU" dirty="0" smtClean="0"/>
          </a:p>
          <a:p>
            <a:r>
              <a:rPr lang="hu-HU" dirty="0" smtClean="0"/>
              <a:t>Angol-francia nyelvpár </a:t>
            </a:r>
          </a:p>
          <a:p>
            <a:r>
              <a:rPr lang="hu-HU" dirty="0" smtClean="0"/>
              <a:t>Kifejezés képzési módok:</a:t>
            </a:r>
          </a:p>
          <a:p>
            <a:pPr lvl="1"/>
            <a:r>
              <a:rPr lang="hu-HU" dirty="0" smtClean="0"/>
              <a:t>1, 2, 3, …, 7-gram</a:t>
            </a:r>
          </a:p>
          <a:p>
            <a:pPr lvl="1"/>
            <a:r>
              <a:rPr lang="hu-HU" dirty="0" smtClean="0"/>
              <a:t>n szavas </a:t>
            </a:r>
            <a:r>
              <a:rPr lang="hu-HU" dirty="0" err="1" smtClean="0"/>
              <a:t>csúszóablak</a:t>
            </a:r>
            <a:r>
              <a:rPr lang="hu-HU" dirty="0" smtClean="0"/>
              <a:t> összes részhalmaza (n = 3)</a:t>
            </a:r>
          </a:p>
          <a:p>
            <a:r>
              <a:rPr lang="hu-HU" dirty="0" smtClean="0"/>
              <a:t>200k mondat tanítás, 20k ellenőrzés</a:t>
            </a:r>
          </a:p>
          <a:p>
            <a:r>
              <a:rPr lang="hu-HU" dirty="0" smtClean="0"/>
              <a:t>Lényeg: </a:t>
            </a:r>
            <a:r>
              <a:rPr lang="hu-HU" i="1" dirty="0" smtClean="0"/>
              <a:t>spórolás</a:t>
            </a:r>
            <a:r>
              <a:rPr lang="hu-HU" dirty="0" smtClean="0"/>
              <a:t> = </a:t>
            </a:r>
            <a:r>
              <a:rPr lang="hu-HU" i="1" dirty="0" smtClean="0"/>
              <a:t>f</a:t>
            </a:r>
            <a:r>
              <a:rPr lang="hu-HU" dirty="0" smtClean="0"/>
              <a:t>(</a:t>
            </a:r>
            <a:r>
              <a:rPr lang="hu-HU" i="1" dirty="0" smtClean="0"/>
              <a:t>szótárméret</a:t>
            </a:r>
            <a:r>
              <a:rPr lang="hu-HU" dirty="0" smtClean="0"/>
              <a:t>)</a:t>
            </a:r>
            <a:endParaRPr lang="en-US" dirty="0"/>
          </a:p>
        </p:txBody>
      </p:sp>
      <p:grpSp>
        <p:nvGrpSpPr>
          <p:cNvPr id="9" name="Csoportba foglalás 8"/>
          <p:cNvGrpSpPr/>
          <p:nvPr/>
        </p:nvGrpSpPr>
        <p:grpSpPr>
          <a:xfrm>
            <a:off x="5272039" y="3017555"/>
            <a:ext cx="1380264" cy="415605"/>
            <a:chOff x="3331321" y="3230767"/>
            <a:chExt cx="1380264" cy="415605"/>
          </a:xfrm>
        </p:grpSpPr>
        <p:pic>
          <p:nvPicPr>
            <p:cNvPr id="10" name="Picture 2" descr="http://resources.woodlands-junior.kent.sch.uk/customs/images/uk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1321" y="3235037"/>
              <a:ext cx="793462" cy="397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3.bp.blogspot.com/-RyhgKkN0rJ8/T-NrbCepQDI/AAAAAAAAAvs/JFPWe5F5pLo/s1600/french_flag.jpe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7445" y="3230767"/>
              <a:ext cx="554140" cy="415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http://hirportal.sikerado.hu/images/kep/201309/eu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079" y="1010753"/>
            <a:ext cx="1223920" cy="83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2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Mérési eredmények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723679"/>
              </p:ext>
            </p:extLst>
          </p:nvPr>
        </p:nvGraphicFramePr>
        <p:xfrm>
          <a:off x="0" y="1246581"/>
          <a:ext cx="9144000" cy="5469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954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Mérési eredmények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422098"/>
            <a:ext cx="7772400" cy="1933462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7 szavas kifejezések:</a:t>
            </a:r>
          </a:p>
          <a:p>
            <a:pPr lvl="1"/>
            <a:r>
              <a:rPr lang="en-US" dirty="0"/>
              <a:t>The vote will take place tomorrow at</a:t>
            </a:r>
          </a:p>
          <a:p>
            <a:pPr lvl="1"/>
            <a:r>
              <a:rPr lang="en-US" dirty="0"/>
              <a:t>the Committee on Legal Affairs and the</a:t>
            </a:r>
          </a:p>
          <a:p>
            <a:pPr lvl="1"/>
            <a:r>
              <a:rPr lang="en-US" dirty="0"/>
              <a:t>Committee on Legal Affairs and the Internal</a:t>
            </a:r>
          </a:p>
          <a:p>
            <a:pPr lvl="1"/>
            <a:r>
              <a:rPr lang="en-US" dirty="0"/>
              <a:t>on Legal Affairs and the Internal Market</a:t>
            </a:r>
          </a:p>
          <a:p>
            <a:pPr lvl="1"/>
            <a:r>
              <a:rPr lang="en-US" dirty="0"/>
              <a:t>on behalf of the Group of the</a:t>
            </a:r>
            <a:endParaRPr lang="hu-HU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764978"/>
              </p:ext>
            </p:extLst>
          </p:nvPr>
        </p:nvGraphicFramePr>
        <p:xfrm>
          <a:off x="914400" y="1049311"/>
          <a:ext cx="3522689" cy="3222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8388"/>
              </p:ext>
            </p:extLst>
          </p:nvPr>
        </p:nvGraphicFramePr>
        <p:xfrm>
          <a:off x="4870917" y="1074718"/>
          <a:ext cx="3613515" cy="3347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6071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 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619029"/>
            <a:ext cx="2890404" cy="171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 descr="http://1.bp.blogspot.com/_7rbmfMiII4I/SkyNLzxjKLI/AAAAAAAAACI/0RW3FQUO-tM/S1600-R/image-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014" y="1619029"/>
            <a:ext cx="4527336" cy="171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Documents\BME_VIK\6._felev\onlab\twitter_question_ma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502" y="3667635"/>
            <a:ext cx="1916360" cy="264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246908"/>
            <a:ext cx="2890883" cy="17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7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ó">
  <a:themeElements>
    <a:clrScheme name="Metró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ó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ó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1439</TotalTime>
  <Words>763</Words>
  <Application>Microsoft Office PowerPoint</Application>
  <PresentationFormat>On-screen Show (4:3)</PresentationFormat>
  <Paragraphs>81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Consolas</vt:lpstr>
      <vt:lpstr>Corbel</vt:lpstr>
      <vt:lpstr>Helvetica</vt:lpstr>
      <vt:lpstr>Times New Roman</vt:lpstr>
      <vt:lpstr>Wingdings</vt:lpstr>
      <vt:lpstr>Wingdings 2</vt:lpstr>
      <vt:lpstr>Wingdings 3</vt:lpstr>
      <vt:lpstr>Metró</vt:lpstr>
      <vt:lpstr>Statisztikai gépi fordítás alapjai</vt:lpstr>
      <vt:lpstr>Kontextus</vt:lpstr>
      <vt:lpstr>Automatikus kiegészítés,  prediktív gépelés</vt:lpstr>
      <vt:lpstr>Feladat</vt:lpstr>
      <vt:lpstr>Prediktív szótár</vt:lpstr>
      <vt:lpstr>Mérés</vt:lpstr>
      <vt:lpstr>Mérési eredmények</vt:lpstr>
      <vt:lpstr>Mérési eredmények</vt:lpstr>
      <vt:lpstr>Kérdések ?</vt:lpstr>
      <vt:lpstr>Hivatkozások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Statisztikai gépi fordítás alapjai</dc:title>
  <dc:creator>Szabo Gábor</dc:creator>
  <cp:keywords>Önlab beszámoló</cp:keywords>
  <cp:lastModifiedBy>Gábor Szabo</cp:lastModifiedBy>
  <cp:revision>66</cp:revision>
  <dcterms:created xsi:type="dcterms:W3CDTF">2013-12-14T10:37:42Z</dcterms:created>
  <dcterms:modified xsi:type="dcterms:W3CDTF">2014-05-15T19:13:21Z</dcterms:modified>
</cp:coreProperties>
</file>