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63" r:id="rId8"/>
    <p:sldId id="267" r:id="rId9"/>
    <p:sldId id="264" r:id="rId10"/>
    <p:sldId id="265" r:id="rId11"/>
    <p:sldId id="266" r:id="rId12"/>
    <p:sldId id="259" r:id="rId13"/>
    <p:sldId id="268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4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ocuments\BME_VIK\PhD\my_cikk\biling_ende\merged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ocuments\BME_VIK\PhD\my_cikk\biling_ende\merged_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sz="2400"/>
              <a:t>English-German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W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'en-de'!$C$3:$C$19</c:f>
              <c:numCache>
                <c:formatCode>General</c:formatCode>
                <c:ptCount val="17"/>
                <c:pt idx="0">
                  <c:v>0.14899999999999999</c:v>
                </c:pt>
                <c:pt idx="1">
                  <c:v>0.17399999999999999</c:v>
                </c:pt>
                <c:pt idx="2">
                  <c:v>0.20899999999999999</c:v>
                </c:pt>
                <c:pt idx="3">
                  <c:v>0.25800000000000001</c:v>
                </c:pt>
                <c:pt idx="4">
                  <c:v>0.34699999999999998</c:v>
                </c:pt>
                <c:pt idx="5">
                  <c:v>0.63600000000000001</c:v>
                </c:pt>
                <c:pt idx="6">
                  <c:v>0.81899999999999995</c:v>
                </c:pt>
                <c:pt idx="7">
                  <c:v>1.202</c:v>
                </c:pt>
                <c:pt idx="8">
                  <c:v>2.266</c:v>
                </c:pt>
                <c:pt idx="9">
                  <c:v>3.8090000000000002</c:v>
                </c:pt>
                <c:pt idx="10">
                  <c:v>8.5069999999999997</c:v>
                </c:pt>
                <c:pt idx="11">
                  <c:v>10.535</c:v>
                </c:pt>
                <c:pt idx="12">
                  <c:v>13.334</c:v>
                </c:pt>
                <c:pt idx="13">
                  <c:v>17.207000000000001</c:v>
                </c:pt>
                <c:pt idx="14">
                  <c:v>22.513999999999999</c:v>
                </c:pt>
                <c:pt idx="15">
                  <c:v>25.805</c:v>
                </c:pt>
                <c:pt idx="16">
                  <c:v>29.542999999999999</c:v>
                </c:pt>
              </c:numCache>
            </c:numRef>
          </c:xVal>
          <c:yVal>
            <c:numRef>
              <c:f>'en-de'!$E$3:$E$19</c:f>
              <c:numCache>
                <c:formatCode>0.00%</c:formatCode>
                <c:ptCount val="17"/>
                <c:pt idx="0">
                  <c:v>0.23688960000000001</c:v>
                </c:pt>
                <c:pt idx="1">
                  <c:v>0.25980540000000002</c:v>
                </c:pt>
                <c:pt idx="2">
                  <c:v>0.27352149999999997</c:v>
                </c:pt>
                <c:pt idx="3">
                  <c:v>0.28863630000000001</c:v>
                </c:pt>
                <c:pt idx="4">
                  <c:v>0.30588559999999998</c:v>
                </c:pt>
                <c:pt idx="5">
                  <c:v>0.326795</c:v>
                </c:pt>
                <c:pt idx="6">
                  <c:v>0.33289639999999998</c:v>
                </c:pt>
                <c:pt idx="7">
                  <c:v>0.3396749</c:v>
                </c:pt>
                <c:pt idx="8">
                  <c:v>0.3487073</c:v>
                </c:pt>
                <c:pt idx="9">
                  <c:v>0.3543712</c:v>
                </c:pt>
                <c:pt idx="10">
                  <c:v>0.36083589999999999</c:v>
                </c:pt>
                <c:pt idx="11">
                  <c:v>0.36204769999999997</c:v>
                </c:pt>
                <c:pt idx="12">
                  <c:v>0.36314930000000001</c:v>
                </c:pt>
                <c:pt idx="13">
                  <c:v>0.36420940000000002</c:v>
                </c:pt>
                <c:pt idx="14">
                  <c:v>0.36523050000000001</c:v>
                </c:pt>
                <c:pt idx="15">
                  <c:v>0.36557770000000001</c:v>
                </c:pt>
                <c:pt idx="16">
                  <c:v>0.36589100000000002</c:v>
                </c:pt>
              </c:numCache>
            </c:numRef>
          </c:yVal>
          <c:smooth val="1"/>
        </c:ser>
        <c:ser>
          <c:idx val="1"/>
          <c:order val="1"/>
          <c:tx>
            <c:v>WB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'en-de'!$F$3:$F$19</c:f>
              <c:numCache>
                <c:formatCode>General</c:formatCode>
                <c:ptCount val="17"/>
                <c:pt idx="0">
                  <c:v>0.26400000000000001</c:v>
                </c:pt>
                <c:pt idx="1">
                  <c:v>0.31900000000000001</c:v>
                </c:pt>
                <c:pt idx="2">
                  <c:v>0.40500000000000003</c:v>
                </c:pt>
                <c:pt idx="3">
                  <c:v>0.52500000000000002</c:v>
                </c:pt>
                <c:pt idx="4">
                  <c:v>0.74</c:v>
                </c:pt>
                <c:pt idx="5">
                  <c:v>1.405</c:v>
                </c:pt>
                <c:pt idx="6">
                  <c:v>1.8109999999999999</c:v>
                </c:pt>
                <c:pt idx="7">
                  <c:v>2.67</c:v>
                </c:pt>
                <c:pt idx="8">
                  <c:v>5.16</c:v>
                </c:pt>
                <c:pt idx="9">
                  <c:v>9.0139999999999993</c:v>
                </c:pt>
                <c:pt idx="10">
                  <c:v>22.265999999999998</c:v>
                </c:pt>
                <c:pt idx="11">
                  <c:v>28.425999999999998</c:v>
                </c:pt>
                <c:pt idx="12">
                  <c:v>37.268999999999998</c:v>
                </c:pt>
                <c:pt idx="13">
                  <c:v>49.811999999999998</c:v>
                </c:pt>
                <c:pt idx="14">
                  <c:v>67.099999999999994</c:v>
                </c:pt>
                <c:pt idx="15">
                  <c:v>77.853999999999999</c:v>
                </c:pt>
                <c:pt idx="16">
                  <c:v>90.025000000000006</c:v>
                </c:pt>
              </c:numCache>
            </c:numRef>
          </c:xVal>
          <c:yVal>
            <c:numRef>
              <c:f>'en-de'!$H$3:$H$19</c:f>
              <c:numCache>
                <c:formatCode>0.00%</c:formatCode>
                <c:ptCount val="17"/>
                <c:pt idx="0">
                  <c:v>0.24985489999999999</c:v>
                </c:pt>
                <c:pt idx="1">
                  <c:v>0.2725784</c:v>
                </c:pt>
                <c:pt idx="2">
                  <c:v>0.28848590000000002</c:v>
                </c:pt>
                <c:pt idx="3">
                  <c:v>0.3021723</c:v>
                </c:pt>
                <c:pt idx="4">
                  <c:v>0.31835200000000002</c:v>
                </c:pt>
                <c:pt idx="5">
                  <c:v>0.33935579999999999</c:v>
                </c:pt>
                <c:pt idx="6">
                  <c:v>0.34562880000000001</c:v>
                </c:pt>
                <c:pt idx="7">
                  <c:v>0.35307759999999999</c:v>
                </c:pt>
                <c:pt idx="8">
                  <c:v>0.36297869999999999</c:v>
                </c:pt>
                <c:pt idx="9">
                  <c:v>0.36898399999999998</c:v>
                </c:pt>
                <c:pt idx="10">
                  <c:v>0.37548120000000001</c:v>
                </c:pt>
                <c:pt idx="11">
                  <c:v>0.37661410000000001</c:v>
                </c:pt>
                <c:pt idx="12">
                  <c:v>0.37774799999999997</c:v>
                </c:pt>
                <c:pt idx="13">
                  <c:v>0.37872090000000003</c:v>
                </c:pt>
                <c:pt idx="14">
                  <c:v>0.37961240000000002</c:v>
                </c:pt>
                <c:pt idx="15">
                  <c:v>0.37985720000000001</c:v>
                </c:pt>
                <c:pt idx="16">
                  <c:v>0.38009310000000002</c:v>
                </c:pt>
              </c:numCache>
            </c:numRef>
          </c:yVal>
          <c:smooth val="1"/>
        </c:ser>
        <c:ser>
          <c:idx val="2"/>
          <c:order val="2"/>
          <c:tx>
            <c:v>WBT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star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'en-de'!$I$3:$I$19</c:f>
              <c:numCache>
                <c:formatCode>General</c:formatCode>
                <c:ptCount val="17"/>
                <c:pt idx="0">
                  <c:v>0.32200000000000001</c:v>
                </c:pt>
                <c:pt idx="1">
                  <c:v>0.38900000000000001</c:v>
                </c:pt>
                <c:pt idx="2">
                  <c:v>0.49399999999999999</c:v>
                </c:pt>
                <c:pt idx="3">
                  <c:v>0.64700000000000002</c:v>
                </c:pt>
                <c:pt idx="4">
                  <c:v>0.92300000000000004</c:v>
                </c:pt>
                <c:pt idx="5">
                  <c:v>1.748</c:v>
                </c:pt>
                <c:pt idx="6">
                  <c:v>2.2290000000000001</c:v>
                </c:pt>
                <c:pt idx="7">
                  <c:v>3.226</c:v>
                </c:pt>
                <c:pt idx="8">
                  <c:v>6.069</c:v>
                </c:pt>
                <c:pt idx="9">
                  <c:v>10.487</c:v>
                </c:pt>
                <c:pt idx="10">
                  <c:v>25.957000000000001</c:v>
                </c:pt>
                <c:pt idx="11">
                  <c:v>33.256</c:v>
                </c:pt>
                <c:pt idx="12">
                  <c:v>43.792000000000002</c:v>
                </c:pt>
                <c:pt idx="13">
                  <c:v>58.843000000000004</c:v>
                </c:pt>
                <c:pt idx="14">
                  <c:v>79.61</c:v>
                </c:pt>
                <c:pt idx="15">
                  <c:v>92.504999999999995</c:v>
                </c:pt>
                <c:pt idx="16">
                  <c:v>107.05800000000001</c:v>
                </c:pt>
              </c:numCache>
            </c:numRef>
          </c:xVal>
          <c:yVal>
            <c:numRef>
              <c:f>'en-de'!$K$3:$K$19</c:f>
              <c:numCache>
                <c:formatCode>0.00%</c:formatCode>
                <c:ptCount val="17"/>
                <c:pt idx="0">
                  <c:v>0.25191960000000002</c:v>
                </c:pt>
                <c:pt idx="1">
                  <c:v>0.27459480000000003</c:v>
                </c:pt>
                <c:pt idx="2">
                  <c:v>0.29080689999999998</c:v>
                </c:pt>
                <c:pt idx="3">
                  <c:v>0.3044192</c:v>
                </c:pt>
                <c:pt idx="4">
                  <c:v>0.32070969999999999</c:v>
                </c:pt>
                <c:pt idx="5">
                  <c:v>0.34197820000000001</c:v>
                </c:pt>
                <c:pt idx="6">
                  <c:v>0.34832170000000001</c:v>
                </c:pt>
                <c:pt idx="7">
                  <c:v>0.35584339999999998</c:v>
                </c:pt>
                <c:pt idx="8">
                  <c:v>0.36582959999999998</c:v>
                </c:pt>
                <c:pt idx="9">
                  <c:v>0.37191020000000002</c:v>
                </c:pt>
                <c:pt idx="10">
                  <c:v>0.3784612</c:v>
                </c:pt>
                <c:pt idx="11">
                  <c:v>0.37962639999999997</c:v>
                </c:pt>
                <c:pt idx="12">
                  <c:v>0.38077129999999998</c:v>
                </c:pt>
                <c:pt idx="13">
                  <c:v>0.38173299999999999</c:v>
                </c:pt>
                <c:pt idx="14">
                  <c:v>0.38261060000000002</c:v>
                </c:pt>
                <c:pt idx="15">
                  <c:v>0.38283260000000002</c:v>
                </c:pt>
                <c:pt idx="16">
                  <c:v>0.38307340000000001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830632"/>
        <c:axId val="247969976"/>
      </c:scatterChart>
      <c:valAx>
        <c:axId val="214830632"/>
        <c:scaling>
          <c:logBase val="10"/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400"/>
                  <a:t>Dictionary size (MB)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47969976"/>
        <c:crosses val="autoZero"/>
        <c:crossBetween val="midCat"/>
      </c:valAx>
      <c:valAx>
        <c:axId val="247969976"/>
        <c:scaling>
          <c:orientation val="minMax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400"/>
                  <a:t>Average keystroke save (%)</a:t>
                </a:r>
              </a:p>
            </c:rich>
          </c:tx>
          <c:layout>
            <c:manualLayout>
              <c:xMode val="edge"/>
              <c:yMode val="edge"/>
              <c:x val="1.0641397357916997E-2"/>
              <c:y val="0.105864376359816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0.00%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148306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sz="2400"/>
              <a:t>English-Hungarian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W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'en-hu'!$C$3:$C$19</c:f>
              <c:numCache>
                <c:formatCode>General</c:formatCode>
                <c:ptCount val="17"/>
                <c:pt idx="0">
                  <c:v>0.14099999999999999</c:v>
                </c:pt>
                <c:pt idx="1">
                  <c:v>0.16200000000000001</c:v>
                </c:pt>
                <c:pt idx="2">
                  <c:v>0.189</c:v>
                </c:pt>
                <c:pt idx="3">
                  <c:v>0.23200000000000001</c:v>
                </c:pt>
                <c:pt idx="4">
                  <c:v>0.29799999999999999</c:v>
                </c:pt>
                <c:pt idx="5">
                  <c:v>0.51600000000000001</c:v>
                </c:pt>
                <c:pt idx="6">
                  <c:v>0.66</c:v>
                </c:pt>
                <c:pt idx="7">
                  <c:v>0.95399999999999996</c:v>
                </c:pt>
                <c:pt idx="8">
                  <c:v>1.8069999999999999</c:v>
                </c:pt>
                <c:pt idx="9">
                  <c:v>3.0539999999999998</c:v>
                </c:pt>
                <c:pt idx="10">
                  <c:v>6.9210000000000003</c:v>
                </c:pt>
                <c:pt idx="11">
                  <c:v>8.6020000000000003</c:v>
                </c:pt>
                <c:pt idx="12">
                  <c:v>10.938000000000001</c:v>
                </c:pt>
                <c:pt idx="13">
                  <c:v>14.225</c:v>
                </c:pt>
                <c:pt idx="14">
                  <c:v>18.681999999999999</c:v>
                </c:pt>
                <c:pt idx="15">
                  <c:v>21.445</c:v>
                </c:pt>
                <c:pt idx="16">
                  <c:v>24.582000000000001</c:v>
                </c:pt>
              </c:numCache>
            </c:numRef>
          </c:xVal>
          <c:yVal>
            <c:numRef>
              <c:f>'en-hu'!$E$3:$E$19</c:f>
              <c:numCache>
                <c:formatCode>0.00%</c:formatCode>
                <c:ptCount val="17"/>
                <c:pt idx="0">
                  <c:v>0.1926514</c:v>
                </c:pt>
                <c:pt idx="1">
                  <c:v>0.2104335</c:v>
                </c:pt>
                <c:pt idx="2">
                  <c:v>0.22482849999999999</c:v>
                </c:pt>
                <c:pt idx="3">
                  <c:v>0.2434259</c:v>
                </c:pt>
                <c:pt idx="4">
                  <c:v>0.2619377</c:v>
                </c:pt>
                <c:pt idx="5">
                  <c:v>0.28609289999999998</c:v>
                </c:pt>
                <c:pt idx="6">
                  <c:v>0.29458069999999997</c:v>
                </c:pt>
                <c:pt idx="7">
                  <c:v>0.30178739999999998</c:v>
                </c:pt>
                <c:pt idx="8">
                  <c:v>0.30954480000000001</c:v>
                </c:pt>
                <c:pt idx="9">
                  <c:v>0.31286550000000002</c:v>
                </c:pt>
                <c:pt idx="10">
                  <c:v>0.31641710000000001</c:v>
                </c:pt>
                <c:pt idx="11">
                  <c:v>0.31704559999999998</c:v>
                </c:pt>
                <c:pt idx="12">
                  <c:v>0.31779360000000001</c:v>
                </c:pt>
                <c:pt idx="13">
                  <c:v>0.31832899999999997</c:v>
                </c:pt>
                <c:pt idx="14">
                  <c:v>0.31915090000000002</c:v>
                </c:pt>
                <c:pt idx="15">
                  <c:v>0.31938450000000002</c:v>
                </c:pt>
                <c:pt idx="16">
                  <c:v>0.31953789999999999</c:v>
                </c:pt>
              </c:numCache>
            </c:numRef>
          </c:yVal>
          <c:smooth val="1"/>
        </c:ser>
        <c:ser>
          <c:idx val="1"/>
          <c:order val="1"/>
          <c:tx>
            <c:v>WB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'en-hu'!$F$3:$F$19</c:f>
              <c:numCache>
                <c:formatCode>General</c:formatCode>
                <c:ptCount val="17"/>
                <c:pt idx="0">
                  <c:v>0.24299999999999999</c:v>
                </c:pt>
                <c:pt idx="1">
                  <c:v>0.28999999999999998</c:v>
                </c:pt>
                <c:pt idx="2">
                  <c:v>0.35599999999999998</c:v>
                </c:pt>
                <c:pt idx="3">
                  <c:v>0.45700000000000002</c:v>
                </c:pt>
                <c:pt idx="4">
                  <c:v>0.61399999999999999</c:v>
                </c:pt>
                <c:pt idx="5">
                  <c:v>1.0820000000000001</c:v>
                </c:pt>
                <c:pt idx="6">
                  <c:v>1.37</c:v>
                </c:pt>
                <c:pt idx="7">
                  <c:v>1.9610000000000001</c:v>
                </c:pt>
                <c:pt idx="8">
                  <c:v>3.6779999999999999</c:v>
                </c:pt>
                <c:pt idx="9">
                  <c:v>6.3140000000000001</c:v>
                </c:pt>
                <c:pt idx="10">
                  <c:v>15.361000000000001</c:v>
                </c:pt>
                <c:pt idx="11">
                  <c:v>19.535</c:v>
                </c:pt>
                <c:pt idx="12">
                  <c:v>25.509</c:v>
                </c:pt>
                <c:pt idx="13">
                  <c:v>34.034999999999997</c:v>
                </c:pt>
                <c:pt idx="14">
                  <c:v>45.692999999999998</c:v>
                </c:pt>
                <c:pt idx="15">
                  <c:v>52.823999999999998</c:v>
                </c:pt>
                <c:pt idx="16">
                  <c:v>60.904000000000003</c:v>
                </c:pt>
              </c:numCache>
            </c:numRef>
          </c:xVal>
          <c:yVal>
            <c:numRef>
              <c:f>'en-hu'!$H$3:$H$19</c:f>
              <c:numCache>
                <c:formatCode>0.00%</c:formatCode>
                <c:ptCount val="17"/>
                <c:pt idx="0">
                  <c:v>0.20986250000000001</c:v>
                </c:pt>
                <c:pt idx="1">
                  <c:v>0.22666040000000001</c:v>
                </c:pt>
                <c:pt idx="2">
                  <c:v>0.2401682</c:v>
                </c:pt>
                <c:pt idx="3">
                  <c:v>0.25698690000000002</c:v>
                </c:pt>
                <c:pt idx="4">
                  <c:v>0.27377960000000001</c:v>
                </c:pt>
                <c:pt idx="5">
                  <c:v>0.29569699999999999</c:v>
                </c:pt>
                <c:pt idx="6">
                  <c:v>0.30329469999999997</c:v>
                </c:pt>
                <c:pt idx="7">
                  <c:v>0.31041000000000002</c:v>
                </c:pt>
                <c:pt idx="8">
                  <c:v>0.31796370000000002</c:v>
                </c:pt>
                <c:pt idx="9">
                  <c:v>0.321189</c:v>
                </c:pt>
                <c:pt idx="10">
                  <c:v>0.32458369999999998</c:v>
                </c:pt>
                <c:pt idx="11">
                  <c:v>0.3252082</c:v>
                </c:pt>
                <c:pt idx="12">
                  <c:v>0.32595010000000002</c:v>
                </c:pt>
                <c:pt idx="13">
                  <c:v>0.32641029999999999</c:v>
                </c:pt>
                <c:pt idx="14">
                  <c:v>0.32708110000000001</c:v>
                </c:pt>
                <c:pt idx="15">
                  <c:v>0.32723980000000003</c:v>
                </c:pt>
                <c:pt idx="16">
                  <c:v>0.32738319999999999</c:v>
                </c:pt>
              </c:numCache>
            </c:numRef>
          </c:yVal>
          <c:smooth val="1"/>
        </c:ser>
        <c:ser>
          <c:idx val="2"/>
          <c:order val="2"/>
          <c:tx>
            <c:v>WBT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star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'en-hu'!$I$3:$I$19</c:f>
              <c:numCache>
                <c:formatCode>General</c:formatCode>
                <c:ptCount val="17"/>
                <c:pt idx="0">
                  <c:v>0.28999999999999998</c:v>
                </c:pt>
                <c:pt idx="1">
                  <c:v>0.34499999999999997</c:v>
                </c:pt>
                <c:pt idx="2">
                  <c:v>0.42399999999999999</c:v>
                </c:pt>
                <c:pt idx="3">
                  <c:v>0.54300000000000004</c:v>
                </c:pt>
                <c:pt idx="4">
                  <c:v>0.73299999999999998</c:v>
                </c:pt>
                <c:pt idx="5">
                  <c:v>1.288</c:v>
                </c:pt>
                <c:pt idx="6">
                  <c:v>1.6220000000000001</c:v>
                </c:pt>
                <c:pt idx="7">
                  <c:v>2.3010000000000002</c:v>
                </c:pt>
                <c:pt idx="8">
                  <c:v>4.242</c:v>
                </c:pt>
                <c:pt idx="9">
                  <c:v>7.2290000000000001</c:v>
                </c:pt>
                <c:pt idx="10">
                  <c:v>17.613</c:v>
                </c:pt>
                <c:pt idx="11">
                  <c:v>22.452000000000002</c:v>
                </c:pt>
                <c:pt idx="12">
                  <c:v>29.431000000000001</c:v>
                </c:pt>
                <c:pt idx="13">
                  <c:v>39.415999999999997</c:v>
                </c:pt>
                <c:pt idx="14">
                  <c:v>53.043999999999997</c:v>
                </c:pt>
                <c:pt idx="15">
                  <c:v>61.396000000000001</c:v>
                </c:pt>
                <c:pt idx="16">
                  <c:v>70.819999999999993</c:v>
                </c:pt>
              </c:numCache>
            </c:numRef>
          </c:xVal>
          <c:yVal>
            <c:numRef>
              <c:f>'en-hu'!$K$3:$K$19</c:f>
              <c:numCache>
                <c:formatCode>0.00%</c:formatCode>
                <c:ptCount val="17"/>
                <c:pt idx="0">
                  <c:v>0.21128640000000001</c:v>
                </c:pt>
                <c:pt idx="1">
                  <c:v>0.22801920000000001</c:v>
                </c:pt>
                <c:pt idx="2">
                  <c:v>0.24181320000000001</c:v>
                </c:pt>
                <c:pt idx="3">
                  <c:v>0.2585576</c:v>
                </c:pt>
                <c:pt idx="4">
                  <c:v>0.27554659999999997</c:v>
                </c:pt>
                <c:pt idx="5">
                  <c:v>0.29767270000000001</c:v>
                </c:pt>
                <c:pt idx="6">
                  <c:v>0.30520609999999998</c:v>
                </c:pt>
                <c:pt idx="7">
                  <c:v>0.31232979999999999</c:v>
                </c:pt>
                <c:pt idx="8">
                  <c:v>0.31990380000000002</c:v>
                </c:pt>
                <c:pt idx="9">
                  <c:v>0.32318370000000002</c:v>
                </c:pt>
                <c:pt idx="10">
                  <c:v>0.32648880000000002</c:v>
                </c:pt>
                <c:pt idx="11">
                  <c:v>0.327125</c:v>
                </c:pt>
                <c:pt idx="12">
                  <c:v>0.32781339999999998</c:v>
                </c:pt>
                <c:pt idx="13">
                  <c:v>0.32827210000000001</c:v>
                </c:pt>
                <c:pt idx="14">
                  <c:v>0.32871470000000003</c:v>
                </c:pt>
                <c:pt idx="15">
                  <c:v>0.328901</c:v>
                </c:pt>
                <c:pt idx="16">
                  <c:v>0.32904109999999998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968408"/>
        <c:axId val="247970368"/>
      </c:scatterChart>
      <c:valAx>
        <c:axId val="247968408"/>
        <c:scaling>
          <c:logBase val="10"/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400"/>
                  <a:t>Dictionary size (MB)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47970368"/>
        <c:crosses val="autoZero"/>
        <c:crossBetween val="midCat"/>
      </c:valAx>
      <c:valAx>
        <c:axId val="247970368"/>
        <c:scaling>
          <c:orientation val="minMax"/>
          <c:min val="0.18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400"/>
                  <a:t>Average keystroke save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u-HU"/>
            </a:p>
          </c:txPr>
        </c:title>
        <c:numFmt formatCode="0.00%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47968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8A90-0ACD-4300-9DE8-00D5BA659F38}" type="datetimeFigureOut">
              <a:rPr lang="hu-HU" smtClean="0"/>
              <a:t>2014.05.28.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8ECE-A638-4697-A60A-76AAA0E888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603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8A90-0ACD-4300-9DE8-00D5BA659F38}" type="datetimeFigureOut">
              <a:rPr lang="hu-HU" smtClean="0"/>
              <a:t>2014.05.28.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8ECE-A638-4697-A60A-76AAA0E888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63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8A90-0ACD-4300-9DE8-00D5BA659F38}" type="datetimeFigureOut">
              <a:rPr lang="hu-HU" smtClean="0"/>
              <a:t>2014.05.28.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8ECE-A638-4697-A60A-76AAA0E888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040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8A90-0ACD-4300-9DE8-00D5BA659F38}" type="datetimeFigureOut">
              <a:rPr lang="hu-HU" smtClean="0"/>
              <a:t>2014.05.28.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8ECE-A638-4697-A60A-76AAA0E888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549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8A90-0ACD-4300-9DE8-00D5BA659F38}" type="datetimeFigureOut">
              <a:rPr lang="hu-HU" smtClean="0"/>
              <a:t>2014.05.28.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8ECE-A638-4697-A60A-76AAA0E888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30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8A90-0ACD-4300-9DE8-00D5BA659F38}" type="datetimeFigureOut">
              <a:rPr lang="hu-HU" smtClean="0"/>
              <a:t>2014.05.28.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8ECE-A638-4697-A60A-76AAA0E888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442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8A90-0ACD-4300-9DE8-00D5BA659F38}" type="datetimeFigureOut">
              <a:rPr lang="hu-HU" smtClean="0"/>
              <a:t>2014.05.28.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8ECE-A638-4697-A60A-76AAA0E888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220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8A90-0ACD-4300-9DE8-00D5BA659F38}" type="datetimeFigureOut">
              <a:rPr lang="hu-HU" smtClean="0"/>
              <a:t>2014.05.28.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8ECE-A638-4697-A60A-76AAA0E888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246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8A90-0ACD-4300-9DE8-00D5BA659F38}" type="datetimeFigureOut">
              <a:rPr lang="hu-HU" smtClean="0"/>
              <a:t>2014.05.28.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8ECE-A638-4697-A60A-76AAA0E888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127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8A90-0ACD-4300-9DE8-00D5BA659F38}" type="datetimeFigureOut">
              <a:rPr lang="hu-HU" smtClean="0"/>
              <a:t>2014.05.28.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8ECE-A638-4697-A60A-76AAA0E888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087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8A90-0ACD-4300-9DE8-00D5BA659F38}" type="datetimeFigureOut">
              <a:rPr lang="hu-HU" smtClean="0"/>
              <a:t>2014.05.28.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58ECE-A638-4697-A60A-76AAA0E888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50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28A90-0ACD-4300-9DE8-00D5BA659F38}" type="datetimeFigureOut">
              <a:rPr lang="hu-HU" smtClean="0"/>
              <a:t>2014.05.28.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58ECE-A638-4697-A60A-76AAA0E888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66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14096"/>
            <a:ext cx="6858000" cy="2393411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Többszavas kifejezések használata kétnyelvű prediktív szótárakban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29203"/>
            <a:ext cx="6858000" cy="2265381"/>
          </a:xfrm>
        </p:spPr>
        <p:txBody>
          <a:bodyPr>
            <a:normAutofit/>
          </a:bodyPr>
          <a:lstStyle/>
          <a:p>
            <a:r>
              <a:rPr lang="hu-HU" dirty="0" smtClean="0"/>
              <a:t>Szerző: Szabó Gábor</a:t>
            </a:r>
          </a:p>
          <a:p>
            <a:r>
              <a:rPr lang="hu-HU" dirty="0" smtClean="0"/>
              <a:t>Konzulens: Dr. Juhász </a:t>
            </a:r>
            <a:r>
              <a:rPr lang="hu-HU" dirty="0" smtClean="0"/>
              <a:t>Sándor</a:t>
            </a:r>
          </a:p>
          <a:p>
            <a:r>
              <a:rPr lang="hu-HU" dirty="0" smtClean="0"/>
              <a:t>AAIT</a:t>
            </a:r>
            <a:endParaRPr lang="hu-HU" dirty="0" smtClean="0"/>
          </a:p>
          <a:p>
            <a:r>
              <a:rPr lang="hu-HU" dirty="0" err="1" smtClean="0"/>
              <a:t>MSc</a:t>
            </a:r>
            <a:r>
              <a:rPr lang="hu-HU" dirty="0" smtClean="0"/>
              <a:t>, Mérnök Informatikus</a:t>
            </a:r>
            <a:endParaRPr lang="hu-HU" dirty="0" smtClean="0"/>
          </a:p>
          <a:p>
            <a:r>
              <a:rPr lang="hu-HU" dirty="0" smtClean="0"/>
              <a:t>2014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78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hu-HU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786261"/>
              </p:ext>
            </p:extLst>
          </p:nvPr>
        </p:nvGraphicFramePr>
        <p:xfrm>
          <a:off x="441876" y="1424198"/>
          <a:ext cx="8354166" cy="5162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96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hu-HU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603567"/>
              </p:ext>
            </p:extLst>
          </p:nvPr>
        </p:nvGraphicFramePr>
        <p:xfrm>
          <a:off x="393322" y="1630975"/>
          <a:ext cx="8321800" cy="4931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82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Összegzés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Kifejezés képzési mód képes változtatni a szótár prediktív jóságán (és méretén is)</a:t>
            </a:r>
          </a:p>
          <a:p>
            <a:r>
              <a:rPr lang="hu-HU" dirty="0" smtClean="0"/>
              <a:t>Nyelvfüggő (nyelvcsalád?), hogy mennyit javít a </a:t>
            </a:r>
            <a:r>
              <a:rPr lang="hu-HU" dirty="0" err="1" smtClean="0"/>
              <a:t>bigramok</a:t>
            </a:r>
            <a:r>
              <a:rPr lang="hu-HU" dirty="0" smtClean="0"/>
              <a:t> és </a:t>
            </a:r>
            <a:r>
              <a:rPr lang="hu-HU" dirty="0" err="1" smtClean="0"/>
              <a:t>trigramok</a:t>
            </a:r>
            <a:r>
              <a:rPr lang="hu-HU" dirty="0" smtClean="0"/>
              <a:t> bevétele</a:t>
            </a:r>
          </a:p>
          <a:p>
            <a:r>
              <a:rPr lang="hu-HU" dirty="0" smtClean="0"/>
              <a:t>Lehetséges irányok:</a:t>
            </a:r>
          </a:p>
          <a:p>
            <a:pPr lvl="1"/>
            <a:r>
              <a:rPr lang="hu-HU" dirty="0" smtClean="0"/>
              <a:t>További kifejezés képzési módszerek vizsgálata</a:t>
            </a:r>
          </a:p>
          <a:p>
            <a:pPr lvl="1"/>
            <a:r>
              <a:rPr lang="hu-HU" dirty="0" smtClean="0"/>
              <a:t>Több nyelvpárra </a:t>
            </a:r>
            <a:r>
              <a:rPr lang="hu-HU" dirty="0" smtClean="0"/>
              <a:t>kiterjedően</a:t>
            </a:r>
          </a:p>
          <a:p>
            <a:pPr lvl="1"/>
            <a:r>
              <a:rPr lang="hu-HU" dirty="0" err="1" smtClean="0"/>
              <a:t>Score</a:t>
            </a:r>
            <a:r>
              <a:rPr lang="hu-HU" dirty="0" smtClean="0"/>
              <a:t> számító képletek összehasonlítása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503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Hivatkozások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OPUS - http://opus.lingfil.uu.se/</a:t>
            </a:r>
          </a:p>
          <a:p>
            <a:r>
              <a:rPr lang="hu-HU" dirty="0" err="1" smtClean="0"/>
              <a:t>Google</a:t>
            </a:r>
            <a:r>
              <a:rPr lang="hu-HU" dirty="0" smtClean="0"/>
              <a:t> Image </a:t>
            </a:r>
            <a:r>
              <a:rPr lang="hu-HU" dirty="0" err="1" smtClean="0"/>
              <a:t>Search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030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50276" y="411163"/>
            <a:ext cx="7987323" cy="5223729"/>
          </a:xfrm>
        </p:spPr>
        <p:txBody>
          <a:bodyPr>
            <a:normAutofit/>
          </a:bodyPr>
          <a:lstStyle/>
          <a:p>
            <a:r>
              <a:rPr lang="hu-HU" dirty="0" smtClean="0"/>
              <a:t>Változtat-e az elérhető gépelés megtakarításon többszavas kifejezések használata egy prediktív szótárban?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170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Miről lesz szó?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Feladat, kontextus</a:t>
            </a:r>
          </a:p>
          <a:p>
            <a:r>
              <a:rPr lang="hu-HU" dirty="0" smtClean="0"/>
              <a:t>Szótár alapú módszer</a:t>
            </a:r>
          </a:p>
          <a:p>
            <a:r>
              <a:rPr lang="hu-HU" dirty="0" smtClean="0"/>
              <a:t>Mérési cél, paraméterek</a:t>
            </a:r>
          </a:p>
          <a:p>
            <a:r>
              <a:rPr lang="hu-HU" dirty="0" smtClean="0"/>
              <a:t>Eredmények</a:t>
            </a:r>
          </a:p>
          <a:p>
            <a:r>
              <a:rPr lang="hu-HU" dirty="0" smtClean="0"/>
              <a:t>Összegzés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11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9855"/>
            <a:ext cx="7886700" cy="4607108"/>
          </a:xfrm>
        </p:spPr>
        <p:txBody>
          <a:bodyPr/>
          <a:lstStyle/>
          <a:p>
            <a:r>
              <a:rPr lang="hu-HU" dirty="0" smtClean="0"/>
              <a:t>Fordítás (</a:t>
            </a:r>
            <a:r>
              <a:rPr lang="hu-HU" dirty="0" err="1" smtClean="0"/>
              <a:t>translation</a:t>
            </a:r>
            <a:r>
              <a:rPr lang="hu-HU" dirty="0" smtClean="0"/>
              <a:t>) prediktív gépeléssel</a:t>
            </a:r>
          </a:p>
          <a:p>
            <a:r>
              <a:rPr lang="hu-HU" dirty="0" smtClean="0"/>
              <a:t>Szótár alapú módszerrel</a:t>
            </a:r>
          </a:p>
          <a:p>
            <a:r>
              <a:rPr lang="hu-HU" dirty="0" smtClean="0"/>
              <a:t>Egynyelvűhöz képest több információ</a:t>
            </a:r>
          </a:p>
          <a:p>
            <a:pPr lvl="1"/>
            <a:r>
              <a:rPr lang="hu-HU" dirty="0" smtClean="0"/>
              <a:t>Aktuálisan fordított mondat</a:t>
            </a:r>
            <a:endParaRPr lang="hu-HU" dirty="0"/>
          </a:p>
        </p:txBody>
      </p:sp>
      <p:pic>
        <p:nvPicPr>
          <p:cNvPr id="4" name="Picture 6" descr="http://1.bp.blogspot.com/_7rbmfMiII4I/SkyNLzxjKLI/AAAAAAAAACI/0RW3FQUO-tM/S1600-R/image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930956"/>
            <a:ext cx="4527336" cy="171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spinsiders.com/ruveng/files/2012/11/WP8-predictive-typing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" t="298" r="18634" b="-298"/>
          <a:stretch/>
        </p:blipFill>
        <p:spPr bwMode="auto">
          <a:xfrm>
            <a:off x="5248124" y="3595687"/>
            <a:ext cx="3510683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8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Szótár felépítése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Forrás nyelvű kifejezésekhez egy lista a lehetséges fordításokról és azok „valószínűségéről”</a:t>
            </a:r>
            <a:endParaRPr lang="hu-HU" dirty="0"/>
          </a:p>
        </p:txBody>
      </p:sp>
      <p:graphicFrame>
        <p:nvGraphicFramePr>
          <p:cNvPr id="4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18816"/>
              </p:ext>
            </p:extLst>
          </p:nvPr>
        </p:nvGraphicFramePr>
        <p:xfrm>
          <a:off x="2368853" y="3284821"/>
          <a:ext cx="4465858" cy="228282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01876"/>
                <a:gridCol w="2763982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800" dirty="0" smtClean="0">
                          <a:effectLst/>
                        </a:rPr>
                        <a:t>Forrás </a:t>
                      </a:r>
                      <a:r>
                        <a:rPr lang="hu-HU" sz="2800" dirty="0" err="1" smtClean="0">
                          <a:effectLst/>
                        </a:rPr>
                        <a:t>kif</a:t>
                      </a:r>
                      <a:r>
                        <a:rPr lang="hu-HU" sz="2800" dirty="0" smtClean="0">
                          <a:effectLst/>
                        </a:rPr>
                        <a:t>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800" dirty="0" smtClean="0">
                          <a:effectLst/>
                        </a:rPr>
                        <a:t>Fordítások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I would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(</a:t>
                      </a:r>
                      <a:r>
                        <a:rPr lang="en-US" sz="2800" dirty="0" err="1">
                          <a:effectLst/>
                        </a:rPr>
                        <a:t>möchte</a:t>
                      </a:r>
                      <a:r>
                        <a:rPr lang="en-US" sz="2800" dirty="0">
                          <a:effectLst/>
                        </a:rPr>
                        <a:t>; 0.45), </a:t>
                      </a:r>
                      <a:r>
                        <a:rPr lang="hu-HU" sz="2800" dirty="0" smtClean="0">
                          <a:effectLst/>
                        </a:rPr>
                        <a:t/>
                      </a:r>
                      <a:br>
                        <a:rPr lang="hu-HU" sz="2800" dirty="0" smtClean="0">
                          <a:effectLst/>
                        </a:rPr>
                      </a:br>
                      <a:r>
                        <a:rPr lang="en-US" sz="2800" dirty="0" smtClean="0">
                          <a:effectLst/>
                        </a:rPr>
                        <a:t>(</a:t>
                      </a:r>
                      <a:r>
                        <a:rPr lang="en-US" sz="2800" dirty="0" err="1">
                          <a:effectLst/>
                        </a:rPr>
                        <a:t>möchte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ich</a:t>
                      </a:r>
                      <a:r>
                        <a:rPr lang="en-US" sz="2800" dirty="0">
                          <a:effectLst/>
                        </a:rPr>
                        <a:t>; 0.31)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new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(</a:t>
                      </a:r>
                      <a:r>
                        <a:rPr lang="en-US" sz="2800" dirty="0" err="1">
                          <a:effectLst/>
                        </a:rPr>
                        <a:t>neuen</a:t>
                      </a:r>
                      <a:r>
                        <a:rPr lang="en-US" sz="2800" dirty="0">
                          <a:effectLst/>
                        </a:rPr>
                        <a:t>; 0.55), </a:t>
                      </a:r>
                      <a:r>
                        <a:rPr lang="hu-HU" sz="2800" dirty="0" smtClean="0">
                          <a:effectLst/>
                        </a:rPr>
                        <a:t/>
                      </a:r>
                      <a:br>
                        <a:rPr lang="hu-HU" sz="2800" dirty="0" smtClean="0">
                          <a:effectLst/>
                        </a:rPr>
                      </a:br>
                      <a:r>
                        <a:rPr lang="en-US" sz="2800" dirty="0" smtClean="0">
                          <a:effectLst/>
                        </a:rPr>
                        <a:t>(</a:t>
                      </a:r>
                      <a:r>
                        <a:rPr lang="en-US" sz="2800" dirty="0" err="1">
                          <a:effectLst/>
                        </a:rPr>
                        <a:t>neue</a:t>
                      </a:r>
                      <a:r>
                        <a:rPr lang="en-US" sz="2800" dirty="0">
                          <a:effectLst/>
                        </a:rPr>
                        <a:t>; 0.49)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Szótár </a:t>
            </a:r>
            <a:r>
              <a:rPr lang="hu-HU" dirty="0" smtClean="0"/>
              <a:t>használata</a:t>
            </a:r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48" y="1848552"/>
            <a:ext cx="7338619" cy="39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Szótár készítése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82864"/>
                <a:ext cx="7886700" cy="47289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u-HU" dirty="0" smtClean="0"/>
                  <a:t>Kétnyelvű párhuzamos szövegtestből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 smtClean="0"/>
                  <a:t>Gyakori </a:t>
                </a:r>
                <a:r>
                  <a:rPr lang="hu-HU" b="1" dirty="0" smtClean="0"/>
                  <a:t>kifejezések</a:t>
                </a:r>
                <a:r>
                  <a:rPr lang="hu-HU" dirty="0" smtClean="0"/>
                  <a:t> kigyűjtése nyelvenként (küszöb! 1‰)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 smtClean="0"/>
                  <a:t>Gyakori </a:t>
                </a:r>
                <a:r>
                  <a:rPr lang="hu-HU" b="1" dirty="0" smtClean="0"/>
                  <a:t>kifejezések</a:t>
                </a:r>
                <a:r>
                  <a:rPr lang="hu-HU" dirty="0" smtClean="0"/>
                  <a:t> együttes előfordulásának megszámolása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 smtClean="0"/>
                  <a:t>Együttes és külön-külön előfordulás alapján </a:t>
                </a:r>
                <a:r>
                  <a:rPr lang="hu-HU" dirty="0" err="1" smtClean="0"/>
                  <a:t>score</a:t>
                </a:r>
                <a:endParaRPr lang="hu-H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 err="1" smtClean="0"/>
                  <a:t>Score</a:t>
                </a:r>
                <a:r>
                  <a:rPr lang="hu-HU" dirty="0" smtClean="0"/>
                  <a:t> alapján bekerül a szótárba (küszöb!)</a:t>
                </a:r>
              </a:p>
              <a:p>
                <a:pPr marL="0" indent="0">
                  <a:buNone/>
                </a:pPr>
                <a:endParaRPr lang="hu-H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=2∙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𝑒𝑔𝑦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ü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𝑓𝑜𝑟𝑟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𝑠𝑘𝑖𝑓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𝑙𝑘𝑖𝑓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u-HU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2864"/>
                <a:ext cx="7886700" cy="4728924"/>
              </a:xfrm>
              <a:blipFill rotWithShape="0">
                <a:blip r:embed="rId2"/>
                <a:stretch>
                  <a:fillRect l="-1623" t="-2194" r="-6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6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Mérési cél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Különböző </a:t>
            </a:r>
            <a:r>
              <a:rPr lang="hu-HU" b="1" dirty="0" smtClean="0"/>
              <a:t>kifejezés képzési módok</a:t>
            </a:r>
            <a:r>
              <a:rPr lang="hu-HU" dirty="0" smtClean="0"/>
              <a:t> összehasonlítása</a:t>
            </a:r>
          </a:p>
          <a:p>
            <a:pPr lvl="1"/>
            <a:r>
              <a:rPr lang="hu-HU" b="1" dirty="0" smtClean="0"/>
              <a:t>csak szavak (W)</a:t>
            </a:r>
          </a:p>
          <a:p>
            <a:pPr lvl="1"/>
            <a:r>
              <a:rPr lang="hu-HU" b="1" dirty="0" smtClean="0"/>
              <a:t>szavak és </a:t>
            </a:r>
            <a:r>
              <a:rPr lang="hu-HU" b="1" dirty="0" err="1" smtClean="0"/>
              <a:t>bigramok</a:t>
            </a:r>
            <a:r>
              <a:rPr lang="hu-HU" b="1" dirty="0" smtClean="0"/>
              <a:t> (WB)</a:t>
            </a:r>
          </a:p>
          <a:p>
            <a:pPr lvl="1"/>
            <a:r>
              <a:rPr lang="hu-HU" b="1" dirty="0" smtClean="0"/>
              <a:t>szavak, </a:t>
            </a:r>
            <a:r>
              <a:rPr lang="hu-HU" b="1" dirty="0" err="1" smtClean="0"/>
              <a:t>bigramok</a:t>
            </a:r>
            <a:r>
              <a:rPr lang="hu-HU" b="1" dirty="0" smtClean="0"/>
              <a:t> és </a:t>
            </a:r>
            <a:r>
              <a:rPr lang="hu-HU" b="1" dirty="0" err="1" smtClean="0"/>
              <a:t>trigramok</a:t>
            </a:r>
            <a:r>
              <a:rPr lang="hu-HU" b="1" dirty="0" smtClean="0"/>
              <a:t> (WBT)</a:t>
            </a:r>
          </a:p>
          <a:p>
            <a:r>
              <a:rPr lang="hu-HU" dirty="0" smtClean="0"/>
              <a:t>Jóság mértéke: </a:t>
            </a:r>
            <a:r>
              <a:rPr lang="hu-HU" b="1" dirty="0" smtClean="0"/>
              <a:t>gépelés spórolás szótárméret függvényében</a:t>
            </a:r>
          </a:p>
          <a:p>
            <a:pPr lvl="1"/>
            <a:r>
              <a:rPr lang="hu-HU" dirty="0" smtClean="0"/>
              <a:t>méret befolyásolása küszöb változtatással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43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Mérési paraméterek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Szövegtest: </a:t>
            </a:r>
            <a:br>
              <a:rPr lang="hu-HU" dirty="0" smtClean="0"/>
            </a:br>
            <a:r>
              <a:rPr lang="hu-HU" b="1" dirty="0" err="1" smtClean="0"/>
              <a:t>Proceedings</a:t>
            </a:r>
            <a:r>
              <a:rPr lang="hu-HU" b="1" dirty="0" smtClean="0"/>
              <a:t> of </a:t>
            </a:r>
            <a:r>
              <a:rPr lang="hu-HU" b="1" dirty="0" err="1" smtClean="0"/>
              <a:t>the</a:t>
            </a:r>
            <a:r>
              <a:rPr lang="hu-HU" b="1" dirty="0" smtClean="0"/>
              <a:t> European </a:t>
            </a:r>
            <a:r>
              <a:rPr lang="hu-HU" b="1" dirty="0" err="1" smtClean="0"/>
              <a:t>Parliament</a:t>
            </a:r>
            <a:endParaRPr lang="hu-HU" b="1" dirty="0" smtClean="0"/>
          </a:p>
          <a:p>
            <a:r>
              <a:rPr lang="hu-HU" dirty="0" smtClean="0"/>
              <a:t>Vizsgált nyelvpárok:</a:t>
            </a:r>
            <a:br>
              <a:rPr lang="hu-HU" dirty="0" smtClean="0"/>
            </a:br>
            <a:r>
              <a:rPr lang="hu-HU" b="1" dirty="0" smtClean="0"/>
              <a:t>angol-német, angol-magyar</a:t>
            </a:r>
          </a:p>
          <a:p>
            <a:r>
              <a:rPr lang="hu-HU" dirty="0" smtClean="0"/>
              <a:t>200k mondatpár, több különböző min. </a:t>
            </a:r>
            <a:r>
              <a:rPr lang="hu-HU" dirty="0" err="1" smtClean="0"/>
              <a:t>score</a:t>
            </a:r>
            <a:endParaRPr lang="hu-HU" dirty="0" smtClean="0"/>
          </a:p>
          <a:p>
            <a:r>
              <a:rPr lang="hu-HU" dirty="0" smtClean="0"/>
              <a:t>20k mondatpáron gépelés spórolás mérése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64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</TotalTime>
  <Words>253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Többszavas kifejezések használata kétnyelvű prediktív szótárakban</vt:lpstr>
      <vt:lpstr>Változtat-e az elérhető gépelés megtakarításon többszavas kifejezések használata egy prediktív szótárban?</vt:lpstr>
      <vt:lpstr>Miről lesz szó?</vt:lpstr>
      <vt:lpstr>Feladat</vt:lpstr>
      <vt:lpstr>Szótár felépítése</vt:lpstr>
      <vt:lpstr>Szótár használata</vt:lpstr>
      <vt:lpstr>Szótár készítése</vt:lpstr>
      <vt:lpstr>Mérési cél</vt:lpstr>
      <vt:lpstr>Mérési paraméterek</vt:lpstr>
      <vt:lpstr>Eredmények</vt:lpstr>
      <vt:lpstr>Eredmények</vt:lpstr>
      <vt:lpstr>Összegzés</vt:lpstr>
      <vt:lpstr>Hivatkozások</vt:lpstr>
    </vt:vector>
  </TitlesOfParts>
  <Company>BME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Gábor Szabo</dc:creator>
  <cp:lastModifiedBy>Gábor Szabo</cp:lastModifiedBy>
  <cp:revision>23</cp:revision>
  <dcterms:created xsi:type="dcterms:W3CDTF">2014-05-27T07:00:13Z</dcterms:created>
  <dcterms:modified xsi:type="dcterms:W3CDTF">2014-05-28T11:36:31Z</dcterms:modified>
</cp:coreProperties>
</file>