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4" r:id="rId7"/>
    <p:sldId id="269" r:id="rId8"/>
    <p:sldId id="263"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86" y="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hu-HU"/>
              <a:t>Mintacím szerkesztése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824CD058-A2DB-4A12-BA1E-A43D3FB6AD3E}" type="datetimeFigureOut">
              <a:rPr lang="hu-HU" smtClean="0"/>
              <a:t>2023. 03. 23.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169252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ámakép képaláírással">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hu-HU"/>
              <a:t>Mintacím szerkesztése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24CD058-A2DB-4A12-BA1E-A43D3FB6AD3E}" type="datetimeFigureOut">
              <a:rPr lang="hu-HU" smtClean="0"/>
              <a:t>2023. 03. 23.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300935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hu-HU"/>
              <a:t>Mintacím szerkesztése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24CD058-A2DB-4A12-BA1E-A43D3FB6AD3E}" type="datetimeFigureOut">
              <a:rPr lang="hu-HU" smtClean="0"/>
              <a:t>2023. 03. 23.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2988696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u-HU"/>
              <a:t>Mintacím szerkesztése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24CD058-A2DB-4A12-BA1E-A43D3FB6AD3E}" type="datetimeFigureOut">
              <a:rPr lang="hu-HU" smtClean="0"/>
              <a:t>2023. 03. 23.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7E11FF-3B3D-4A34-B5A2-27883F3BBE6D}" type="slidenum">
              <a:rPr lang="hu-HU" smtClean="0"/>
              <a:t>‹#›</a:t>
            </a:fld>
            <a:endParaRPr lang="hu-H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4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hu-HU"/>
              <a:t>Mintacím szerkesztése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824CD058-A2DB-4A12-BA1E-A43D3FB6AD3E}" type="datetimeFigureOut">
              <a:rPr lang="hu-HU" smtClean="0"/>
              <a:t>2023. 03. 23.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292633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hasáb">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hu-HU"/>
              <a:t>Mintacím szerkesztése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824CD058-A2DB-4A12-BA1E-A43D3FB6AD3E}" type="datetimeFigureOut">
              <a:rPr lang="hu-HU" smtClean="0"/>
              <a:t>2023. 03. 23.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508658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éphasáb">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hu-HU"/>
              <a:t>Mintacím szerkesztése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3" name="Date Placeholder 2"/>
          <p:cNvSpPr>
            <a:spLocks noGrp="1"/>
          </p:cNvSpPr>
          <p:nvPr>
            <p:ph type="dt" sz="half" idx="10"/>
          </p:nvPr>
        </p:nvSpPr>
        <p:spPr/>
        <p:txBody>
          <a:bodyPr/>
          <a:lstStyle/>
          <a:p>
            <a:fld id="{824CD058-A2DB-4A12-BA1E-A43D3FB6AD3E}" type="datetimeFigureOut">
              <a:rPr lang="hu-HU" smtClean="0"/>
              <a:t>2023. 03. 23.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3089736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824CD058-A2DB-4A12-BA1E-A43D3FB6AD3E}" type="datetimeFigureOut">
              <a:rPr lang="hu-HU" smtClean="0"/>
              <a:t>2023. 03. 23.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460230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hu-HU"/>
              <a:t>Mintacím szerkesztése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824CD058-A2DB-4A12-BA1E-A43D3FB6AD3E}" type="datetimeFigureOut">
              <a:rPr lang="hu-HU" smtClean="0"/>
              <a:t>2023. 03. 23.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190709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824CD058-A2DB-4A12-BA1E-A43D3FB6AD3E}" type="datetimeFigureOut">
              <a:rPr lang="hu-HU" smtClean="0"/>
              <a:t>2023. 03. 23.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124101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hu-HU"/>
              <a:t>Mintacím szerkesztése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824CD058-A2DB-4A12-BA1E-A43D3FB6AD3E}" type="datetimeFigureOut">
              <a:rPr lang="hu-HU" smtClean="0"/>
              <a:t>2023. 03. 23.</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263475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824CD058-A2DB-4A12-BA1E-A43D3FB6AD3E}" type="datetimeFigureOut">
              <a:rPr lang="hu-HU" smtClean="0"/>
              <a:t>2023. 03. 23.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97144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hu-HU"/>
              <a:t>Mintacím szerkesztése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824CD058-A2DB-4A12-BA1E-A43D3FB6AD3E}" type="datetimeFigureOut">
              <a:rPr lang="hu-HU" smtClean="0"/>
              <a:t>2023. 03. 23.</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225321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824CD058-A2DB-4A12-BA1E-A43D3FB6AD3E}" type="datetimeFigureOut">
              <a:rPr lang="hu-HU" smtClean="0"/>
              <a:t>2023. 03. 23.</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220353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4CD058-A2DB-4A12-BA1E-A43D3FB6AD3E}" type="datetimeFigureOut">
              <a:rPr lang="hu-HU" smtClean="0"/>
              <a:t>2023. 03. 23.</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40552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hu-HU"/>
              <a:t>Mintacím szerkesztése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824CD058-A2DB-4A12-BA1E-A43D3FB6AD3E}" type="datetimeFigureOut">
              <a:rPr lang="hu-HU" smtClean="0"/>
              <a:t>2023. 03. 23.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2872433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hu-HU"/>
              <a:t>Mintacím szerkesztése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824CD058-A2DB-4A12-BA1E-A43D3FB6AD3E}" type="datetimeFigureOut">
              <a:rPr lang="hu-HU" smtClean="0"/>
              <a:t>2023. 03. 23.</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7E11FF-3B3D-4A34-B5A2-27883F3BBE6D}" type="slidenum">
              <a:rPr lang="hu-HU" smtClean="0"/>
              <a:t>‹#›</a:t>
            </a:fld>
            <a:endParaRPr lang="hu-HU"/>
          </a:p>
        </p:txBody>
      </p:sp>
    </p:spTree>
    <p:extLst>
      <p:ext uri="{BB962C8B-B14F-4D97-AF65-F5344CB8AC3E}">
        <p14:creationId xmlns:p14="http://schemas.microsoft.com/office/powerpoint/2010/main" val="2351846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24CD058-A2DB-4A12-BA1E-A43D3FB6AD3E}" type="datetimeFigureOut">
              <a:rPr lang="hu-HU" smtClean="0"/>
              <a:t>2023. 03. 23.</a:t>
            </a:fld>
            <a:endParaRPr lang="hu-H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u-H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27E11FF-3B3D-4A34-B5A2-27883F3BBE6D}" type="slidenum">
              <a:rPr lang="hu-HU" smtClean="0"/>
              <a:t>‹#›</a:t>
            </a:fld>
            <a:endParaRPr lang="hu-HU"/>
          </a:p>
        </p:txBody>
      </p:sp>
    </p:spTree>
    <p:extLst>
      <p:ext uri="{BB962C8B-B14F-4D97-AF65-F5344CB8AC3E}">
        <p14:creationId xmlns:p14="http://schemas.microsoft.com/office/powerpoint/2010/main" val="33691627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06A2EF9-CA90-8E10-4166-0F79EFCC6B81}"/>
              </a:ext>
            </a:extLst>
          </p:cNvPr>
          <p:cNvSpPr>
            <a:spLocks noGrp="1"/>
          </p:cNvSpPr>
          <p:nvPr>
            <p:ph type="ctrTitle"/>
          </p:nvPr>
        </p:nvSpPr>
        <p:spPr>
          <a:xfrm>
            <a:off x="1524000" y="562805"/>
            <a:ext cx="9144000" cy="1457208"/>
          </a:xfrm>
        </p:spPr>
        <p:txBody>
          <a:bodyPr/>
          <a:lstStyle/>
          <a:p>
            <a:r>
              <a:rPr lang="hu-HU" dirty="0"/>
              <a:t>Katicák</a:t>
            </a:r>
          </a:p>
        </p:txBody>
      </p:sp>
      <p:sp>
        <p:nvSpPr>
          <p:cNvPr id="3" name="Alcím 2">
            <a:extLst>
              <a:ext uri="{FF2B5EF4-FFF2-40B4-BE49-F238E27FC236}">
                <a16:creationId xmlns:a16="http://schemas.microsoft.com/office/drawing/2014/main" id="{02565162-499D-8C8D-539E-3A51270203EB}"/>
              </a:ext>
            </a:extLst>
          </p:cNvPr>
          <p:cNvSpPr>
            <a:spLocks noGrp="1"/>
          </p:cNvSpPr>
          <p:nvPr>
            <p:ph type="subTitle" idx="1"/>
          </p:nvPr>
        </p:nvSpPr>
        <p:spPr>
          <a:xfrm>
            <a:off x="163630" y="2988860"/>
            <a:ext cx="6810376" cy="3869139"/>
          </a:xfrm>
        </p:spPr>
        <p:txBody>
          <a:bodyPr>
            <a:normAutofit/>
          </a:bodyPr>
          <a:lstStyle/>
          <a:p>
            <a:r>
              <a:rPr lang="hu-HU" sz="2400" dirty="0"/>
              <a:t>Szoftvertechnológia 2022/23 14. csoport</a:t>
            </a:r>
          </a:p>
          <a:p>
            <a:endParaRPr lang="hu-HU" sz="2400" dirty="0"/>
          </a:p>
          <a:p>
            <a:r>
              <a:rPr lang="hu-HU" sz="2400" dirty="0"/>
              <a:t>Városépítős játék</a:t>
            </a:r>
          </a:p>
          <a:p>
            <a:r>
              <a:rPr lang="hu-HU" sz="2400" dirty="0"/>
              <a:t>1. Mérföldkő - beszámoló</a:t>
            </a:r>
            <a:br>
              <a:rPr lang="hu-HU" sz="2400" dirty="0"/>
            </a:br>
            <a:endParaRPr lang="hu-HU" sz="2400" dirty="0"/>
          </a:p>
          <a:p>
            <a:endParaRPr lang="hu-HU" sz="2400" dirty="0">
              <a:solidFill>
                <a:srgbClr val="2D3B45"/>
              </a:solidFill>
              <a:latin typeface="Lato Extended"/>
            </a:endParaRPr>
          </a:p>
          <a:p>
            <a:r>
              <a:rPr lang="hu-HU" sz="2400" dirty="0"/>
              <a:t>2023.03.23.</a:t>
            </a:r>
          </a:p>
        </p:txBody>
      </p:sp>
      <p:sp>
        <p:nvSpPr>
          <p:cNvPr id="4" name="Alcím 2">
            <a:extLst>
              <a:ext uri="{FF2B5EF4-FFF2-40B4-BE49-F238E27FC236}">
                <a16:creationId xmlns:a16="http://schemas.microsoft.com/office/drawing/2014/main" id="{BBAAF5B1-72D1-688F-4500-35F7C5486729}"/>
              </a:ext>
            </a:extLst>
          </p:cNvPr>
          <p:cNvSpPr txBox="1">
            <a:spLocks/>
          </p:cNvSpPr>
          <p:nvPr/>
        </p:nvSpPr>
        <p:spPr>
          <a:xfrm>
            <a:off x="8651817" y="2988860"/>
            <a:ext cx="5810451" cy="29456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hu-HU" dirty="0"/>
              <a:t>Csoport tagok:</a:t>
            </a:r>
          </a:p>
          <a:p>
            <a:pPr marL="342900" indent="-342900" algn="l">
              <a:buFont typeface="Arial" panose="020B0604020202020204" pitchFamily="34" charset="0"/>
              <a:buChar char="•"/>
            </a:pPr>
            <a:r>
              <a:rPr lang="hu-HU" dirty="0"/>
              <a:t>Molnár Ákos</a:t>
            </a:r>
          </a:p>
          <a:p>
            <a:pPr marL="342900" indent="-342900" algn="l">
              <a:buFont typeface="Arial" panose="020B0604020202020204" pitchFamily="34" charset="0"/>
              <a:buChar char="•"/>
            </a:pPr>
            <a:r>
              <a:rPr lang="hu-HU" dirty="0"/>
              <a:t>Nagy Kinga</a:t>
            </a:r>
          </a:p>
          <a:p>
            <a:pPr marL="342900" indent="-342900" algn="l">
              <a:buFont typeface="Arial" panose="020B0604020202020204" pitchFamily="34" charset="0"/>
              <a:buChar char="•"/>
            </a:pPr>
            <a:r>
              <a:rPr lang="hu-HU" dirty="0"/>
              <a:t>Szemesi Gábor</a:t>
            </a:r>
          </a:p>
          <a:p>
            <a:pPr marL="342900" indent="-342900" algn="l">
              <a:buFont typeface="Arial" panose="020B0604020202020204" pitchFamily="34" charset="0"/>
              <a:buChar char="•"/>
            </a:pPr>
            <a:r>
              <a:rPr lang="hu-HU" dirty="0"/>
              <a:t>Varga Bence</a:t>
            </a:r>
          </a:p>
        </p:txBody>
      </p:sp>
    </p:spTree>
    <p:extLst>
      <p:ext uri="{BB962C8B-B14F-4D97-AF65-F5344CB8AC3E}">
        <p14:creationId xmlns:p14="http://schemas.microsoft.com/office/powerpoint/2010/main" val="2812781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C3D4E50F-C2E8-D681-4C49-1695C7B40794}"/>
              </a:ext>
            </a:extLst>
          </p:cNvPr>
          <p:cNvSpPr>
            <a:spLocks noGrp="1"/>
          </p:cNvSpPr>
          <p:nvPr>
            <p:ph idx="1"/>
          </p:nvPr>
        </p:nvSpPr>
        <p:spPr>
          <a:xfrm>
            <a:off x="273838" y="1616975"/>
            <a:ext cx="6045959" cy="4341623"/>
          </a:xfrm>
        </p:spPr>
        <p:txBody>
          <a:bodyPr>
            <a:normAutofit/>
          </a:bodyPr>
          <a:lstStyle/>
          <a:p>
            <a:pPr marL="0" indent="0" algn="just">
              <a:buNone/>
            </a:pPr>
            <a:r>
              <a:rPr lang="hu-HU" sz="2400" dirty="0"/>
              <a:t>A menüsorból érhetők el a játék főbb beállításai, mentés és betöltés funkciók, és a játékot vezérlő elemek is, amikkel a felhasználó majd képes lesz irányítani a várost. Mint zónákat létrehozni, épületeket építeni, adó funkciókat stb.</a:t>
            </a:r>
          </a:p>
        </p:txBody>
      </p:sp>
      <p:pic>
        <p:nvPicPr>
          <p:cNvPr id="7" name="Kép 6">
            <a:extLst>
              <a:ext uri="{FF2B5EF4-FFF2-40B4-BE49-F238E27FC236}">
                <a16:creationId xmlns:a16="http://schemas.microsoft.com/office/drawing/2014/main" id="{EA4EB78A-6946-8F84-711E-43D66F6BCD18}"/>
              </a:ext>
            </a:extLst>
          </p:cNvPr>
          <p:cNvPicPr>
            <a:picLocks noChangeAspect="1"/>
          </p:cNvPicPr>
          <p:nvPr/>
        </p:nvPicPr>
        <p:blipFill>
          <a:blip r:embed="rId2"/>
          <a:stretch>
            <a:fillRect/>
          </a:stretch>
        </p:blipFill>
        <p:spPr>
          <a:xfrm>
            <a:off x="6806053" y="1258188"/>
            <a:ext cx="5112109" cy="4341623"/>
          </a:xfrm>
          <a:prstGeom prst="rect">
            <a:avLst/>
          </a:prstGeom>
        </p:spPr>
      </p:pic>
    </p:spTree>
    <p:extLst>
      <p:ext uri="{BB962C8B-B14F-4D97-AF65-F5344CB8AC3E}">
        <p14:creationId xmlns:p14="http://schemas.microsoft.com/office/powerpoint/2010/main" val="36232997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C1B3B472-48D7-B8A4-6926-32DCBC220626}"/>
              </a:ext>
            </a:extLst>
          </p:cNvPr>
          <p:cNvSpPr>
            <a:spLocks noGrp="1"/>
          </p:cNvSpPr>
          <p:nvPr>
            <p:ph idx="1"/>
          </p:nvPr>
        </p:nvSpPr>
        <p:spPr>
          <a:xfrm>
            <a:off x="838200" y="1692322"/>
            <a:ext cx="10515600" cy="5022377"/>
          </a:xfrm>
        </p:spPr>
        <p:txBody>
          <a:bodyPr>
            <a:normAutofit/>
          </a:bodyPr>
          <a:lstStyle/>
          <a:p>
            <a:pPr marL="0" indent="0" algn="just">
              <a:buNone/>
            </a:pPr>
            <a:r>
              <a:rPr lang="hu-HU" dirty="0"/>
              <a:t>Ezen kívül egy időzítő által folyamatosan frissített </a:t>
            </a:r>
            <a:r>
              <a:rPr lang="hu-HU" dirty="0" err="1"/>
              <a:t>JLabelen</a:t>
            </a:r>
            <a:r>
              <a:rPr lang="hu-HU" dirty="0"/>
              <a:t> tudja majd követni a felhasználó a legfontosabb információkat a városról, mint a dátum.</a:t>
            </a:r>
          </a:p>
          <a:p>
            <a:pPr marL="0" indent="0">
              <a:buNone/>
            </a:pPr>
            <a:endParaRPr lang="hu-HU" dirty="0"/>
          </a:p>
          <a:p>
            <a:pPr marL="0" indent="0" algn="just">
              <a:buNone/>
            </a:pPr>
            <a:r>
              <a:rPr lang="hu-HU" dirty="0"/>
              <a:t>Pop-</a:t>
            </a:r>
            <a:r>
              <a:rPr lang="hu-HU" dirty="0" err="1"/>
              <a:t>up</a:t>
            </a:r>
            <a:r>
              <a:rPr lang="hu-HU" dirty="0"/>
              <a:t> ablakok: A felhasználó információt szerezhet egy játékelemről, arra rákattintva a </a:t>
            </a:r>
            <a:r>
              <a:rPr lang="hu-HU" dirty="0" err="1"/>
              <a:t>framen</a:t>
            </a:r>
            <a:r>
              <a:rPr lang="hu-HU" dirty="0"/>
              <a:t>. Ezek az információk egy új, felugró ablakban jellenek meg, melyeken egy </a:t>
            </a:r>
            <a:r>
              <a:rPr lang="hu-HU" dirty="0" err="1"/>
              <a:t>JFrame</a:t>
            </a:r>
            <a:r>
              <a:rPr lang="hu-HU" dirty="0"/>
              <a:t> lesz és egy OK gomb. Egy szövegdobozban fognak megjelenni a játékelemhez tartozó információk. Például egy lakóövezetre kattintva a játékos megtudhatja annak a populációját, a teljes befogadható populációt, vagy a zóna boldogság-mutatóját</a:t>
            </a:r>
          </a:p>
        </p:txBody>
      </p:sp>
      <p:pic>
        <p:nvPicPr>
          <p:cNvPr id="7" name="Kép 6">
            <a:extLst>
              <a:ext uri="{FF2B5EF4-FFF2-40B4-BE49-F238E27FC236}">
                <a16:creationId xmlns:a16="http://schemas.microsoft.com/office/drawing/2014/main" id="{94B26131-F245-4020-C60E-B01A7163D62C}"/>
              </a:ext>
            </a:extLst>
          </p:cNvPr>
          <p:cNvPicPr>
            <a:picLocks noChangeAspect="1"/>
          </p:cNvPicPr>
          <p:nvPr/>
        </p:nvPicPr>
        <p:blipFill>
          <a:blip r:embed="rId2"/>
          <a:stretch>
            <a:fillRect/>
          </a:stretch>
        </p:blipFill>
        <p:spPr>
          <a:xfrm>
            <a:off x="516712" y="355369"/>
            <a:ext cx="11158576" cy="675119"/>
          </a:xfrm>
          <a:prstGeom prst="rect">
            <a:avLst/>
          </a:prstGeom>
        </p:spPr>
      </p:pic>
    </p:spTree>
    <p:extLst>
      <p:ext uri="{BB962C8B-B14F-4D97-AF65-F5344CB8AC3E}">
        <p14:creationId xmlns:p14="http://schemas.microsoft.com/office/powerpoint/2010/main" val="18430579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8AF6286-5983-4278-C682-841A001EA717}"/>
              </a:ext>
            </a:extLst>
          </p:cNvPr>
          <p:cNvSpPr>
            <a:spLocks noGrp="1"/>
          </p:cNvSpPr>
          <p:nvPr>
            <p:ph type="title"/>
          </p:nvPr>
        </p:nvSpPr>
        <p:spPr/>
        <p:txBody>
          <a:bodyPr/>
          <a:lstStyle/>
          <a:p>
            <a:r>
              <a:rPr lang="hu-HU" dirty="0"/>
              <a:t>Szoftver technológiai adatai</a:t>
            </a:r>
          </a:p>
        </p:txBody>
      </p:sp>
      <p:sp>
        <p:nvSpPr>
          <p:cNvPr id="3" name="Tartalom helye 2">
            <a:extLst>
              <a:ext uri="{FF2B5EF4-FFF2-40B4-BE49-F238E27FC236}">
                <a16:creationId xmlns:a16="http://schemas.microsoft.com/office/drawing/2014/main" id="{DA68A9B3-24E9-63E6-3A37-542976A70A90}"/>
              </a:ext>
            </a:extLst>
          </p:cNvPr>
          <p:cNvSpPr>
            <a:spLocks noGrp="1"/>
          </p:cNvSpPr>
          <p:nvPr>
            <p:ph idx="1"/>
          </p:nvPr>
        </p:nvSpPr>
        <p:spPr>
          <a:xfrm>
            <a:off x="913795" y="2006221"/>
            <a:ext cx="10353762" cy="3784979"/>
          </a:xfrm>
        </p:spPr>
        <p:txBody>
          <a:bodyPr>
            <a:normAutofit/>
          </a:bodyPr>
          <a:lstStyle/>
          <a:p>
            <a:r>
              <a:rPr lang="hu-HU" sz="2400" dirty="0"/>
              <a:t>Játék megvalósítása Java 2D-s elemekkel fog történni</a:t>
            </a:r>
          </a:p>
          <a:p>
            <a:r>
              <a:rPr lang="hu-HU" sz="2400" dirty="0"/>
              <a:t>GUI vezérlést, a JAVA </a:t>
            </a:r>
            <a:r>
              <a:rPr lang="hu-HU" sz="2400" dirty="0" err="1"/>
              <a:t>JSwing</a:t>
            </a:r>
            <a:r>
              <a:rPr lang="hu-HU" sz="2400" dirty="0"/>
              <a:t> osztály elemeinek segítségével valósítjuk meg</a:t>
            </a:r>
          </a:p>
          <a:p>
            <a:r>
              <a:rPr lang="hu-HU" sz="2400" dirty="0"/>
              <a:t>A játékban lesz lehetőség a játékállást el menteni. Az adatbázist </a:t>
            </a:r>
            <a:r>
              <a:rPr lang="hu-HU" sz="2400" dirty="0" err="1"/>
              <a:t>SQLite-tal</a:t>
            </a:r>
            <a:r>
              <a:rPr lang="hu-HU" sz="2400" dirty="0"/>
              <a:t> valósítjuk meg.</a:t>
            </a:r>
          </a:p>
          <a:p>
            <a:endParaRPr lang="hu-HU" sz="2400" dirty="0"/>
          </a:p>
        </p:txBody>
      </p:sp>
    </p:spTree>
    <p:extLst>
      <p:ext uri="{BB962C8B-B14F-4D97-AF65-F5344CB8AC3E}">
        <p14:creationId xmlns:p14="http://schemas.microsoft.com/office/powerpoint/2010/main" val="16730124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EB0BE05-BB65-A99E-B615-65C99A1E5DA8}"/>
              </a:ext>
            </a:extLst>
          </p:cNvPr>
          <p:cNvSpPr>
            <a:spLocks noGrp="1"/>
          </p:cNvSpPr>
          <p:nvPr>
            <p:ph type="title"/>
          </p:nvPr>
        </p:nvSpPr>
        <p:spPr/>
        <p:txBody>
          <a:bodyPr/>
          <a:lstStyle/>
          <a:p>
            <a:r>
              <a:rPr lang="hu-HU" dirty="0" err="1"/>
              <a:t>Use</a:t>
            </a:r>
            <a:r>
              <a:rPr lang="hu-HU" dirty="0"/>
              <a:t> </a:t>
            </a:r>
            <a:r>
              <a:rPr lang="hu-HU" dirty="0" err="1"/>
              <a:t>case</a:t>
            </a:r>
            <a:r>
              <a:rPr lang="hu-HU" dirty="0"/>
              <a:t> diagramm</a:t>
            </a:r>
          </a:p>
        </p:txBody>
      </p:sp>
      <p:pic>
        <p:nvPicPr>
          <p:cNvPr id="5" name="Tartalom helye 4" descr="A képen diagram, sematikus rajz látható">
            <a:extLst>
              <a:ext uri="{FF2B5EF4-FFF2-40B4-BE49-F238E27FC236}">
                <a16:creationId xmlns:a16="http://schemas.microsoft.com/office/drawing/2014/main" id="{B381424F-EC28-90BE-4301-E89241AF5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5446" y="2128780"/>
            <a:ext cx="6191582" cy="3265602"/>
          </a:xfrm>
        </p:spPr>
      </p:pic>
    </p:spTree>
    <p:extLst>
      <p:ext uri="{BB962C8B-B14F-4D97-AF65-F5344CB8AC3E}">
        <p14:creationId xmlns:p14="http://schemas.microsoft.com/office/powerpoint/2010/main" val="12151479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10AD4CC-3DA5-9907-12AA-541D718AEA67}"/>
              </a:ext>
            </a:extLst>
          </p:cNvPr>
          <p:cNvSpPr>
            <a:spLocks noGrp="1"/>
          </p:cNvSpPr>
          <p:nvPr>
            <p:ph type="title"/>
          </p:nvPr>
        </p:nvSpPr>
        <p:spPr>
          <a:xfrm>
            <a:off x="4426527" y="-414194"/>
            <a:ext cx="6428509" cy="1325563"/>
          </a:xfrm>
        </p:spPr>
        <p:txBody>
          <a:bodyPr/>
          <a:lstStyle/>
          <a:p>
            <a:r>
              <a:rPr lang="hu-HU" dirty="0" err="1"/>
              <a:t>User</a:t>
            </a:r>
            <a:r>
              <a:rPr lang="hu-HU" dirty="0"/>
              <a:t> story 1</a:t>
            </a:r>
          </a:p>
        </p:txBody>
      </p:sp>
      <p:graphicFrame>
        <p:nvGraphicFramePr>
          <p:cNvPr id="22" name="Tartalom helye 21">
            <a:extLst>
              <a:ext uri="{FF2B5EF4-FFF2-40B4-BE49-F238E27FC236}">
                <a16:creationId xmlns:a16="http://schemas.microsoft.com/office/drawing/2014/main" id="{EAC00102-9B35-ACAC-E230-1CBD9A4C7B57}"/>
              </a:ext>
            </a:extLst>
          </p:cNvPr>
          <p:cNvGraphicFramePr>
            <a:graphicFrameLocks noGrp="1"/>
          </p:cNvGraphicFramePr>
          <p:nvPr>
            <p:ph idx="1"/>
            <p:extLst>
              <p:ext uri="{D42A27DB-BD31-4B8C-83A1-F6EECF244321}">
                <p14:modId xmlns:p14="http://schemas.microsoft.com/office/powerpoint/2010/main" val="198971055"/>
              </p:ext>
            </p:extLst>
          </p:nvPr>
        </p:nvGraphicFramePr>
        <p:xfrm>
          <a:off x="194021" y="0"/>
          <a:ext cx="4391626" cy="6761880"/>
        </p:xfrm>
        <a:graphic>
          <a:graphicData uri="http://schemas.openxmlformats.org/drawingml/2006/table">
            <a:tbl>
              <a:tblPr>
                <a:tableStyleId>{5C22544A-7EE6-4342-B048-85BDC9FD1C3A}</a:tableStyleId>
              </a:tblPr>
              <a:tblGrid>
                <a:gridCol w="224555">
                  <a:extLst>
                    <a:ext uri="{9D8B030D-6E8A-4147-A177-3AD203B41FA5}">
                      <a16:colId xmlns:a16="http://schemas.microsoft.com/office/drawing/2014/main" val="1251799114"/>
                    </a:ext>
                  </a:extLst>
                </a:gridCol>
                <a:gridCol w="860080">
                  <a:extLst>
                    <a:ext uri="{9D8B030D-6E8A-4147-A177-3AD203B41FA5}">
                      <a16:colId xmlns:a16="http://schemas.microsoft.com/office/drawing/2014/main" val="1464773867"/>
                    </a:ext>
                  </a:extLst>
                </a:gridCol>
                <a:gridCol w="3306991">
                  <a:extLst>
                    <a:ext uri="{9D8B030D-6E8A-4147-A177-3AD203B41FA5}">
                      <a16:colId xmlns:a16="http://schemas.microsoft.com/office/drawing/2014/main" val="2240533500"/>
                    </a:ext>
                  </a:extLst>
                </a:gridCol>
              </a:tblGrid>
              <a:tr h="208340">
                <a:tc gridSpan="3">
                  <a:txBody>
                    <a:bodyPr/>
                    <a:lstStyle/>
                    <a:p>
                      <a:pPr algn="ctr" fontAlgn="ctr"/>
                      <a:r>
                        <a:rPr lang="hu-HU" sz="800" u="none" strike="noStrike" dirty="0">
                          <a:effectLst/>
                        </a:rPr>
                        <a:t>Városépítős játék </a:t>
                      </a:r>
                      <a:r>
                        <a:rPr lang="hu-HU" sz="800" u="none" strike="noStrike" dirty="0" err="1">
                          <a:effectLst/>
                        </a:rPr>
                        <a:t>user</a:t>
                      </a:r>
                      <a:r>
                        <a:rPr lang="hu-HU" sz="800" u="none" strike="noStrike" dirty="0">
                          <a:effectLst/>
                        </a:rPr>
                        <a:t> story</a:t>
                      </a:r>
                      <a:endParaRPr lang="hu-HU" sz="800" b="0" i="0" u="none" strike="noStrike" dirty="0">
                        <a:solidFill>
                          <a:srgbClr val="000000"/>
                        </a:solidFill>
                        <a:effectLst/>
                        <a:latin typeface="Calibri" panose="020F0502020204030204" pitchFamily="34" charset="0"/>
                      </a:endParaRPr>
                    </a:p>
                  </a:txBody>
                  <a:tcPr marL="87301" marR="87301" marT="43651" marB="43651" anchor="ctr"/>
                </a:tc>
                <a:tc hMerge="1">
                  <a:txBody>
                    <a:bodyPr/>
                    <a:lstStyle/>
                    <a:p>
                      <a:endParaRPr lang="hu-HU"/>
                    </a:p>
                  </a:txBody>
                  <a:tcPr/>
                </a:tc>
                <a:tc hMerge="1">
                  <a:txBody>
                    <a:bodyPr/>
                    <a:lstStyle/>
                    <a:p>
                      <a:endParaRPr lang="hu-HU"/>
                    </a:p>
                  </a:txBody>
                  <a:tcPr/>
                </a:tc>
                <a:extLst>
                  <a:ext uri="{0D108BD9-81ED-4DB2-BD59-A6C34878D82A}">
                    <a16:rowId xmlns:a16="http://schemas.microsoft.com/office/drawing/2014/main" val="1060228591"/>
                  </a:ext>
                </a:extLst>
              </a:tr>
              <a:tr h="208340">
                <a:tc gridSpan="2">
                  <a:txBody>
                    <a:bodyPr/>
                    <a:lstStyle/>
                    <a:p>
                      <a:pPr algn="ctr" fontAlgn="b"/>
                      <a:r>
                        <a:rPr lang="hu-HU" sz="800" u="none" strike="noStrike">
                          <a:effectLst/>
                        </a:rPr>
                        <a:t>AS A</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Player</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828958050"/>
                  </a:ext>
                </a:extLst>
              </a:tr>
              <a:tr h="315116">
                <a:tc gridSpan="2">
                  <a:txBody>
                    <a:bodyPr/>
                    <a:lstStyle/>
                    <a:p>
                      <a:pPr algn="ctr" fontAlgn="b"/>
                      <a:r>
                        <a:rPr lang="hu-HU" sz="800" u="none" strike="noStrike">
                          <a:effectLst/>
                        </a:rPr>
                        <a:t>I WANT TO</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új játékot kezdeni</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721871962"/>
                  </a:ext>
                </a:extLst>
              </a:tr>
              <a:tr h="120817">
                <a:tc rowSpan="3">
                  <a:txBody>
                    <a:bodyPr/>
                    <a:lstStyle/>
                    <a:p>
                      <a:pPr algn="ctr" fontAlgn="ctr"/>
                      <a:r>
                        <a:rPr lang="hu-HU" sz="800" u="none" strike="noStrike">
                          <a:effectLst/>
                        </a:rPr>
                        <a:t>1</a:t>
                      </a:r>
                      <a:endParaRPr lang="hu-HU" sz="800" b="0" i="0" u="none" strike="noStrike">
                        <a:solidFill>
                          <a:srgbClr val="000000"/>
                        </a:solidFill>
                        <a:effectLst/>
                        <a:latin typeface="Calibri" panose="020F0502020204030204" pitchFamily="34" charset="0"/>
                      </a:endParaRPr>
                    </a:p>
                  </a:txBody>
                  <a:tcPr marL="87301" marR="87301" marT="43651" marB="43651" anchor="ctr"/>
                </a:tc>
                <a:tc>
                  <a:txBody>
                    <a:bodyPr/>
                    <a:lstStyle/>
                    <a:p>
                      <a:pPr algn="l" fontAlgn="b"/>
                      <a:r>
                        <a:rPr lang="hu-HU" sz="800" u="none" strike="noStrike">
                          <a:effectLst/>
                        </a:rPr>
                        <a:t>GIVEN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New Game menüpontot választunk</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3403026988"/>
                  </a:ext>
                </a:extLst>
              </a:tr>
              <a:tr h="120817">
                <a:tc vMerge="1">
                  <a:txBody>
                    <a:bodyPr/>
                    <a:lstStyle/>
                    <a:p>
                      <a:endParaRPr lang="hu-HU"/>
                    </a:p>
                  </a:txBody>
                  <a:tcPr/>
                </a:tc>
                <a:tc>
                  <a:txBody>
                    <a:bodyPr/>
                    <a:lstStyle/>
                    <a:p>
                      <a:pPr algn="l" fontAlgn="b"/>
                      <a:r>
                        <a:rPr lang="hu-HU" sz="800" u="none" strike="noStrike">
                          <a:effectLst/>
                        </a:rPr>
                        <a:t>WHEN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kiválasztunk a 3 lehetséges alaptőkéből 1-et</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83238863"/>
                  </a:ext>
                </a:extLst>
              </a:tr>
              <a:tr h="120817">
                <a:tc vMerge="1">
                  <a:txBody>
                    <a:bodyPr/>
                    <a:lstStyle/>
                    <a:p>
                      <a:endParaRPr lang="hu-HU"/>
                    </a:p>
                  </a:txBody>
                  <a:tcPr/>
                </a:tc>
                <a:tc>
                  <a:txBody>
                    <a:bodyPr/>
                    <a:lstStyle/>
                    <a:p>
                      <a:pPr algn="l" fontAlgn="b"/>
                      <a:r>
                        <a:rPr lang="hu-HU" sz="800" u="none" strike="noStrike">
                          <a:effectLst/>
                        </a:rPr>
                        <a:t>THEN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elkezdődik a játék</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3023924186"/>
                  </a:ext>
                </a:extLst>
              </a:tr>
              <a:tr h="123659">
                <a:tc>
                  <a:txBody>
                    <a:bodyPr/>
                    <a:lstStyle/>
                    <a:p>
                      <a:pPr algn="ctr" fontAlgn="ctr"/>
                      <a:endParaRPr lang="hu-HU" sz="800" b="0" i="0" u="none" strike="noStrike">
                        <a:solidFill>
                          <a:srgbClr val="000000"/>
                        </a:solidFill>
                        <a:effectLst/>
                        <a:latin typeface="Calibri" panose="020F0502020204030204" pitchFamily="34" charset="0"/>
                      </a:endParaRPr>
                    </a:p>
                  </a:txBody>
                  <a:tcPr marL="4415" marR="4415" marT="4415" marB="0" anchor="ctr"/>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163886794"/>
                  </a:ext>
                </a:extLst>
              </a:tr>
              <a:tr h="208340">
                <a:tc gridSpan="2">
                  <a:txBody>
                    <a:bodyPr/>
                    <a:lstStyle/>
                    <a:p>
                      <a:pPr algn="ctr" fontAlgn="b"/>
                      <a:r>
                        <a:rPr lang="hu-HU" sz="800" u="none" strike="noStrike">
                          <a:effectLst/>
                        </a:rPr>
                        <a:t>AS A</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Player</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3392057304"/>
                  </a:ext>
                </a:extLst>
              </a:tr>
              <a:tr h="315116">
                <a:tc gridSpan="2">
                  <a:txBody>
                    <a:bodyPr/>
                    <a:lstStyle/>
                    <a:p>
                      <a:pPr algn="ctr" fontAlgn="b"/>
                      <a:r>
                        <a:rPr lang="hu-HU" sz="800" u="none" strike="noStrike">
                          <a:effectLst/>
                        </a:rPr>
                        <a:t>I WANT TO</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elmenteni a játékot</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565881642"/>
                  </a:ext>
                </a:extLst>
              </a:tr>
              <a:tr h="120817">
                <a:tc rowSpan="3">
                  <a:txBody>
                    <a:bodyPr/>
                    <a:lstStyle/>
                    <a:p>
                      <a:pPr algn="ctr" fontAlgn="ctr"/>
                      <a:r>
                        <a:rPr lang="hu-HU" sz="800" u="none" strike="noStrike">
                          <a:effectLst/>
                        </a:rPr>
                        <a:t>1</a:t>
                      </a:r>
                      <a:endParaRPr lang="hu-HU" sz="800" b="0" i="0" u="none" strike="noStrike">
                        <a:solidFill>
                          <a:srgbClr val="000000"/>
                        </a:solidFill>
                        <a:effectLst/>
                        <a:latin typeface="Calibri" panose="020F0502020204030204" pitchFamily="34" charset="0"/>
                      </a:endParaRPr>
                    </a:p>
                  </a:txBody>
                  <a:tcPr marL="87301" marR="87301" marT="43651" marB="43651" anchor="ctr"/>
                </a:tc>
                <a:tc>
                  <a:txBody>
                    <a:bodyPr/>
                    <a:lstStyle/>
                    <a:p>
                      <a:pPr algn="l" fontAlgn="b"/>
                      <a:r>
                        <a:rPr lang="hu-HU" sz="800" u="none" strike="noStrike">
                          <a:effectLst/>
                        </a:rPr>
                        <a:t>GIVEN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Save Game menüpontot választunk</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10959876"/>
                  </a:ext>
                </a:extLst>
              </a:tr>
              <a:tr h="120817">
                <a:tc vMerge="1">
                  <a:txBody>
                    <a:bodyPr/>
                    <a:lstStyle/>
                    <a:p>
                      <a:endParaRPr lang="hu-HU"/>
                    </a:p>
                  </a:txBody>
                  <a:tcPr/>
                </a:tc>
                <a:tc>
                  <a:txBody>
                    <a:bodyPr/>
                    <a:lstStyle/>
                    <a:p>
                      <a:pPr algn="l" fontAlgn="b"/>
                      <a:r>
                        <a:rPr lang="hu-HU" sz="800" u="none" strike="noStrike">
                          <a:effectLst/>
                        </a:rPr>
                        <a:t>WHEN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elnevezzük a mentésünket és rányomunk a mentésgombra </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012934809"/>
                  </a:ext>
                </a:extLst>
              </a:tr>
              <a:tr h="120817">
                <a:tc vMerge="1">
                  <a:txBody>
                    <a:bodyPr/>
                    <a:lstStyle/>
                    <a:p>
                      <a:endParaRPr lang="hu-HU"/>
                    </a:p>
                  </a:txBody>
                  <a:tcPr/>
                </a:tc>
                <a:tc>
                  <a:txBody>
                    <a:bodyPr/>
                    <a:lstStyle/>
                    <a:p>
                      <a:pPr algn="l" fontAlgn="b"/>
                      <a:r>
                        <a:rPr lang="hu-HU" sz="800" u="none" strike="noStrike">
                          <a:effectLst/>
                        </a:rPr>
                        <a:t>THEN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a játék állása elmentődik ha nem létezik ilyen nevű mentés</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523258089"/>
                  </a:ext>
                </a:extLst>
              </a:tr>
              <a:tr h="120817">
                <a:tc rowSpan="3">
                  <a:txBody>
                    <a:bodyPr/>
                    <a:lstStyle/>
                    <a:p>
                      <a:pPr algn="ctr" fontAlgn="ctr"/>
                      <a:r>
                        <a:rPr lang="hu-HU" sz="800" u="none" strike="noStrike">
                          <a:effectLst/>
                        </a:rPr>
                        <a:t>2</a:t>
                      </a:r>
                      <a:endParaRPr lang="hu-HU" sz="800" b="0" i="0" u="none" strike="noStrike">
                        <a:solidFill>
                          <a:srgbClr val="000000"/>
                        </a:solidFill>
                        <a:effectLst/>
                        <a:latin typeface="Calibri" panose="020F0502020204030204" pitchFamily="34" charset="0"/>
                      </a:endParaRPr>
                    </a:p>
                  </a:txBody>
                  <a:tcPr marL="87301" marR="87301" marT="43651" marB="43651" anchor="ctr"/>
                </a:tc>
                <a:tc>
                  <a:txBody>
                    <a:bodyPr/>
                    <a:lstStyle/>
                    <a:p>
                      <a:pPr algn="l" fontAlgn="b"/>
                      <a:r>
                        <a:rPr lang="hu-HU" sz="800" u="none" strike="noStrike">
                          <a:effectLst/>
                        </a:rPr>
                        <a:t>GIVEN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Save Game menüpontot választunk</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3980830400"/>
                  </a:ext>
                </a:extLst>
              </a:tr>
              <a:tr h="120817">
                <a:tc vMerge="1">
                  <a:txBody>
                    <a:bodyPr/>
                    <a:lstStyle/>
                    <a:p>
                      <a:endParaRPr lang="hu-HU"/>
                    </a:p>
                  </a:txBody>
                  <a:tcPr/>
                </a:tc>
                <a:tc>
                  <a:txBody>
                    <a:bodyPr/>
                    <a:lstStyle/>
                    <a:p>
                      <a:pPr algn="l" fontAlgn="b"/>
                      <a:r>
                        <a:rPr lang="hu-HU" sz="800" u="none" strike="noStrike">
                          <a:effectLst/>
                        </a:rPr>
                        <a:t>WHEN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elnevezzük a mentésünket és rányomunk a mentésgombra </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984282145"/>
                  </a:ext>
                </a:extLst>
              </a:tr>
              <a:tr h="237218">
                <a:tc vMerge="1">
                  <a:txBody>
                    <a:bodyPr/>
                    <a:lstStyle/>
                    <a:p>
                      <a:endParaRPr lang="hu-HU"/>
                    </a:p>
                  </a:txBody>
                  <a:tcPr/>
                </a:tc>
                <a:tc>
                  <a:txBody>
                    <a:bodyPr/>
                    <a:lstStyle/>
                    <a:p>
                      <a:pPr algn="l" fontAlgn="b"/>
                      <a:r>
                        <a:rPr lang="hu-HU" sz="800" u="none" strike="noStrike">
                          <a:effectLst/>
                        </a:rPr>
                        <a:t>THEN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a program megkér hogy más néven nevezd el a mentést, ha létezik már ilyen mentés</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742624054"/>
                  </a:ext>
                </a:extLst>
              </a:tr>
              <a:tr h="123659">
                <a:tc>
                  <a:txBody>
                    <a:bodyPr/>
                    <a:lstStyle/>
                    <a:p>
                      <a:pPr algn="ctr" fontAlgn="ctr"/>
                      <a:endParaRPr lang="hu-HU" sz="800" b="0" i="0" u="none" strike="noStrike">
                        <a:solidFill>
                          <a:srgbClr val="000000"/>
                        </a:solidFill>
                        <a:effectLst/>
                        <a:latin typeface="Calibri" panose="020F0502020204030204" pitchFamily="34" charset="0"/>
                      </a:endParaRPr>
                    </a:p>
                  </a:txBody>
                  <a:tcPr marL="4415" marR="4415" marT="4415" marB="0" anchor="ctr"/>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976737087"/>
                  </a:ext>
                </a:extLst>
              </a:tr>
              <a:tr h="208340">
                <a:tc gridSpan="2">
                  <a:txBody>
                    <a:bodyPr/>
                    <a:lstStyle/>
                    <a:p>
                      <a:pPr algn="ctr" fontAlgn="b"/>
                      <a:r>
                        <a:rPr lang="hu-HU" sz="800" u="none" strike="noStrike">
                          <a:effectLst/>
                        </a:rPr>
                        <a:t>AS A</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Player</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074859137"/>
                  </a:ext>
                </a:extLst>
              </a:tr>
              <a:tr h="315116">
                <a:tc gridSpan="2">
                  <a:txBody>
                    <a:bodyPr/>
                    <a:lstStyle/>
                    <a:p>
                      <a:pPr algn="ctr" fontAlgn="b"/>
                      <a:r>
                        <a:rPr lang="hu-HU" sz="800" u="none" strike="noStrike">
                          <a:effectLst/>
                        </a:rPr>
                        <a:t>I WANT TO</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elmentett játékot betölteni</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461252227"/>
                  </a:ext>
                </a:extLst>
              </a:tr>
              <a:tr h="120817">
                <a:tc rowSpan="3">
                  <a:txBody>
                    <a:bodyPr/>
                    <a:lstStyle/>
                    <a:p>
                      <a:pPr algn="ctr" fontAlgn="ctr"/>
                      <a:r>
                        <a:rPr lang="hu-HU" sz="800" u="none" strike="noStrike">
                          <a:effectLst/>
                        </a:rPr>
                        <a:t>1</a:t>
                      </a:r>
                      <a:endParaRPr lang="hu-HU" sz="800" b="0" i="0" u="none" strike="noStrike">
                        <a:solidFill>
                          <a:srgbClr val="000000"/>
                        </a:solidFill>
                        <a:effectLst/>
                        <a:latin typeface="Calibri" panose="020F0502020204030204" pitchFamily="34" charset="0"/>
                      </a:endParaRPr>
                    </a:p>
                  </a:txBody>
                  <a:tcPr marL="87301" marR="87301" marT="43651" marB="43651" anchor="ctr"/>
                </a:tc>
                <a:tc>
                  <a:txBody>
                    <a:bodyPr/>
                    <a:lstStyle/>
                    <a:p>
                      <a:pPr algn="l" fontAlgn="b"/>
                      <a:r>
                        <a:rPr lang="hu-HU" sz="800" u="none" strike="noStrike">
                          <a:effectLst/>
                        </a:rPr>
                        <a:t>GIVEN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Load Game menüpontot választunk</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741100744"/>
                  </a:ext>
                </a:extLst>
              </a:tr>
              <a:tr h="120817">
                <a:tc vMerge="1">
                  <a:txBody>
                    <a:bodyPr/>
                    <a:lstStyle/>
                    <a:p>
                      <a:endParaRPr lang="hu-HU"/>
                    </a:p>
                  </a:txBody>
                  <a:tcPr/>
                </a:tc>
                <a:tc>
                  <a:txBody>
                    <a:bodyPr/>
                    <a:lstStyle/>
                    <a:p>
                      <a:pPr algn="l" fontAlgn="b"/>
                      <a:r>
                        <a:rPr lang="hu-HU" sz="800" u="none" strike="noStrike">
                          <a:effectLst/>
                        </a:rPr>
                        <a:t>WHEN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kiválasztjuk az elmentett játékunkat</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829868563"/>
                  </a:ext>
                </a:extLst>
              </a:tr>
              <a:tr h="120817">
                <a:tc vMerge="1">
                  <a:txBody>
                    <a:bodyPr/>
                    <a:lstStyle/>
                    <a:p>
                      <a:endParaRPr lang="hu-HU"/>
                    </a:p>
                  </a:txBody>
                  <a:tcPr/>
                </a:tc>
                <a:tc>
                  <a:txBody>
                    <a:bodyPr/>
                    <a:lstStyle/>
                    <a:p>
                      <a:pPr algn="l" fontAlgn="b"/>
                      <a:r>
                        <a:rPr lang="hu-HU" sz="800" u="none" strike="noStrike">
                          <a:effectLst/>
                        </a:rPr>
                        <a:t>THEN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betöltödik a játék és folytathatjuk a játékot</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403965537"/>
                  </a:ext>
                </a:extLst>
              </a:tr>
              <a:tr h="123659">
                <a:tc>
                  <a:txBody>
                    <a:bodyPr/>
                    <a:lstStyle/>
                    <a:p>
                      <a:pPr algn="ctr" fontAlgn="ctr"/>
                      <a:endParaRPr lang="hu-HU" sz="800" b="0" i="0" u="none" strike="noStrike">
                        <a:solidFill>
                          <a:srgbClr val="000000"/>
                        </a:solidFill>
                        <a:effectLst/>
                        <a:latin typeface="Calibri" panose="020F0502020204030204" pitchFamily="34" charset="0"/>
                      </a:endParaRPr>
                    </a:p>
                  </a:txBody>
                  <a:tcPr marL="4415" marR="4415" marT="4415" marB="0" anchor="ctr"/>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292335690"/>
                  </a:ext>
                </a:extLst>
              </a:tr>
              <a:tr h="208340">
                <a:tc gridSpan="2">
                  <a:txBody>
                    <a:bodyPr/>
                    <a:lstStyle/>
                    <a:p>
                      <a:pPr algn="ctr" fontAlgn="b"/>
                      <a:r>
                        <a:rPr lang="hu-HU" sz="800" u="none" strike="noStrike">
                          <a:effectLst/>
                        </a:rPr>
                        <a:t>AS A</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Player</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314900715"/>
                  </a:ext>
                </a:extLst>
              </a:tr>
              <a:tr h="315116">
                <a:tc gridSpan="2">
                  <a:txBody>
                    <a:bodyPr/>
                    <a:lstStyle/>
                    <a:p>
                      <a:pPr algn="ctr" fontAlgn="b"/>
                      <a:r>
                        <a:rPr lang="hu-HU" sz="800" u="none" strike="noStrike">
                          <a:effectLst/>
                        </a:rPr>
                        <a:t>I WANT TO</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kilépni a játékból</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095378386"/>
                  </a:ext>
                </a:extLst>
              </a:tr>
              <a:tr h="120817">
                <a:tc rowSpan="3">
                  <a:txBody>
                    <a:bodyPr/>
                    <a:lstStyle/>
                    <a:p>
                      <a:pPr algn="ctr" fontAlgn="ctr"/>
                      <a:r>
                        <a:rPr lang="hu-HU" sz="800" u="none" strike="noStrike">
                          <a:effectLst/>
                        </a:rPr>
                        <a:t>1</a:t>
                      </a:r>
                      <a:endParaRPr lang="hu-HU" sz="800" b="0" i="0" u="none" strike="noStrike">
                        <a:solidFill>
                          <a:srgbClr val="000000"/>
                        </a:solidFill>
                        <a:effectLst/>
                        <a:latin typeface="Calibri" panose="020F0502020204030204" pitchFamily="34" charset="0"/>
                      </a:endParaRPr>
                    </a:p>
                  </a:txBody>
                  <a:tcPr marL="87301" marR="87301" marT="43651" marB="43651" anchor="ctr"/>
                </a:tc>
                <a:tc>
                  <a:txBody>
                    <a:bodyPr/>
                    <a:lstStyle/>
                    <a:p>
                      <a:pPr algn="l" fontAlgn="b"/>
                      <a:r>
                        <a:rPr lang="hu-HU" sz="800" u="none" strike="noStrike">
                          <a:effectLst/>
                        </a:rPr>
                        <a:t>GIVEN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Exit menüpontot választunk</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722977629"/>
                  </a:ext>
                </a:extLst>
              </a:tr>
              <a:tr h="120817">
                <a:tc vMerge="1">
                  <a:txBody>
                    <a:bodyPr/>
                    <a:lstStyle/>
                    <a:p>
                      <a:endParaRPr lang="hu-HU"/>
                    </a:p>
                  </a:txBody>
                  <a:tcPr/>
                </a:tc>
                <a:tc>
                  <a:txBody>
                    <a:bodyPr/>
                    <a:lstStyle/>
                    <a:p>
                      <a:pPr algn="l" fontAlgn="b"/>
                      <a:r>
                        <a:rPr lang="hu-HU" sz="800" u="none" strike="noStrike">
                          <a:effectLst/>
                        </a:rPr>
                        <a:t>WHEN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rákattintunk a menüpontra</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3220199211"/>
                  </a:ext>
                </a:extLst>
              </a:tr>
              <a:tr h="120817">
                <a:tc vMerge="1">
                  <a:txBody>
                    <a:bodyPr/>
                    <a:lstStyle/>
                    <a:p>
                      <a:endParaRPr lang="hu-HU"/>
                    </a:p>
                  </a:txBody>
                  <a:tcPr/>
                </a:tc>
                <a:tc>
                  <a:txBody>
                    <a:bodyPr/>
                    <a:lstStyle/>
                    <a:p>
                      <a:pPr algn="l" fontAlgn="b"/>
                      <a:r>
                        <a:rPr lang="hu-HU" sz="800" u="none" strike="noStrike">
                          <a:effectLst/>
                        </a:rPr>
                        <a:t>THEN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pt-BR" sz="800" u="none" strike="noStrike">
                          <a:effectLst/>
                        </a:rPr>
                        <a:t>kilépünk a játékból, a program bezárodik</a:t>
                      </a:r>
                      <a:endParaRPr lang="pt-BR"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792109114"/>
                  </a:ext>
                </a:extLst>
              </a:tr>
              <a:tr h="123659">
                <a:tc>
                  <a:txBody>
                    <a:bodyPr/>
                    <a:lstStyle/>
                    <a:p>
                      <a:pPr algn="ctr" fontAlgn="ctr"/>
                      <a:endParaRPr lang="hu-HU" sz="800" b="0" i="0" u="none" strike="noStrike">
                        <a:solidFill>
                          <a:srgbClr val="000000"/>
                        </a:solidFill>
                        <a:effectLst/>
                        <a:latin typeface="Calibri" panose="020F0502020204030204" pitchFamily="34" charset="0"/>
                      </a:endParaRPr>
                    </a:p>
                  </a:txBody>
                  <a:tcPr marL="4415" marR="4415" marT="4415" marB="0" anchor="ctr"/>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712848888"/>
                  </a:ext>
                </a:extLst>
              </a:tr>
              <a:tr h="208340">
                <a:tc gridSpan="2">
                  <a:txBody>
                    <a:bodyPr/>
                    <a:lstStyle/>
                    <a:p>
                      <a:pPr algn="ctr" fontAlgn="b"/>
                      <a:r>
                        <a:rPr lang="hu-HU" sz="800" u="none" strike="noStrike">
                          <a:effectLst/>
                        </a:rPr>
                        <a:t>AS A</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Player</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601837231"/>
                  </a:ext>
                </a:extLst>
              </a:tr>
              <a:tr h="315116">
                <a:tc gridSpan="2">
                  <a:txBody>
                    <a:bodyPr/>
                    <a:lstStyle/>
                    <a:p>
                      <a:pPr algn="ctr" fontAlgn="b"/>
                      <a:r>
                        <a:rPr lang="hu-HU" sz="800" u="none" strike="noStrike">
                          <a:effectLst/>
                        </a:rPr>
                        <a:t>I WANT TO</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adót beállítani</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746037213"/>
                  </a:ext>
                </a:extLst>
              </a:tr>
              <a:tr h="120817">
                <a:tc rowSpan="3">
                  <a:txBody>
                    <a:bodyPr/>
                    <a:lstStyle/>
                    <a:p>
                      <a:pPr algn="ctr" fontAlgn="ctr"/>
                      <a:r>
                        <a:rPr lang="hu-HU" sz="800" u="none" strike="noStrike">
                          <a:effectLst/>
                        </a:rPr>
                        <a:t>1</a:t>
                      </a:r>
                      <a:endParaRPr lang="hu-HU" sz="800" b="0" i="0" u="none" strike="noStrike">
                        <a:solidFill>
                          <a:srgbClr val="000000"/>
                        </a:solidFill>
                        <a:effectLst/>
                        <a:latin typeface="Calibri" panose="020F0502020204030204" pitchFamily="34" charset="0"/>
                      </a:endParaRPr>
                    </a:p>
                  </a:txBody>
                  <a:tcPr marL="87301" marR="87301" marT="43651" marB="43651" anchor="ctr"/>
                </a:tc>
                <a:tc>
                  <a:txBody>
                    <a:bodyPr/>
                    <a:lstStyle/>
                    <a:p>
                      <a:pPr algn="l" fontAlgn="b"/>
                      <a:r>
                        <a:rPr lang="hu-HU" sz="800" u="none" strike="noStrike">
                          <a:effectLst/>
                        </a:rPr>
                        <a:t>GIVEN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kiválasztjuk az adó beállítása menüpont</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191727559"/>
                  </a:ext>
                </a:extLst>
              </a:tr>
              <a:tr h="120817">
                <a:tc vMerge="1">
                  <a:txBody>
                    <a:bodyPr/>
                    <a:lstStyle/>
                    <a:p>
                      <a:endParaRPr lang="hu-HU"/>
                    </a:p>
                  </a:txBody>
                  <a:tcPr/>
                </a:tc>
                <a:tc>
                  <a:txBody>
                    <a:bodyPr/>
                    <a:lstStyle/>
                    <a:p>
                      <a:pPr algn="l" fontAlgn="b"/>
                      <a:r>
                        <a:rPr lang="hu-HU" sz="800" u="none" strike="noStrike">
                          <a:effectLst/>
                        </a:rPr>
                        <a:t>WHEN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kiválasztjuk a megfelelö mértékű adót az al menüpontból</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306846575"/>
                  </a:ext>
                </a:extLst>
              </a:tr>
              <a:tr h="120817">
                <a:tc vMerge="1">
                  <a:txBody>
                    <a:bodyPr/>
                    <a:lstStyle/>
                    <a:p>
                      <a:endParaRPr lang="hu-HU"/>
                    </a:p>
                  </a:txBody>
                  <a:tcPr/>
                </a:tc>
                <a:tc>
                  <a:txBody>
                    <a:bodyPr/>
                    <a:lstStyle/>
                    <a:p>
                      <a:pPr algn="l" fontAlgn="b"/>
                      <a:r>
                        <a:rPr lang="hu-HU" sz="800" u="none" strike="noStrike">
                          <a:effectLst/>
                        </a:rPr>
                        <a:t>THEN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a program beállítja az új adónak az értékét</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2779526974"/>
                  </a:ext>
                </a:extLst>
              </a:tr>
              <a:tr h="123659">
                <a:tc>
                  <a:txBody>
                    <a:bodyPr/>
                    <a:lstStyle/>
                    <a:p>
                      <a:pPr algn="ctr" fontAlgn="ctr"/>
                      <a:endParaRPr lang="hu-HU" sz="800" b="0" i="0" u="none" strike="noStrike">
                        <a:solidFill>
                          <a:srgbClr val="000000"/>
                        </a:solidFill>
                        <a:effectLst/>
                        <a:latin typeface="Calibri" panose="020F0502020204030204" pitchFamily="34" charset="0"/>
                      </a:endParaRPr>
                    </a:p>
                  </a:txBody>
                  <a:tcPr marL="4415" marR="4415" marT="4415" marB="0" anchor="ctr"/>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4197442142"/>
                  </a:ext>
                </a:extLst>
              </a:tr>
              <a:tr h="208340">
                <a:tc gridSpan="2">
                  <a:txBody>
                    <a:bodyPr/>
                    <a:lstStyle/>
                    <a:p>
                      <a:pPr algn="ctr" fontAlgn="b"/>
                      <a:r>
                        <a:rPr lang="hu-HU" sz="800" u="none" strike="noStrike">
                          <a:effectLst/>
                        </a:rPr>
                        <a:t>AS A</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Player</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379604810"/>
                  </a:ext>
                </a:extLst>
              </a:tr>
              <a:tr h="315116">
                <a:tc gridSpan="2">
                  <a:txBody>
                    <a:bodyPr/>
                    <a:lstStyle/>
                    <a:p>
                      <a:pPr algn="ctr" fontAlgn="b"/>
                      <a:r>
                        <a:rPr lang="hu-HU" sz="800" u="none" strike="noStrike">
                          <a:effectLst/>
                        </a:rPr>
                        <a:t>I WANT TO</a:t>
                      </a:r>
                      <a:endParaRPr lang="hu-HU" sz="800" b="0" i="0" u="none" strike="noStrike">
                        <a:solidFill>
                          <a:srgbClr val="000000"/>
                        </a:solidFill>
                        <a:effectLst/>
                        <a:latin typeface="Calibri" panose="020F0502020204030204" pitchFamily="34" charset="0"/>
                      </a:endParaRPr>
                    </a:p>
                  </a:txBody>
                  <a:tcPr marL="87301" marR="87301" marT="43651" marB="43651" anchor="b"/>
                </a:tc>
                <a:tc hMerge="1">
                  <a:txBody>
                    <a:bodyPr/>
                    <a:lstStyle/>
                    <a:p>
                      <a:endParaRPr lang="hu-HU"/>
                    </a:p>
                  </a:txBody>
                  <a:tcPr/>
                </a:tc>
                <a:tc>
                  <a:txBody>
                    <a:bodyPr/>
                    <a:lstStyle/>
                    <a:p>
                      <a:pPr algn="l" fontAlgn="b"/>
                      <a:r>
                        <a:rPr lang="hu-HU" sz="800" u="none" strike="noStrike">
                          <a:effectLst/>
                        </a:rPr>
                        <a:t>idő sebességét beállítani</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282031111"/>
                  </a:ext>
                </a:extLst>
              </a:tr>
              <a:tr h="120817">
                <a:tc rowSpan="3">
                  <a:txBody>
                    <a:bodyPr/>
                    <a:lstStyle/>
                    <a:p>
                      <a:pPr algn="ctr" fontAlgn="ctr"/>
                      <a:r>
                        <a:rPr lang="hu-HU" sz="800" u="none" strike="noStrike">
                          <a:effectLst/>
                        </a:rPr>
                        <a:t>1</a:t>
                      </a:r>
                      <a:endParaRPr lang="hu-HU" sz="800" b="0" i="0" u="none" strike="noStrike">
                        <a:solidFill>
                          <a:srgbClr val="000000"/>
                        </a:solidFill>
                        <a:effectLst/>
                        <a:latin typeface="Calibri" panose="020F0502020204030204" pitchFamily="34" charset="0"/>
                      </a:endParaRPr>
                    </a:p>
                  </a:txBody>
                  <a:tcPr marL="87301" marR="87301" marT="43651" marB="43651" anchor="ctr"/>
                </a:tc>
                <a:tc>
                  <a:txBody>
                    <a:bodyPr/>
                    <a:lstStyle/>
                    <a:p>
                      <a:pPr algn="l" fontAlgn="b"/>
                      <a:r>
                        <a:rPr lang="hu-HU" sz="800" u="none" strike="noStrike">
                          <a:effectLst/>
                        </a:rPr>
                        <a:t>GIVEN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kiválasztjuk a kívánt sebesség menüpontját</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201000717"/>
                  </a:ext>
                </a:extLst>
              </a:tr>
              <a:tr h="120817">
                <a:tc vMerge="1">
                  <a:txBody>
                    <a:bodyPr/>
                    <a:lstStyle/>
                    <a:p>
                      <a:endParaRPr lang="hu-HU"/>
                    </a:p>
                  </a:txBody>
                  <a:tcPr/>
                </a:tc>
                <a:tc>
                  <a:txBody>
                    <a:bodyPr/>
                    <a:lstStyle/>
                    <a:p>
                      <a:pPr algn="l" fontAlgn="b"/>
                      <a:r>
                        <a:rPr lang="hu-HU" sz="800" u="none" strike="noStrike">
                          <a:effectLst/>
                        </a:rPr>
                        <a:t>WHEN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a:effectLst/>
                        </a:rPr>
                        <a:t>rákattintunk a menüpontra</a:t>
                      </a:r>
                      <a:endParaRPr lang="hu-HU" sz="800" b="0" i="0" u="none" strike="noStrike">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1543371983"/>
                  </a:ext>
                </a:extLst>
              </a:tr>
              <a:tr h="120817">
                <a:tc vMerge="1">
                  <a:txBody>
                    <a:bodyPr/>
                    <a:lstStyle/>
                    <a:p>
                      <a:endParaRPr lang="hu-HU"/>
                    </a:p>
                  </a:txBody>
                  <a:tcPr/>
                </a:tc>
                <a:tc>
                  <a:txBody>
                    <a:bodyPr/>
                    <a:lstStyle/>
                    <a:p>
                      <a:pPr algn="l" fontAlgn="b"/>
                      <a:r>
                        <a:rPr lang="hu-HU" sz="800" u="none" strike="noStrike">
                          <a:effectLst/>
                        </a:rPr>
                        <a:t>THEN</a:t>
                      </a:r>
                      <a:endParaRPr lang="hu-HU" sz="800" b="0" i="0" u="none" strike="noStrike">
                        <a:solidFill>
                          <a:srgbClr val="000000"/>
                        </a:solidFill>
                        <a:effectLst/>
                        <a:latin typeface="Calibri" panose="020F0502020204030204" pitchFamily="34" charset="0"/>
                      </a:endParaRPr>
                    </a:p>
                  </a:txBody>
                  <a:tcPr marL="4415" marR="4415" marT="4415" marB="0" anchor="b"/>
                </a:tc>
                <a:tc>
                  <a:txBody>
                    <a:bodyPr/>
                    <a:lstStyle/>
                    <a:p>
                      <a:pPr algn="l" fontAlgn="b"/>
                      <a:r>
                        <a:rPr lang="hu-HU" sz="800" u="none" strike="noStrike" dirty="0">
                          <a:effectLst/>
                        </a:rPr>
                        <a:t>a játék sebessége megváltozik a kiválasztatott sebességre</a:t>
                      </a:r>
                      <a:endParaRPr lang="hu-HU" sz="800" b="0" i="0" u="none" strike="noStrike" dirty="0">
                        <a:solidFill>
                          <a:srgbClr val="000000"/>
                        </a:solidFill>
                        <a:effectLst/>
                        <a:latin typeface="Calibri" panose="020F0502020204030204" pitchFamily="34" charset="0"/>
                      </a:endParaRPr>
                    </a:p>
                  </a:txBody>
                  <a:tcPr marL="4415" marR="4415" marT="4415" marB="0" anchor="b"/>
                </a:tc>
                <a:extLst>
                  <a:ext uri="{0D108BD9-81ED-4DB2-BD59-A6C34878D82A}">
                    <a16:rowId xmlns:a16="http://schemas.microsoft.com/office/drawing/2014/main" val="4285977595"/>
                  </a:ext>
                </a:extLst>
              </a:tr>
            </a:tbl>
          </a:graphicData>
        </a:graphic>
      </p:graphicFrame>
      <p:graphicFrame>
        <p:nvGraphicFramePr>
          <p:cNvPr id="23" name="Táblázat 22">
            <a:extLst>
              <a:ext uri="{FF2B5EF4-FFF2-40B4-BE49-F238E27FC236}">
                <a16:creationId xmlns:a16="http://schemas.microsoft.com/office/drawing/2014/main" id="{174BEA4A-AC45-9BAD-AEF6-90ADBA1EA7A3}"/>
              </a:ext>
            </a:extLst>
          </p:cNvPr>
          <p:cNvGraphicFramePr>
            <a:graphicFrameLocks noGrp="1"/>
          </p:cNvGraphicFramePr>
          <p:nvPr>
            <p:extLst>
              <p:ext uri="{D42A27DB-BD31-4B8C-83A1-F6EECF244321}">
                <p14:modId xmlns:p14="http://schemas.microsoft.com/office/powerpoint/2010/main" val="2038300437"/>
              </p:ext>
            </p:extLst>
          </p:nvPr>
        </p:nvGraphicFramePr>
        <p:xfrm>
          <a:off x="5950424" y="694593"/>
          <a:ext cx="5757968" cy="6108227"/>
        </p:xfrm>
        <a:graphic>
          <a:graphicData uri="http://schemas.openxmlformats.org/drawingml/2006/table">
            <a:tbl>
              <a:tblPr>
                <a:tableStyleId>{5C22544A-7EE6-4342-B048-85BDC9FD1C3A}</a:tableStyleId>
              </a:tblPr>
              <a:tblGrid>
                <a:gridCol w="263896">
                  <a:extLst>
                    <a:ext uri="{9D8B030D-6E8A-4147-A177-3AD203B41FA5}">
                      <a16:colId xmlns:a16="http://schemas.microsoft.com/office/drawing/2014/main" val="1698972370"/>
                    </a:ext>
                  </a:extLst>
                </a:gridCol>
                <a:gridCol w="584180">
                  <a:extLst>
                    <a:ext uri="{9D8B030D-6E8A-4147-A177-3AD203B41FA5}">
                      <a16:colId xmlns:a16="http://schemas.microsoft.com/office/drawing/2014/main" val="2721279519"/>
                    </a:ext>
                  </a:extLst>
                </a:gridCol>
                <a:gridCol w="4909892">
                  <a:extLst>
                    <a:ext uri="{9D8B030D-6E8A-4147-A177-3AD203B41FA5}">
                      <a16:colId xmlns:a16="http://schemas.microsoft.com/office/drawing/2014/main" val="1982961098"/>
                    </a:ext>
                  </a:extLst>
                </a:gridCol>
              </a:tblGrid>
              <a:tr h="0">
                <a:tc gridSpan="2">
                  <a:txBody>
                    <a:bodyPr/>
                    <a:lstStyle/>
                    <a:p>
                      <a:pPr algn="ctr" fontAlgn="b"/>
                      <a:r>
                        <a:rPr lang="hu-HU" sz="700" u="none" strike="noStrike">
                          <a:effectLst/>
                        </a:rPr>
                        <a:t>AS A</a:t>
                      </a:r>
                      <a:endParaRPr lang="hu-HU" sz="700" b="0" i="0" u="none" strike="noStrike">
                        <a:solidFill>
                          <a:srgbClr val="000000"/>
                        </a:solidFill>
                        <a:effectLst/>
                        <a:latin typeface="Calibri" panose="020F0502020204030204" pitchFamily="34" charset="0"/>
                      </a:endParaRPr>
                    </a:p>
                  </a:txBody>
                  <a:tcPr marL="113637" marR="113637" marT="56818" marB="56818" anchor="b"/>
                </a:tc>
                <a:tc hMerge="1">
                  <a:txBody>
                    <a:bodyPr/>
                    <a:lstStyle/>
                    <a:p>
                      <a:endParaRPr lang="hu-HU"/>
                    </a:p>
                  </a:txBody>
                  <a:tcPr/>
                </a:tc>
                <a:tc>
                  <a:txBody>
                    <a:bodyPr/>
                    <a:lstStyle/>
                    <a:p>
                      <a:pPr algn="l" fontAlgn="b"/>
                      <a:r>
                        <a:rPr lang="hu-HU" sz="700" u="none" strike="noStrike">
                          <a:effectLst/>
                        </a:rPr>
                        <a:t>Player</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078627639"/>
                  </a:ext>
                </a:extLst>
              </a:tr>
              <a:tr h="0">
                <a:tc gridSpan="2">
                  <a:txBody>
                    <a:bodyPr/>
                    <a:lstStyle/>
                    <a:p>
                      <a:pPr algn="ctr" fontAlgn="b"/>
                      <a:r>
                        <a:rPr lang="hu-HU" sz="700" u="none" strike="noStrike">
                          <a:effectLst/>
                        </a:rPr>
                        <a:t>I WANT TO</a:t>
                      </a:r>
                      <a:endParaRPr lang="hu-HU" sz="700" b="0" i="0" u="none" strike="noStrike">
                        <a:solidFill>
                          <a:srgbClr val="000000"/>
                        </a:solidFill>
                        <a:effectLst/>
                        <a:latin typeface="Calibri" panose="020F0502020204030204" pitchFamily="34" charset="0"/>
                      </a:endParaRPr>
                    </a:p>
                  </a:txBody>
                  <a:tcPr marL="113637" marR="113637" marT="56818" marB="56818" anchor="b"/>
                </a:tc>
                <a:tc hMerge="1">
                  <a:txBody>
                    <a:bodyPr/>
                    <a:lstStyle/>
                    <a:p>
                      <a:endParaRPr lang="hu-HU"/>
                    </a:p>
                  </a:txBody>
                  <a:tcPr/>
                </a:tc>
                <a:tc>
                  <a:txBody>
                    <a:bodyPr/>
                    <a:lstStyle/>
                    <a:p>
                      <a:pPr algn="l" fontAlgn="b"/>
                      <a:r>
                        <a:rPr lang="hu-HU" sz="700" u="none" strike="noStrike">
                          <a:effectLst/>
                        </a:rPr>
                        <a:t>utat építeni</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561321168"/>
                  </a:ext>
                </a:extLst>
              </a:tr>
              <a:tr h="130180">
                <a:tc rowSpan="3">
                  <a:txBody>
                    <a:bodyPr/>
                    <a:lstStyle/>
                    <a:p>
                      <a:pPr algn="ctr" fontAlgn="ctr"/>
                      <a:r>
                        <a:rPr lang="hu-HU" sz="700" u="none" strike="noStrike">
                          <a:effectLst/>
                        </a:rPr>
                        <a:t>1</a:t>
                      </a:r>
                      <a:endParaRPr lang="hu-HU" sz="700" b="0" i="0" u="none" strike="noStrike">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kiválasztjuk az útépítés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213037033"/>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rákattintunk egy üres mezőre</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846759493"/>
                  </a:ext>
                </a:extLst>
              </a:tr>
              <a:tr h="130180">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a mezőre út épül és költsége levonodik az alaptőkéből, továbbá az utak éves fentartási díja emelkedik</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51275890"/>
                  </a:ext>
                </a:extLst>
              </a:tr>
              <a:tr h="130180">
                <a:tc rowSpan="3">
                  <a:txBody>
                    <a:bodyPr/>
                    <a:lstStyle/>
                    <a:p>
                      <a:pPr algn="ctr" fontAlgn="ctr"/>
                      <a:r>
                        <a:rPr lang="hu-HU" sz="700" u="none" strike="noStrike">
                          <a:effectLst/>
                        </a:rPr>
                        <a:t>2</a:t>
                      </a:r>
                      <a:endParaRPr lang="hu-HU" sz="700" b="0" i="0" u="none" strike="noStrike">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kiválasztjuk az útépítés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311726624"/>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rákattintunk egy foglalat mezőre (út, zóna vagy épület álltal)</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340433929"/>
                  </a:ext>
                </a:extLst>
              </a:tr>
              <a:tr h="135296">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pt-BR" sz="700" u="none" strike="noStrike">
                          <a:effectLst/>
                        </a:rPr>
                        <a:t>a mezőn NEM épül meg az út</a:t>
                      </a:r>
                      <a:endParaRPr lang="pt-BR"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390427491"/>
                  </a:ext>
                </a:extLst>
              </a:tr>
              <a:tr h="139945">
                <a:tc>
                  <a:txBody>
                    <a:bodyPr/>
                    <a:lstStyle/>
                    <a:p>
                      <a:pPr algn="ctr" fontAlgn="ctr"/>
                      <a:endParaRPr lang="hu-HU" sz="700" b="0" i="0" u="none" strike="noStrike">
                        <a:solidFill>
                          <a:srgbClr val="000000"/>
                        </a:solidFill>
                        <a:effectLst/>
                        <a:latin typeface="Calibri" panose="020F0502020204030204" pitchFamily="34" charset="0"/>
                      </a:endParaRPr>
                    </a:p>
                  </a:txBody>
                  <a:tcPr marL="4996" marR="4996" marT="4996" marB="0" anchor="ctr"/>
                </a:tc>
                <a:tc>
                  <a:txBody>
                    <a:bodyPr/>
                    <a:lstStyle/>
                    <a:p>
                      <a:pPr algn="l" fontAlgn="b"/>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318661124"/>
                  </a:ext>
                </a:extLst>
              </a:tr>
              <a:tr h="0">
                <a:tc gridSpan="2">
                  <a:txBody>
                    <a:bodyPr/>
                    <a:lstStyle/>
                    <a:p>
                      <a:pPr algn="ctr" fontAlgn="b"/>
                      <a:r>
                        <a:rPr lang="hu-HU" sz="700" u="none" strike="noStrike">
                          <a:effectLst/>
                        </a:rPr>
                        <a:t>AS A</a:t>
                      </a:r>
                      <a:endParaRPr lang="hu-HU" sz="700" b="0" i="0" u="none" strike="noStrike">
                        <a:solidFill>
                          <a:srgbClr val="000000"/>
                        </a:solidFill>
                        <a:effectLst/>
                        <a:latin typeface="Calibri" panose="020F0502020204030204" pitchFamily="34" charset="0"/>
                      </a:endParaRPr>
                    </a:p>
                  </a:txBody>
                  <a:tcPr marL="113637" marR="113637" marT="56818" marB="56818" anchor="b"/>
                </a:tc>
                <a:tc hMerge="1">
                  <a:txBody>
                    <a:bodyPr/>
                    <a:lstStyle/>
                    <a:p>
                      <a:endParaRPr lang="hu-HU"/>
                    </a:p>
                  </a:txBody>
                  <a:tcPr/>
                </a:tc>
                <a:tc>
                  <a:txBody>
                    <a:bodyPr/>
                    <a:lstStyle/>
                    <a:p>
                      <a:pPr algn="l" fontAlgn="b"/>
                      <a:r>
                        <a:rPr lang="hu-HU" sz="700" u="none" strike="noStrike">
                          <a:effectLst/>
                        </a:rPr>
                        <a:t>Player</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282740607"/>
                  </a:ext>
                </a:extLst>
              </a:tr>
              <a:tr h="0">
                <a:tc gridSpan="2">
                  <a:txBody>
                    <a:bodyPr/>
                    <a:lstStyle/>
                    <a:p>
                      <a:pPr algn="ctr" fontAlgn="b"/>
                      <a:r>
                        <a:rPr lang="hu-HU" sz="700" u="none" strike="noStrike">
                          <a:effectLst/>
                        </a:rPr>
                        <a:t>I WANT TO</a:t>
                      </a:r>
                      <a:endParaRPr lang="hu-HU" sz="700" b="0" i="0" u="none" strike="noStrike">
                        <a:solidFill>
                          <a:srgbClr val="000000"/>
                        </a:solidFill>
                        <a:effectLst/>
                        <a:latin typeface="Calibri" panose="020F0502020204030204" pitchFamily="34" charset="0"/>
                      </a:endParaRPr>
                    </a:p>
                  </a:txBody>
                  <a:tcPr marL="113637" marR="113637" marT="56818" marB="56818" anchor="b"/>
                </a:tc>
                <a:tc hMerge="1">
                  <a:txBody>
                    <a:bodyPr/>
                    <a:lstStyle/>
                    <a:p>
                      <a:endParaRPr lang="hu-HU"/>
                    </a:p>
                  </a:txBody>
                  <a:tcPr/>
                </a:tc>
                <a:tc>
                  <a:txBody>
                    <a:bodyPr/>
                    <a:lstStyle/>
                    <a:p>
                      <a:pPr algn="l" fontAlgn="b"/>
                      <a:r>
                        <a:rPr lang="hu-HU" sz="700" u="none" strike="noStrike">
                          <a:effectLst/>
                        </a:rPr>
                        <a:t>utat bontása</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826959095"/>
                  </a:ext>
                </a:extLst>
              </a:tr>
              <a:tr h="130180">
                <a:tc rowSpan="3">
                  <a:txBody>
                    <a:bodyPr/>
                    <a:lstStyle/>
                    <a:p>
                      <a:pPr algn="ctr" fontAlgn="ctr"/>
                      <a:r>
                        <a:rPr lang="hu-HU" sz="700" u="none" strike="noStrike">
                          <a:effectLst/>
                        </a:rPr>
                        <a:t>1</a:t>
                      </a:r>
                      <a:endParaRPr lang="hu-HU" sz="700" b="0" i="0" u="none" strike="noStrike">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kiválasztjuk az út bontásának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611042383"/>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rákattintunk egy útat tartalmazó mezőre, amely melett az egyik szomszédos mezőn sincsen zóna álltal épített épület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256361368"/>
                  </a:ext>
                </a:extLst>
              </a:tr>
              <a:tr h="130180">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a mezőn út törlödik és az utak éves fentartási díja csökken</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401078834"/>
                  </a:ext>
                </a:extLst>
              </a:tr>
              <a:tr h="130180">
                <a:tc rowSpan="3">
                  <a:txBody>
                    <a:bodyPr/>
                    <a:lstStyle/>
                    <a:p>
                      <a:pPr algn="ctr" fontAlgn="ctr"/>
                      <a:r>
                        <a:rPr lang="hu-HU" sz="700" u="none" strike="noStrike">
                          <a:effectLst/>
                        </a:rPr>
                        <a:t>2</a:t>
                      </a:r>
                      <a:endParaRPr lang="hu-HU" sz="700" b="0" i="0" u="none" strike="noStrike">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kiválasztjuk az út bontásának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00101250"/>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rákattintunk egy útat tartalmazó mezőre, amely melett az egyik szomszédos mezőn van zóna álltal épített épület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819765642"/>
                  </a:ext>
                </a:extLst>
              </a:tr>
              <a:tr h="130180">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a mezőn út NEM törlödik és program jelzi, hogy nem lehet törölni az utat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727570012"/>
                  </a:ext>
                </a:extLst>
              </a:tr>
              <a:tr h="130180">
                <a:tc rowSpan="3">
                  <a:txBody>
                    <a:bodyPr/>
                    <a:lstStyle/>
                    <a:p>
                      <a:pPr algn="ctr" fontAlgn="ctr"/>
                      <a:r>
                        <a:rPr lang="hu-HU" sz="700" u="none" strike="noStrike" dirty="0">
                          <a:effectLst/>
                        </a:rPr>
                        <a:t>3</a:t>
                      </a:r>
                      <a:endParaRPr lang="hu-HU" sz="700" b="0" i="0" u="none" strike="noStrike" dirty="0">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kiválasztjuk az út bontásának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517676705"/>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fi-FI" sz="700" u="none" strike="noStrike">
                          <a:effectLst/>
                        </a:rPr>
                        <a:t>rákattintunk egy NEM útat tartalmazó mezőre</a:t>
                      </a:r>
                      <a:endParaRPr lang="fi-FI"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520472297"/>
                  </a:ext>
                </a:extLst>
              </a:tr>
              <a:tr h="135296">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pt-BR" sz="700" u="none" strike="noStrike">
                          <a:effectLst/>
                        </a:rPr>
                        <a:t>a mezőn nem történik semmi</a:t>
                      </a:r>
                      <a:endParaRPr lang="pt-BR"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280554881"/>
                  </a:ext>
                </a:extLst>
              </a:tr>
              <a:tr h="139945">
                <a:tc>
                  <a:txBody>
                    <a:bodyPr/>
                    <a:lstStyle/>
                    <a:p>
                      <a:pPr algn="ctr" fontAlgn="ctr"/>
                      <a:endParaRPr lang="hu-HU" sz="700" b="0" i="0" u="none" strike="noStrike">
                        <a:solidFill>
                          <a:srgbClr val="000000"/>
                        </a:solidFill>
                        <a:effectLst/>
                        <a:latin typeface="Calibri" panose="020F0502020204030204" pitchFamily="34" charset="0"/>
                      </a:endParaRPr>
                    </a:p>
                  </a:txBody>
                  <a:tcPr marL="4996" marR="4996" marT="4996" marB="0" anchor="ctr"/>
                </a:tc>
                <a:tc>
                  <a:txBody>
                    <a:bodyPr/>
                    <a:lstStyle/>
                    <a:p>
                      <a:pPr algn="l" fontAlgn="b"/>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18754750"/>
                  </a:ext>
                </a:extLst>
              </a:tr>
              <a:tr h="0">
                <a:tc gridSpan="2">
                  <a:txBody>
                    <a:bodyPr/>
                    <a:lstStyle/>
                    <a:p>
                      <a:pPr algn="ctr" fontAlgn="b"/>
                      <a:r>
                        <a:rPr lang="hu-HU" sz="700" u="none" strike="noStrike">
                          <a:effectLst/>
                        </a:rPr>
                        <a:t>AS A</a:t>
                      </a:r>
                      <a:endParaRPr lang="hu-HU" sz="700" b="0" i="0" u="none" strike="noStrike">
                        <a:solidFill>
                          <a:srgbClr val="000000"/>
                        </a:solidFill>
                        <a:effectLst/>
                        <a:latin typeface="Calibri" panose="020F0502020204030204" pitchFamily="34" charset="0"/>
                      </a:endParaRPr>
                    </a:p>
                  </a:txBody>
                  <a:tcPr marL="113637" marR="113637" marT="56818" marB="56818" anchor="b"/>
                </a:tc>
                <a:tc hMerge="1">
                  <a:txBody>
                    <a:bodyPr/>
                    <a:lstStyle/>
                    <a:p>
                      <a:endParaRPr lang="hu-HU"/>
                    </a:p>
                  </a:txBody>
                  <a:tcPr/>
                </a:tc>
                <a:tc>
                  <a:txBody>
                    <a:bodyPr/>
                    <a:lstStyle/>
                    <a:p>
                      <a:pPr algn="l" fontAlgn="b"/>
                      <a:r>
                        <a:rPr lang="hu-HU" sz="700" u="none" strike="noStrike">
                          <a:effectLst/>
                        </a:rPr>
                        <a:t>Player</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751017825"/>
                  </a:ext>
                </a:extLst>
              </a:tr>
              <a:tr h="0">
                <a:tc gridSpan="2">
                  <a:txBody>
                    <a:bodyPr/>
                    <a:lstStyle/>
                    <a:p>
                      <a:pPr algn="ctr" fontAlgn="b"/>
                      <a:r>
                        <a:rPr lang="hu-HU" sz="700" u="none" strike="noStrike">
                          <a:effectLst/>
                        </a:rPr>
                        <a:t>I WANT TO</a:t>
                      </a:r>
                      <a:endParaRPr lang="hu-HU" sz="700" b="0" i="0" u="none" strike="noStrike">
                        <a:solidFill>
                          <a:srgbClr val="000000"/>
                        </a:solidFill>
                        <a:effectLst/>
                        <a:latin typeface="Calibri" panose="020F0502020204030204" pitchFamily="34" charset="0"/>
                      </a:endParaRPr>
                    </a:p>
                  </a:txBody>
                  <a:tcPr marL="113637" marR="113637" marT="56818" marB="56818" anchor="b"/>
                </a:tc>
                <a:tc hMerge="1">
                  <a:txBody>
                    <a:bodyPr/>
                    <a:lstStyle/>
                    <a:p>
                      <a:endParaRPr lang="hu-HU"/>
                    </a:p>
                  </a:txBody>
                  <a:tcPr/>
                </a:tc>
                <a:tc>
                  <a:txBody>
                    <a:bodyPr/>
                    <a:lstStyle/>
                    <a:p>
                      <a:pPr algn="l" fontAlgn="b"/>
                      <a:r>
                        <a:rPr lang="hu-HU" sz="700" u="none" strike="noStrike">
                          <a:effectLst/>
                        </a:rPr>
                        <a:t>új zonát kijelölni</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430514449"/>
                  </a:ext>
                </a:extLst>
              </a:tr>
              <a:tr h="130180">
                <a:tc rowSpan="3">
                  <a:txBody>
                    <a:bodyPr/>
                    <a:lstStyle/>
                    <a:p>
                      <a:pPr algn="ctr" fontAlgn="ctr"/>
                      <a:r>
                        <a:rPr lang="hu-HU" sz="700" u="none" strike="noStrike">
                          <a:effectLst/>
                        </a:rPr>
                        <a:t>1</a:t>
                      </a:r>
                      <a:endParaRPr lang="hu-HU" sz="700" b="0" i="0" u="none" strike="noStrike">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kiválasztjuk a kijelölni kívánt zónának az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593258775"/>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rákattintunk egy üres mezőre, amely melett az egyik szomszédos mező út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302956406"/>
                  </a:ext>
                </a:extLst>
              </a:tr>
              <a:tr h="130180">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a mező a kijelölt zóna színére változik (zöld:residential, kék:commercial, sárga:industrial)</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651780763"/>
                  </a:ext>
                </a:extLst>
              </a:tr>
              <a:tr h="130180">
                <a:tc rowSpan="3">
                  <a:txBody>
                    <a:bodyPr/>
                    <a:lstStyle/>
                    <a:p>
                      <a:pPr algn="ctr" fontAlgn="ctr"/>
                      <a:r>
                        <a:rPr lang="hu-HU" sz="700" u="none" strike="noStrike">
                          <a:effectLst/>
                        </a:rPr>
                        <a:t>2</a:t>
                      </a:r>
                      <a:endParaRPr lang="hu-HU" sz="700" b="0" i="0" u="none" strike="noStrike">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kiválasztjuk a kijelölni kívánt zónának az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783296600"/>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rákattintunk egy üres mezőre, amely melett az egyik szomszédos mezőn sincs út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546893882"/>
                  </a:ext>
                </a:extLst>
              </a:tr>
              <a:tr h="130180">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a mezőn NEM változik a kijelölt zóna színére</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53079174"/>
                  </a:ext>
                </a:extLst>
              </a:tr>
              <a:tr h="130180">
                <a:tc rowSpan="3">
                  <a:txBody>
                    <a:bodyPr/>
                    <a:lstStyle/>
                    <a:p>
                      <a:pPr algn="ctr" fontAlgn="ctr"/>
                      <a:r>
                        <a:rPr lang="hu-HU" sz="700" u="none" strike="noStrike">
                          <a:effectLst/>
                        </a:rPr>
                        <a:t>3</a:t>
                      </a:r>
                      <a:endParaRPr lang="hu-HU" sz="700" b="0" i="0" u="none" strike="noStrike">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kiválasztjuk a kijelölni kívánt zónának az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655482225"/>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rákattintunk egy már kijelölt zóna mezőre </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233493917"/>
                  </a:ext>
                </a:extLst>
              </a:tr>
              <a:tr h="130180">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a mezőn a kijelölt zóna színére változik (zöld:residential,kék:commercial,sárga:industrial)</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65135716"/>
                  </a:ext>
                </a:extLst>
              </a:tr>
              <a:tr h="130180">
                <a:tc rowSpan="3">
                  <a:txBody>
                    <a:bodyPr/>
                    <a:lstStyle/>
                    <a:p>
                      <a:pPr algn="ctr" fontAlgn="ctr"/>
                      <a:r>
                        <a:rPr lang="hu-HU" sz="700" u="none" strike="noStrike">
                          <a:effectLst/>
                        </a:rPr>
                        <a:t>4</a:t>
                      </a:r>
                      <a:endParaRPr lang="hu-HU" sz="700" b="0" i="0" u="none" strike="noStrike">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kiválasztjuk a kijelölni kívánt zónának az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179902207"/>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rákattintunk egy foglalat mezőre (épület, út vagy fa álltal) </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070846165"/>
                  </a:ext>
                </a:extLst>
              </a:tr>
              <a:tr h="135296">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a mező NEM változik a kijelölt zóna színére</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062753530"/>
                  </a:ext>
                </a:extLst>
              </a:tr>
              <a:tr h="139945">
                <a:tc>
                  <a:txBody>
                    <a:bodyPr/>
                    <a:lstStyle/>
                    <a:p>
                      <a:pPr algn="ctr" fontAlgn="ctr"/>
                      <a:endParaRPr lang="hu-HU" sz="700" b="0" i="0" u="none" strike="noStrike">
                        <a:solidFill>
                          <a:srgbClr val="000000"/>
                        </a:solidFill>
                        <a:effectLst/>
                        <a:latin typeface="Calibri" panose="020F0502020204030204" pitchFamily="34" charset="0"/>
                      </a:endParaRPr>
                    </a:p>
                  </a:txBody>
                  <a:tcPr marL="4996" marR="4996" marT="4996" marB="0" anchor="ctr"/>
                </a:tc>
                <a:tc>
                  <a:txBody>
                    <a:bodyPr/>
                    <a:lstStyle/>
                    <a:p>
                      <a:pPr algn="l" fontAlgn="b"/>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3793473708"/>
                  </a:ext>
                </a:extLst>
              </a:tr>
              <a:tr h="0">
                <a:tc gridSpan="2">
                  <a:txBody>
                    <a:bodyPr/>
                    <a:lstStyle/>
                    <a:p>
                      <a:pPr algn="ctr" fontAlgn="b"/>
                      <a:r>
                        <a:rPr lang="hu-HU" sz="700" u="none" strike="noStrike">
                          <a:effectLst/>
                        </a:rPr>
                        <a:t>AS A</a:t>
                      </a:r>
                      <a:endParaRPr lang="hu-HU" sz="700" b="0" i="0" u="none" strike="noStrike">
                        <a:solidFill>
                          <a:srgbClr val="000000"/>
                        </a:solidFill>
                        <a:effectLst/>
                        <a:latin typeface="Calibri" panose="020F0502020204030204" pitchFamily="34" charset="0"/>
                      </a:endParaRPr>
                    </a:p>
                  </a:txBody>
                  <a:tcPr marL="113637" marR="113637" marT="56818" marB="56818" anchor="b"/>
                </a:tc>
                <a:tc hMerge="1">
                  <a:txBody>
                    <a:bodyPr/>
                    <a:lstStyle/>
                    <a:p>
                      <a:endParaRPr lang="hu-HU"/>
                    </a:p>
                  </a:txBody>
                  <a:tcPr/>
                </a:tc>
                <a:tc>
                  <a:txBody>
                    <a:bodyPr/>
                    <a:lstStyle/>
                    <a:p>
                      <a:pPr algn="l" fontAlgn="b"/>
                      <a:r>
                        <a:rPr lang="hu-HU" sz="700" u="none" strike="noStrike">
                          <a:effectLst/>
                        </a:rPr>
                        <a:t>Player</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00193047"/>
                  </a:ext>
                </a:extLst>
              </a:tr>
              <a:tr h="0">
                <a:tc gridSpan="2">
                  <a:txBody>
                    <a:bodyPr/>
                    <a:lstStyle/>
                    <a:p>
                      <a:pPr algn="ctr" fontAlgn="b"/>
                      <a:r>
                        <a:rPr lang="hu-HU" sz="700" u="none" strike="noStrike">
                          <a:effectLst/>
                        </a:rPr>
                        <a:t>I WANT TO</a:t>
                      </a:r>
                      <a:endParaRPr lang="hu-HU" sz="700" b="0" i="0" u="none" strike="noStrike">
                        <a:solidFill>
                          <a:srgbClr val="000000"/>
                        </a:solidFill>
                        <a:effectLst/>
                        <a:latin typeface="Calibri" panose="020F0502020204030204" pitchFamily="34" charset="0"/>
                      </a:endParaRPr>
                    </a:p>
                  </a:txBody>
                  <a:tcPr marL="113637" marR="113637" marT="56818" marB="56818" anchor="b"/>
                </a:tc>
                <a:tc hMerge="1">
                  <a:txBody>
                    <a:bodyPr/>
                    <a:lstStyle/>
                    <a:p>
                      <a:endParaRPr lang="hu-HU"/>
                    </a:p>
                  </a:txBody>
                  <a:tcPr/>
                </a:tc>
                <a:tc>
                  <a:txBody>
                    <a:bodyPr/>
                    <a:lstStyle/>
                    <a:p>
                      <a:pPr algn="l" fontAlgn="b"/>
                      <a:r>
                        <a:rPr lang="hu-HU" sz="700" u="none" strike="noStrike">
                          <a:effectLst/>
                        </a:rPr>
                        <a:t>zonát törölni</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442409135"/>
                  </a:ext>
                </a:extLst>
              </a:tr>
              <a:tr h="130180">
                <a:tc rowSpan="3">
                  <a:txBody>
                    <a:bodyPr/>
                    <a:lstStyle/>
                    <a:p>
                      <a:pPr algn="ctr" fontAlgn="ctr"/>
                      <a:r>
                        <a:rPr lang="hu-HU" sz="700" u="none" strike="noStrike">
                          <a:effectLst/>
                        </a:rPr>
                        <a:t>1</a:t>
                      </a:r>
                      <a:endParaRPr lang="hu-HU" sz="700" b="0" i="0" u="none" strike="noStrike">
                        <a:solidFill>
                          <a:srgbClr val="000000"/>
                        </a:solidFill>
                        <a:effectLst/>
                        <a:latin typeface="Calibri" panose="020F0502020204030204" pitchFamily="34" charset="0"/>
                      </a:endParaRPr>
                    </a:p>
                  </a:txBody>
                  <a:tcPr marL="113637" marR="113637" marT="56818" marB="56818" anchor="ctr"/>
                </a:tc>
                <a:tc>
                  <a:txBody>
                    <a:bodyPr/>
                    <a:lstStyle/>
                    <a:p>
                      <a:pPr algn="l" fontAlgn="b"/>
                      <a:r>
                        <a:rPr lang="hu-HU" sz="700" u="none" strike="noStrike">
                          <a:effectLst/>
                        </a:rPr>
                        <a:t>GIVEN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kiválasztunk a zóna törlésének az menüpontját</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836668223"/>
                  </a:ext>
                </a:extLst>
              </a:tr>
              <a:tr h="130180">
                <a:tc vMerge="1">
                  <a:txBody>
                    <a:bodyPr/>
                    <a:lstStyle/>
                    <a:p>
                      <a:endParaRPr lang="hu-HU"/>
                    </a:p>
                  </a:txBody>
                  <a:tcPr/>
                </a:tc>
                <a:tc>
                  <a:txBody>
                    <a:bodyPr/>
                    <a:lstStyle/>
                    <a:p>
                      <a:pPr algn="l" fontAlgn="b"/>
                      <a:r>
                        <a:rPr lang="hu-HU" sz="700" u="none" strike="noStrike">
                          <a:effectLst/>
                        </a:rPr>
                        <a:t>WHEN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a:effectLst/>
                        </a:rPr>
                        <a:t>rákattintunk egy zónát tartalmazó mezőre</a:t>
                      </a:r>
                      <a:endParaRPr lang="hu-HU" sz="700" b="0" i="0" u="none" strike="noStrike">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2399465469"/>
                  </a:ext>
                </a:extLst>
              </a:tr>
              <a:tr h="135296">
                <a:tc vMerge="1">
                  <a:txBody>
                    <a:bodyPr/>
                    <a:lstStyle/>
                    <a:p>
                      <a:endParaRPr lang="hu-HU"/>
                    </a:p>
                  </a:txBody>
                  <a:tcPr/>
                </a:tc>
                <a:tc>
                  <a:txBody>
                    <a:bodyPr/>
                    <a:lstStyle/>
                    <a:p>
                      <a:pPr algn="l" fontAlgn="b"/>
                      <a:r>
                        <a:rPr lang="hu-HU" sz="700" u="none" strike="noStrike">
                          <a:effectLst/>
                        </a:rPr>
                        <a:t>THEN</a:t>
                      </a:r>
                      <a:endParaRPr lang="hu-HU" sz="700" b="0" i="0" u="none" strike="noStrike">
                        <a:solidFill>
                          <a:srgbClr val="000000"/>
                        </a:solidFill>
                        <a:effectLst/>
                        <a:latin typeface="Calibri" panose="020F0502020204030204" pitchFamily="34" charset="0"/>
                      </a:endParaRPr>
                    </a:p>
                  </a:txBody>
                  <a:tcPr marL="4996" marR="4996" marT="4996" marB="0" anchor="b"/>
                </a:tc>
                <a:tc>
                  <a:txBody>
                    <a:bodyPr/>
                    <a:lstStyle/>
                    <a:p>
                      <a:pPr algn="l" fontAlgn="b"/>
                      <a:r>
                        <a:rPr lang="hu-HU" sz="700" u="none" strike="noStrike" dirty="0">
                          <a:effectLst/>
                        </a:rPr>
                        <a:t>a mezőn a kijelölt zóna színe </a:t>
                      </a:r>
                      <a:r>
                        <a:rPr lang="hu-HU" sz="700" u="none" strike="noStrike" dirty="0" err="1">
                          <a:effectLst/>
                        </a:rPr>
                        <a:t>eltünik</a:t>
                      </a:r>
                      <a:r>
                        <a:rPr lang="hu-HU" sz="700" u="none" strike="noStrike" dirty="0">
                          <a:effectLst/>
                        </a:rPr>
                        <a:t> és ha volt rajta épület </a:t>
                      </a:r>
                      <a:r>
                        <a:rPr lang="hu-HU" sz="700" u="none" strike="noStrike" dirty="0" err="1">
                          <a:effectLst/>
                        </a:rPr>
                        <a:t>lebontodik</a:t>
                      </a:r>
                      <a:endParaRPr lang="hu-HU" sz="700" b="0" i="0" u="none" strike="noStrike" dirty="0">
                        <a:solidFill>
                          <a:srgbClr val="000000"/>
                        </a:solidFill>
                        <a:effectLst/>
                        <a:latin typeface="Calibri" panose="020F0502020204030204" pitchFamily="34" charset="0"/>
                      </a:endParaRPr>
                    </a:p>
                  </a:txBody>
                  <a:tcPr marL="4996" marR="4996" marT="4996" marB="0" anchor="b"/>
                </a:tc>
                <a:extLst>
                  <a:ext uri="{0D108BD9-81ED-4DB2-BD59-A6C34878D82A}">
                    <a16:rowId xmlns:a16="http://schemas.microsoft.com/office/drawing/2014/main" val="1249311002"/>
                  </a:ext>
                </a:extLst>
              </a:tr>
            </a:tbl>
          </a:graphicData>
        </a:graphic>
      </p:graphicFrame>
    </p:spTree>
    <p:extLst>
      <p:ext uri="{BB962C8B-B14F-4D97-AF65-F5344CB8AC3E}">
        <p14:creationId xmlns:p14="http://schemas.microsoft.com/office/powerpoint/2010/main" val="3913850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D2ABB2-4FA6-067D-F3FB-E06F51BE4C34}"/>
              </a:ext>
            </a:extLst>
          </p:cNvPr>
          <p:cNvSpPr>
            <a:spLocks noGrp="1"/>
          </p:cNvSpPr>
          <p:nvPr>
            <p:ph type="title"/>
          </p:nvPr>
        </p:nvSpPr>
        <p:spPr>
          <a:xfrm>
            <a:off x="313294" y="834668"/>
            <a:ext cx="10353762" cy="970450"/>
          </a:xfrm>
        </p:spPr>
        <p:txBody>
          <a:bodyPr/>
          <a:lstStyle/>
          <a:p>
            <a:pPr algn="l"/>
            <a:r>
              <a:rPr lang="hu-HU" dirty="0" err="1"/>
              <a:t>User</a:t>
            </a:r>
            <a:r>
              <a:rPr lang="hu-HU" dirty="0"/>
              <a:t> story 2</a:t>
            </a:r>
          </a:p>
        </p:txBody>
      </p:sp>
      <p:graphicFrame>
        <p:nvGraphicFramePr>
          <p:cNvPr id="4" name="Tartalom helye 3">
            <a:extLst>
              <a:ext uri="{FF2B5EF4-FFF2-40B4-BE49-F238E27FC236}">
                <a16:creationId xmlns:a16="http://schemas.microsoft.com/office/drawing/2014/main" id="{FA42786A-C3EA-C03B-1382-DF6232F1B476}"/>
              </a:ext>
            </a:extLst>
          </p:cNvPr>
          <p:cNvGraphicFramePr>
            <a:graphicFrameLocks noGrp="1"/>
          </p:cNvGraphicFramePr>
          <p:nvPr>
            <p:ph idx="4294967295"/>
            <p:extLst>
              <p:ext uri="{D42A27DB-BD31-4B8C-83A1-F6EECF244321}">
                <p14:modId xmlns:p14="http://schemas.microsoft.com/office/powerpoint/2010/main" val="3866990013"/>
              </p:ext>
            </p:extLst>
          </p:nvPr>
        </p:nvGraphicFramePr>
        <p:xfrm>
          <a:off x="3516053" y="609600"/>
          <a:ext cx="8512328" cy="5381887"/>
        </p:xfrm>
        <a:graphic>
          <a:graphicData uri="http://schemas.openxmlformats.org/drawingml/2006/table">
            <a:tbl>
              <a:tblPr>
                <a:tableStyleId>{5C22544A-7EE6-4342-B048-85BDC9FD1C3A}</a:tableStyleId>
              </a:tblPr>
              <a:tblGrid>
                <a:gridCol w="233290">
                  <a:extLst>
                    <a:ext uri="{9D8B030D-6E8A-4147-A177-3AD203B41FA5}">
                      <a16:colId xmlns:a16="http://schemas.microsoft.com/office/drawing/2014/main" val="2745271386"/>
                    </a:ext>
                  </a:extLst>
                </a:gridCol>
                <a:gridCol w="413198">
                  <a:extLst>
                    <a:ext uri="{9D8B030D-6E8A-4147-A177-3AD203B41FA5}">
                      <a16:colId xmlns:a16="http://schemas.microsoft.com/office/drawing/2014/main" val="3277236296"/>
                    </a:ext>
                  </a:extLst>
                </a:gridCol>
                <a:gridCol w="7865840">
                  <a:extLst>
                    <a:ext uri="{9D8B030D-6E8A-4147-A177-3AD203B41FA5}">
                      <a16:colId xmlns:a16="http://schemas.microsoft.com/office/drawing/2014/main" val="2971173417"/>
                    </a:ext>
                  </a:extLst>
                </a:gridCol>
              </a:tblGrid>
              <a:tr h="215080">
                <a:tc gridSpan="2">
                  <a:txBody>
                    <a:bodyPr/>
                    <a:lstStyle/>
                    <a:p>
                      <a:pPr algn="ctr" fontAlgn="b"/>
                      <a:r>
                        <a:rPr lang="hu-HU" sz="900" u="none" strike="noStrike">
                          <a:effectLst/>
                        </a:rPr>
                        <a:t>AS A</a:t>
                      </a:r>
                      <a:endParaRPr lang="hu-HU" sz="900" b="0" i="0" u="none" strike="noStrike">
                        <a:solidFill>
                          <a:srgbClr val="000000"/>
                        </a:solidFill>
                        <a:effectLst/>
                        <a:latin typeface="Calibri" panose="020F0502020204030204" pitchFamily="34" charset="0"/>
                      </a:endParaRPr>
                    </a:p>
                  </a:txBody>
                  <a:tcPr marL="86739" marR="86739" marT="43370" marB="43370" anchor="b"/>
                </a:tc>
                <a:tc hMerge="1">
                  <a:txBody>
                    <a:bodyPr/>
                    <a:lstStyle/>
                    <a:p>
                      <a:endParaRPr lang="hu-HU"/>
                    </a:p>
                  </a:txBody>
                  <a:tcPr/>
                </a:tc>
                <a:tc>
                  <a:txBody>
                    <a:bodyPr/>
                    <a:lstStyle/>
                    <a:p>
                      <a:pPr algn="l" fontAlgn="b"/>
                      <a:r>
                        <a:rPr lang="hu-HU" sz="900" u="none" strike="noStrike">
                          <a:effectLst/>
                        </a:rPr>
                        <a:t>Player</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462800471"/>
                  </a:ext>
                </a:extLst>
              </a:tr>
              <a:tr h="344986">
                <a:tc gridSpan="2">
                  <a:txBody>
                    <a:bodyPr/>
                    <a:lstStyle/>
                    <a:p>
                      <a:pPr algn="ctr" fontAlgn="b"/>
                      <a:r>
                        <a:rPr lang="hu-HU" sz="900" u="none" strike="noStrike">
                          <a:effectLst/>
                        </a:rPr>
                        <a:t>I WANT TO</a:t>
                      </a:r>
                      <a:endParaRPr lang="hu-HU" sz="900" b="0" i="0" u="none" strike="noStrike">
                        <a:solidFill>
                          <a:srgbClr val="000000"/>
                        </a:solidFill>
                        <a:effectLst/>
                        <a:latin typeface="Calibri" panose="020F0502020204030204" pitchFamily="34" charset="0"/>
                      </a:endParaRPr>
                    </a:p>
                  </a:txBody>
                  <a:tcPr marL="86739" marR="86739" marT="43370" marB="43370" anchor="b"/>
                </a:tc>
                <a:tc hMerge="1">
                  <a:txBody>
                    <a:bodyPr/>
                    <a:lstStyle/>
                    <a:p>
                      <a:endParaRPr lang="hu-HU"/>
                    </a:p>
                  </a:txBody>
                  <a:tcPr/>
                </a:tc>
                <a:tc>
                  <a:txBody>
                    <a:bodyPr/>
                    <a:lstStyle/>
                    <a:p>
                      <a:pPr algn="l" fontAlgn="b"/>
                      <a:r>
                        <a:rPr lang="hu-HU" sz="900" u="none" strike="noStrike">
                          <a:effectLst/>
                        </a:rPr>
                        <a:t>épületet építeni</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498307503"/>
                  </a:ext>
                </a:extLst>
              </a:tr>
              <a:tr h="141651">
                <a:tc rowSpan="3">
                  <a:txBody>
                    <a:bodyPr/>
                    <a:lstStyle/>
                    <a:p>
                      <a:pPr algn="ctr" fontAlgn="ctr"/>
                      <a:r>
                        <a:rPr lang="hu-HU" sz="900" u="none" strike="noStrike">
                          <a:effectLst/>
                        </a:rPr>
                        <a:t>1</a:t>
                      </a:r>
                      <a:endParaRPr lang="hu-HU" sz="900" b="0" i="0" u="none" strike="noStrike">
                        <a:solidFill>
                          <a:srgbClr val="000000"/>
                        </a:solidFill>
                        <a:effectLst/>
                        <a:latin typeface="Calibri" panose="020F0502020204030204" pitchFamily="34" charset="0"/>
                      </a:endParaRPr>
                    </a:p>
                  </a:txBody>
                  <a:tcPr marL="86739" marR="86739" marT="43370" marB="43370" anchor="ctr"/>
                </a:tc>
                <a:tc>
                  <a:txBody>
                    <a:bodyPr/>
                    <a:lstStyle/>
                    <a:p>
                      <a:pPr algn="l" fontAlgn="b"/>
                      <a:r>
                        <a:rPr lang="hu-HU" sz="900" u="none" strike="noStrike">
                          <a:effectLst/>
                        </a:rPr>
                        <a:t>GIVEN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kiválasztjuk a kívánt épület a menüpontot</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1058510974"/>
                  </a:ext>
                </a:extLst>
              </a:tr>
              <a:tr h="141651">
                <a:tc vMerge="1">
                  <a:txBody>
                    <a:bodyPr/>
                    <a:lstStyle/>
                    <a:p>
                      <a:endParaRPr lang="hu-HU"/>
                    </a:p>
                  </a:txBody>
                  <a:tcPr/>
                </a:tc>
                <a:tc>
                  <a:txBody>
                    <a:bodyPr/>
                    <a:lstStyle/>
                    <a:p>
                      <a:pPr algn="l" fontAlgn="b"/>
                      <a:r>
                        <a:rPr lang="hu-HU" sz="900" u="none" strike="noStrike">
                          <a:effectLst/>
                        </a:rPr>
                        <a:t>WHEN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rákattintunk egy üres mezőre és tőle felfele és jobbra lévő epület alapterületével megegyező számú mező is üres</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3713626697"/>
                  </a:ext>
                </a:extLst>
              </a:tr>
              <a:tr h="141651">
                <a:tc vMerge="1">
                  <a:txBody>
                    <a:bodyPr/>
                    <a:lstStyle/>
                    <a:p>
                      <a:endParaRPr lang="hu-HU"/>
                    </a:p>
                  </a:txBody>
                  <a:tcPr/>
                </a:tc>
                <a:tc>
                  <a:txBody>
                    <a:bodyPr/>
                    <a:lstStyle/>
                    <a:p>
                      <a:pPr algn="l" fontAlgn="b"/>
                      <a:r>
                        <a:rPr lang="hu-HU" sz="900" u="none" strike="noStrike">
                          <a:effectLst/>
                        </a:rPr>
                        <a:t>THEN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az épület alaterületétől függően megépül az épület a mezőn vagy mezökőn</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08275565"/>
                  </a:ext>
                </a:extLst>
              </a:tr>
              <a:tr h="141651">
                <a:tc rowSpan="3">
                  <a:txBody>
                    <a:bodyPr/>
                    <a:lstStyle/>
                    <a:p>
                      <a:pPr algn="ctr" fontAlgn="ctr"/>
                      <a:r>
                        <a:rPr lang="hu-HU" sz="900" u="none" strike="noStrike">
                          <a:effectLst/>
                        </a:rPr>
                        <a:t>2</a:t>
                      </a:r>
                      <a:endParaRPr lang="hu-HU" sz="900" b="0" i="0" u="none" strike="noStrike">
                        <a:solidFill>
                          <a:srgbClr val="000000"/>
                        </a:solidFill>
                        <a:effectLst/>
                        <a:latin typeface="Calibri" panose="020F0502020204030204" pitchFamily="34" charset="0"/>
                      </a:endParaRPr>
                    </a:p>
                  </a:txBody>
                  <a:tcPr marL="86739" marR="86739" marT="43370" marB="43370" anchor="ctr"/>
                </a:tc>
                <a:tc>
                  <a:txBody>
                    <a:bodyPr/>
                    <a:lstStyle/>
                    <a:p>
                      <a:pPr algn="l" fontAlgn="b"/>
                      <a:r>
                        <a:rPr lang="hu-HU" sz="900" u="none" strike="noStrike">
                          <a:effectLst/>
                        </a:rPr>
                        <a:t>GIVEN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kiválasztjuk a kívánt épület a menüpontját</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141635493"/>
                  </a:ext>
                </a:extLst>
              </a:tr>
              <a:tr h="141651">
                <a:tc vMerge="1">
                  <a:txBody>
                    <a:bodyPr/>
                    <a:lstStyle/>
                    <a:p>
                      <a:endParaRPr lang="hu-HU"/>
                    </a:p>
                  </a:txBody>
                  <a:tcPr/>
                </a:tc>
                <a:tc>
                  <a:txBody>
                    <a:bodyPr/>
                    <a:lstStyle/>
                    <a:p>
                      <a:pPr algn="l" fontAlgn="b"/>
                      <a:r>
                        <a:rPr lang="hu-HU" sz="900" u="none" strike="noStrike">
                          <a:effectLst/>
                        </a:rPr>
                        <a:t>WHEN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rákattintunk egy üres mezőre, de tőle felfele és jobbra lévő epület alapterületével megegyező számú mezők valamelyike foglalt (zóna, út vagy épület álltal)</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1729659726"/>
                  </a:ext>
                </a:extLst>
              </a:tr>
              <a:tr h="141651">
                <a:tc vMerge="1">
                  <a:txBody>
                    <a:bodyPr/>
                    <a:lstStyle/>
                    <a:p>
                      <a:endParaRPr lang="hu-HU"/>
                    </a:p>
                  </a:txBody>
                  <a:tcPr/>
                </a:tc>
                <a:tc>
                  <a:txBody>
                    <a:bodyPr/>
                    <a:lstStyle/>
                    <a:p>
                      <a:pPr algn="l" fontAlgn="b"/>
                      <a:r>
                        <a:rPr lang="hu-HU" sz="900" u="none" strike="noStrike">
                          <a:effectLst/>
                        </a:rPr>
                        <a:t>THEN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az épület NEM épül meg a mezőn vagy mezökőn</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1184871167"/>
                  </a:ext>
                </a:extLst>
              </a:tr>
              <a:tr h="141651">
                <a:tc rowSpan="3">
                  <a:txBody>
                    <a:bodyPr/>
                    <a:lstStyle/>
                    <a:p>
                      <a:pPr algn="ctr" fontAlgn="ctr"/>
                      <a:r>
                        <a:rPr lang="hu-HU" sz="900" u="none" strike="noStrike">
                          <a:effectLst/>
                        </a:rPr>
                        <a:t>3</a:t>
                      </a:r>
                      <a:endParaRPr lang="hu-HU" sz="900" b="0" i="0" u="none" strike="noStrike">
                        <a:solidFill>
                          <a:srgbClr val="000000"/>
                        </a:solidFill>
                        <a:effectLst/>
                        <a:latin typeface="Calibri" panose="020F0502020204030204" pitchFamily="34" charset="0"/>
                      </a:endParaRPr>
                    </a:p>
                  </a:txBody>
                  <a:tcPr marL="86739" marR="86739" marT="43370" marB="43370" anchor="ctr"/>
                </a:tc>
                <a:tc>
                  <a:txBody>
                    <a:bodyPr/>
                    <a:lstStyle/>
                    <a:p>
                      <a:pPr algn="l" fontAlgn="b"/>
                      <a:r>
                        <a:rPr lang="hu-HU" sz="900" u="none" strike="noStrike">
                          <a:effectLst/>
                        </a:rPr>
                        <a:t>GIVEN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kiválasztjuk a kívánt épület a menüpontját</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32561794"/>
                  </a:ext>
                </a:extLst>
              </a:tr>
              <a:tr h="141651">
                <a:tc vMerge="1">
                  <a:txBody>
                    <a:bodyPr/>
                    <a:lstStyle/>
                    <a:p>
                      <a:endParaRPr lang="hu-HU"/>
                    </a:p>
                  </a:txBody>
                  <a:tcPr/>
                </a:tc>
                <a:tc>
                  <a:txBody>
                    <a:bodyPr/>
                    <a:lstStyle/>
                    <a:p>
                      <a:pPr algn="l" fontAlgn="b"/>
                      <a:r>
                        <a:rPr lang="hu-HU" sz="900" u="none" strike="noStrike">
                          <a:effectLst/>
                        </a:rPr>
                        <a:t>WHEN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rákattintunk egy foglalt mezőre (zóna, út vagy épület álltal) </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3381812652"/>
                  </a:ext>
                </a:extLst>
              </a:tr>
              <a:tr h="147216">
                <a:tc vMerge="1">
                  <a:txBody>
                    <a:bodyPr/>
                    <a:lstStyle/>
                    <a:p>
                      <a:endParaRPr lang="hu-HU"/>
                    </a:p>
                  </a:txBody>
                  <a:tcPr/>
                </a:tc>
                <a:tc>
                  <a:txBody>
                    <a:bodyPr/>
                    <a:lstStyle/>
                    <a:p>
                      <a:pPr algn="l" fontAlgn="b"/>
                      <a:r>
                        <a:rPr lang="hu-HU" sz="900" u="none" strike="noStrike">
                          <a:effectLst/>
                        </a:rPr>
                        <a:t>THEN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az épület NEM épül meg a mezőn vagy mezökőn</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956155730"/>
                  </a:ext>
                </a:extLst>
              </a:tr>
              <a:tr h="152275">
                <a:tc>
                  <a:txBody>
                    <a:bodyPr/>
                    <a:lstStyle/>
                    <a:p>
                      <a:pPr algn="ctr" fontAlgn="ctr"/>
                      <a:endParaRPr lang="hu-HU" sz="9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b"/>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40941342"/>
                  </a:ext>
                </a:extLst>
              </a:tr>
              <a:tr h="215080">
                <a:tc gridSpan="2">
                  <a:txBody>
                    <a:bodyPr/>
                    <a:lstStyle/>
                    <a:p>
                      <a:pPr algn="ctr" fontAlgn="b"/>
                      <a:r>
                        <a:rPr lang="hu-HU" sz="900" u="none" strike="noStrike">
                          <a:effectLst/>
                        </a:rPr>
                        <a:t>AS A</a:t>
                      </a:r>
                      <a:endParaRPr lang="hu-HU" sz="900" b="0" i="0" u="none" strike="noStrike">
                        <a:solidFill>
                          <a:srgbClr val="000000"/>
                        </a:solidFill>
                        <a:effectLst/>
                        <a:latin typeface="Calibri" panose="020F0502020204030204" pitchFamily="34" charset="0"/>
                      </a:endParaRPr>
                    </a:p>
                  </a:txBody>
                  <a:tcPr marL="86739" marR="86739" marT="43370" marB="43370" anchor="b"/>
                </a:tc>
                <a:tc hMerge="1">
                  <a:txBody>
                    <a:bodyPr/>
                    <a:lstStyle/>
                    <a:p>
                      <a:endParaRPr lang="hu-HU"/>
                    </a:p>
                  </a:txBody>
                  <a:tcPr/>
                </a:tc>
                <a:tc>
                  <a:txBody>
                    <a:bodyPr/>
                    <a:lstStyle/>
                    <a:p>
                      <a:pPr algn="l" fontAlgn="b"/>
                      <a:r>
                        <a:rPr lang="hu-HU" sz="900" u="none" strike="noStrike">
                          <a:effectLst/>
                        </a:rPr>
                        <a:t>Player</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054314838"/>
                  </a:ext>
                </a:extLst>
              </a:tr>
              <a:tr h="344986">
                <a:tc gridSpan="2">
                  <a:txBody>
                    <a:bodyPr/>
                    <a:lstStyle/>
                    <a:p>
                      <a:pPr algn="ctr" fontAlgn="b"/>
                      <a:r>
                        <a:rPr lang="hu-HU" sz="900" u="none" strike="noStrike">
                          <a:effectLst/>
                        </a:rPr>
                        <a:t>I WANT TO</a:t>
                      </a:r>
                      <a:endParaRPr lang="hu-HU" sz="900" b="0" i="0" u="none" strike="noStrike">
                        <a:solidFill>
                          <a:srgbClr val="000000"/>
                        </a:solidFill>
                        <a:effectLst/>
                        <a:latin typeface="Calibri" panose="020F0502020204030204" pitchFamily="34" charset="0"/>
                      </a:endParaRPr>
                    </a:p>
                  </a:txBody>
                  <a:tcPr marL="86739" marR="86739" marT="43370" marB="43370" anchor="b"/>
                </a:tc>
                <a:tc hMerge="1">
                  <a:txBody>
                    <a:bodyPr/>
                    <a:lstStyle/>
                    <a:p>
                      <a:endParaRPr lang="hu-HU"/>
                    </a:p>
                  </a:txBody>
                  <a:tcPr/>
                </a:tc>
                <a:tc>
                  <a:txBody>
                    <a:bodyPr/>
                    <a:lstStyle/>
                    <a:p>
                      <a:pPr algn="l" fontAlgn="b"/>
                      <a:r>
                        <a:rPr lang="hu-HU" sz="900" u="none" strike="noStrike">
                          <a:effectLst/>
                        </a:rPr>
                        <a:t>fákat ületeni</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4164181379"/>
                  </a:ext>
                </a:extLst>
              </a:tr>
              <a:tr h="141651">
                <a:tc rowSpan="3">
                  <a:txBody>
                    <a:bodyPr/>
                    <a:lstStyle/>
                    <a:p>
                      <a:pPr algn="ctr" fontAlgn="ctr"/>
                      <a:r>
                        <a:rPr lang="hu-HU" sz="900" u="none" strike="noStrike">
                          <a:effectLst/>
                        </a:rPr>
                        <a:t>1</a:t>
                      </a:r>
                      <a:endParaRPr lang="hu-HU" sz="900" b="0" i="0" u="none" strike="noStrike">
                        <a:solidFill>
                          <a:srgbClr val="000000"/>
                        </a:solidFill>
                        <a:effectLst/>
                        <a:latin typeface="Calibri" panose="020F0502020204030204" pitchFamily="34" charset="0"/>
                      </a:endParaRPr>
                    </a:p>
                  </a:txBody>
                  <a:tcPr marL="86739" marR="86739" marT="43370" marB="43370" anchor="ctr"/>
                </a:tc>
                <a:tc>
                  <a:txBody>
                    <a:bodyPr/>
                    <a:lstStyle/>
                    <a:p>
                      <a:pPr algn="l" fontAlgn="b"/>
                      <a:r>
                        <a:rPr lang="hu-HU" sz="900" u="none" strike="noStrike">
                          <a:effectLst/>
                        </a:rPr>
                        <a:t>GIVEN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kiválasztjuk a faültetés menüpontot</a:t>
                      </a:r>
                      <a:endParaRPr lang="hu-HU" sz="900" b="0" i="0" u="none" strike="noStrike" dirty="0">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141656137"/>
                  </a:ext>
                </a:extLst>
              </a:tr>
              <a:tr h="141651">
                <a:tc vMerge="1">
                  <a:txBody>
                    <a:bodyPr/>
                    <a:lstStyle/>
                    <a:p>
                      <a:endParaRPr lang="hu-HU"/>
                    </a:p>
                  </a:txBody>
                  <a:tcPr/>
                </a:tc>
                <a:tc>
                  <a:txBody>
                    <a:bodyPr/>
                    <a:lstStyle/>
                    <a:p>
                      <a:pPr algn="l" fontAlgn="b"/>
                      <a:r>
                        <a:rPr lang="hu-HU" sz="900" u="none" strike="noStrike">
                          <a:effectLst/>
                        </a:rPr>
                        <a:t>WHEN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rákattintunk egy üres mezőre</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311408551"/>
                  </a:ext>
                </a:extLst>
              </a:tr>
              <a:tr h="147216">
                <a:tc vMerge="1">
                  <a:txBody>
                    <a:bodyPr/>
                    <a:lstStyle/>
                    <a:p>
                      <a:endParaRPr lang="hu-HU"/>
                    </a:p>
                  </a:txBody>
                  <a:tcPr/>
                </a:tc>
                <a:tc>
                  <a:txBody>
                    <a:bodyPr/>
                    <a:lstStyle/>
                    <a:p>
                      <a:pPr algn="l" fontAlgn="b"/>
                      <a:r>
                        <a:rPr lang="hu-HU" sz="900" u="none" strike="noStrike">
                          <a:effectLst/>
                        </a:rPr>
                        <a:t>THEN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fa csemeték jelennek meg a mezőn</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1628412545"/>
                  </a:ext>
                </a:extLst>
              </a:tr>
              <a:tr h="152275">
                <a:tc>
                  <a:txBody>
                    <a:bodyPr/>
                    <a:lstStyle/>
                    <a:p>
                      <a:pPr algn="l" fontAlgn="ctr"/>
                      <a:r>
                        <a:rPr lang="hu-HU" sz="900" u="none" strike="noStrike">
                          <a:effectLst/>
                        </a:rPr>
                        <a:t> </a:t>
                      </a:r>
                      <a:endParaRPr lang="hu-HU" sz="9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ctr"/>
                      <a:r>
                        <a:rPr lang="hu-HU" sz="900" u="none" strike="noStrike">
                          <a:effectLst/>
                        </a:rPr>
                        <a:t> </a:t>
                      </a:r>
                      <a:endParaRPr lang="hu-HU" sz="9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b"/>
                      <a:r>
                        <a:rPr lang="hu-HU" sz="900" u="none" strike="noStrike">
                          <a:effectLst/>
                        </a:rPr>
                        <a:t> </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3046161202"/>
                  </a:ext>
                </a:extLst>
              </a:tr>
              <a:tr h="215080">
                <a:tc gridSpan="2">
                  <a:txBody>
                    <a:bodyPr/>
                    <a:lstStyle/>
                    <a:p>
                      <a:pPr algn="ctr" fontAlgn="b"/>
                      <a:r>
                        <a:rPr lang="hu-HU" sz="900" u="none" strike="noStrike">
                          <a:effectLst/>
                        </a:rPr>
                        <a:t>AS A</a:t>
                      </a:r>
                      <a:endParaRPr lang="hu-HU" sz="900" b="0" i="0" u="none" strike="noStrike">
                        <a:solidFill>
                          <a:srgbClr val="000000"/>
                        </a:solidFill>
                        <a:effectLst/>
                        <a:latin typeface="Calibri" panose="020F0502020204030204" pitchFamily="34" charset="0"/>
                      </a:endParaRPr>
                    </a:p>
                  </a:txBody>
                  <a:tcPr marL="86739" marR="86739" marT="43370" marB="43370" anchor="b"/>
                </a:tc>
                <a:tc hMerge="1">
                  <a:txBody>
                    <a:bodyPr/>
                    <a:lstStyle/>
                    <a:p>
                      <a:endParaRPr lang="hu-HU"/>
                    </a:p>
                  </a:txBody>
                  <a:tcPr/>
                </a:tc>
                <a:tc>
                  <a:txBody>
                    <a:bodyPr/>
                    <a:lstStyle/>
                    <a:p>
                      <a:pPr algn="l" fontAlgn="b"/>
                      <a:r>
                        <a:rPr lang="hu-HU" sz="900" u="none" strike="noStrike">
                          <a:effectLst/>
                        </a:rPr>
                        <a:t>Player</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902461384"/>
                  </a:ext>
                </a:extLst>
              </a:tr>
              <a:tr h="344986">
                <a:tc gridSpan="2">
                  <a:txBody>
                    <a:bodyPr/>
                    <a:lstStyle/>
                    <a:p>
                      <a:pPr algn="ctr" fontAlgn="b"/>
                      <a:r>
                        <a:rPr lang="hu-HU" sz="900" u="none" strike="noStrike">
                          <a:effectLst/>
                        </a:rPr>
                        <a:t>I WANT TO</a:t>
                      </a:r>
                      <a:endParaRPr lang="hu-HU" sz="900" b="0" i="0" u="none" strike="noStrike">
                        <a:solidFill>
                          <a:srgbClr val="000000"/>
                        </a:solidFill>
                        <a:effectLst/>
                        <a:latin typeface="Calibri" panose="020F0502020204030204" pitchFamily="34" charset="0"/>
                      </a:endParaRPr>
                    </a:p>
                  </a:txBody>
                  <a:tcPr marL="86739" marR="86739" marT="43370" marB="43370" anchor="b"/>
                </a:tc>
                <a:tc hMerge="1">
                  <a:txBody>
                    <a:bodyPr/>
                    <a:lstStyle/>
                    <a:p>
                      <a:endParaRPr lang="hu-HU"/>
                    </a:p>
                  </a:txBody>
                  <a:tcPr/>
                </a:tc>
                <a:tc>
                  <a:txBody>
                    <a:bodyPr/>
                    <a:lstStyle/>
                    <a:p>
                      <a:pPr algn="l" fontAlgn="b"/>
                      <a:r>
                        <a:rPr lang="hu-HU" sz="900" u="none" strike="noStrike">
                          <a:effectLst/>
                        </a:rPr>
                        <a:t>megnézni egy mező adatait</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4026888250"/>
                  </a:ext>
                </a:extLst>
              </a:tr>
              <a:tr h="141651">
                <a:tc rowSpan="3">
                  <a:txBody>
                    <a:bodyPr/>
                    <a:lstStyle/>
                    <a:p>
                      <a:pPr algn="ctr" fontAlgn="ctr"/>
                      <a:r>
                        <a:rPr lang="hu-HU" sz="900" u="none" strike="noStrike">
                          <a:effectLst/>
                        </a:rPr>
                        <a:t>1</a:t>
                      </a:r>
                      <a:endParaRPr lang="hu-HU" sz="900" b="0" i="0" u="none" strike="noStrike">
                        <a:solidFill>
                          <a:srgbClr val="000000"/>
                        </a:solidFill>
                        <a:effectLst/>
                        <a:latin typeface="Calibri" panose="020F0502020204030204" pitchFamily="34" charset="0"/>
                      </a:endParaRPr>
                    </a:p>
                  </a:txBody>
                  <a:tcPr marL="86739" marR="86739" marT="43370" marB="43370" anchor="ctr"/>
                </a:tc>
                <a:tc>
                  <a:txBody>
                    <a:bodyPr/>
                    <a:lstStyle/>
                    <a:p>
                      <a:pPr algn="l" fontAlgn="b"/>
                      <a:r>
                        <a:rPr lang="hu-HU" sz="900" u="none" strike="noStrike">
                          <a:effectLst/>
                        </a:rPr>
                        <a:t>GIVEN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rákattintunk egy mezőre</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4248767528"/>
                  </a:ext>
                </a:extLst>
              </a:tr>
              <a:tr h="141651">
                <a:tc vMerge="1">
                  <a:txBody>
                    <a:bodyPr/>
                    <a:lstStyle/>
                    <a:p>
                      <a:endParaRPr lang="hu-HU"/>
                    </a:p>
                  </a:txBody>
                  <a:tcPr/>
                </a:tc>
                <a:tc>
                  <a:txBody>
                    <a:bodyPr/>
                    <a:lstStyle/>
                    <a:p>
                      <a:pPr algn="l" fontAlgn="b"/>
                      <a:r>
                        <a:rPr lang="hu-HU" sz="900" u="none" strike="noStrike">
                          <a:effectLst/>
                        </a:rPr>
                        <a:t>WHEN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rákattintunk</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79099564"/>
                  </a:ext>
                </a:extLst>
              </a:tr>
              <a:tr h="147216">
                <a:tc vMerge="1">
                  <a:txBody>
                    <a:bodyPr/>
                    <a:lstStyle/>
                    <a:p>
                      <a:endParaRPr lang="hu-HU"/>
                    </a:p>
                  </a:txBody>
                  <a:tcPr/>
                </a:tc>
                <a:tc>
                  <a:txBody>
                    <a:bodyPr/>
                    <a:lstStyle/>
                    <a:p>
                      <a:pPr algn="l" fontAlgn="b"/>
                      <a:r>
                        <a:rPr lang="hu-HU" sz="900" u="none" strike="noStrike">
                          <a:effectLst/>
                        </a:rPr>
                        <a:t>THEN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felugró ablakban megjelenik a mező adatai</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388114405"/>
                  </a:ext>
                </a:extLst>
              </a:tr>
              <a:tr h="152275">
                <a:tc>
                  <a:txBody>
                    <a:bodyPr/>
                    <a:lstStyle/>
                    <a:p>
                      <a:pPr algn="ctr" fontAlgn="ctr"/>
                      <a:endParaRPr lang="hu-HU" sz="900" b="0" i="0" u="none" strike="noStrike">
                        <a:solidFill>
                          <a:srgbClr val="000000"/>
                        </a:solidFill>
                        <a:effectLst/>
                        <a:latin typeface="Calibri" panose="020F0502020204030204" pitchFamily="34" charset="0"/>
                      </a:endParaRPr>
                    </a:p>
                  </a:txBody>
                  <a:tcPr marL="5437" marR="5437" marT="5437" marB="0" anchor="ctr"/>
                </a:tc>
                <a:tc>
                  <a:txBody>
                    <a:bodyPr/>
                    <a:lstStyle/>
                    <a:p>
                      <a:pPr algn="l" fontAlgn="b"/>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3089294532"/>
                  </a:ext>
                </a:extLst>
              </a:tr>
              <a:tr h="215080">
                <a:tc gridSpan="2">
                  <a:txBody>
                    <a:bodyPr/>
                    <a:lstStyle/>
                    <a:p>
                      <a:pPr algn="ctr" fontAlgn="b"/>
                      <a:r>
                        <a:rPr lang="hu-HU" sz="900" u="none" strike="noStrike">
                          <a:effectLst/>
                        </a:rPr>
                        <a:t>AS A</a:t>
                      </a:r>
                      <a:endParaRPr lang="hu-HU" sz="900" b="0" i="0" u="none" strike="noStrike">
                        <a:solidFill>
                          <a:srgbClr val="000000"/>
                        </a:solidFill>
                        <a:effectLst/>
                        <a:latin typeface="Calibri" panose="020F0502020204030204" pitchFamily="34" charset="0"/>
                      </a:endParaRPr>
                    </a:p>
                  </a:txBody>
                  <a:tcPr marL="86739" marR="86739" marT="43370" marB="43370" anchor="b"/>
                </a:tc>
                <a:tc hMerge="1">
                  <a:txBody>
                    <a:bodyPr/>
                    <a:lstStyle/>
                    <a:p>
                      <a:endParaRPr lang="hu-HU"/>
                    </a:p>
                  </a:txBody>
                  <a:tcPr/>
                </a:tc>
                <a:tc>
                  <a:txBody>
                    <a:bodyPr/>
                    <a:lstStyle/>
                    <a:p>
                      <a:pPr algn="l" fontAlgn="b"/>
                      <a:r>
                        <a:rPr lang="hu-HU" sz="900" u="none" strike="noStrike">
                          <a:effectLst/>
                        </a:rPr>
                        <a:t>Player</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084426443"/>
                  </a:ext>
                </a:extLst>
              </a:tr>
              <a:tr h="344986">
                <a:tc gridSpan="2">
                  <a:txBody>
                    <a:bodyPr/>
                    <a:lstStyle/>
                    <a:p>
                      <a:pPr algn="ctr" fontAlgn="b"/>
                      <a:r>
                        <a:rPr lang="hu-HU" sz="900" u="none" strike="noStrike">
                          <a:effectLst/>
                        </a:rPr>
                        <a:t>I WANT TO</a:t>
                      </a:r>
                      <a:endParaRPr lang="hu-HU" sz="900" b="0" i="0" u="none" strike="noStrike">
                        <a:solidFill>
                          <a:srgbClr val="000000"/>
                        </a:solidFill>
                        <a:effectLst/>
                        <a:latin typeface="Calibri" panose="020F0502020204030204" pitchFamily="34" charset="0"/>
                      </a:endParaRPr>
                    </a:p>
                  </a:txBody>
                  <a:tcPr marL="86739" marR="86739" marT="43370" marB="43370" anchor="b"/>
                </a:tc>
                <a:tc hMerge="1">
                  <a:txBody>
                    <a:bodyPr/>
                    <a:lstStyle/>
                    <a:p>
                      <a:endParaRPr lang="hu-HU"/>
                    </a:p>
                  </a:txBody>
                  <a:tcPr/>
                </a:tc>
                <a:tc>
                  <a:txBody>
                    <a:bodyPr/>
                    <a:lstStyle/>
                    <a:p>
                      <a:pPr algn="l" fontAlgn="b"/>
                      <a:r>
                        <a:rPr lang="hu-HU" sz="900" u="none" strike="noStrike">
                          <a:effectLst/>
                        </a:rPr>
                        <a:t>megnézni a város költségvetését</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3120369822"/>
                  </a:ext>
                </a:extLst>
              </a:tr>
              <a:tr h="141651">
                <a:tc rowSpan="3">
                  <a:txBody>
                    <a:bodyPr/>
                    <a:lstStyle/>
                    <a:p>
                      <a:pPr algn="ctr" fontAlgn="ctr"/>
                      <a:r>
                        <a:rPr lang="hu-HU" sz="900" u="none" strike="noStrike">
                          <a:effectLst/>
                        </a:rPr>
                        <a:t>1</a:t>
                      </a:r>
                      <a:endParaRPr lang="hu-HU" sz="900" b="0" i="0" u="none" strike="noStrike">
                        <a:solidFill>
                          <a:srgbClr val="000000"/>
                        </a:solidFill>
                        <a:effectLst/>
                        <a:latin typeface="Calibri" panose="020F0502020204030204" pitchFamily="34" charset="0"/>
                      </a:endParaRPr>
                    </a:p>
                  </a:txBody>
                  <a:tcPr marL="86739" marR="86739" marT="43370" marB="43370" anchor="ctr"/>
                </a:tc>
                <a:tc>
                  <a:txBody>
                    <a:bodyPr/>
                    <a:lstStyle/>
                    <a:p>
                      <a:pPr algn="l" fontAlgn="b"/>
                      <a:r>
                        <a:rPr lang="hu-HU" sz="900" u="none" strike="noStrike">
                          <a:effectLst/>
                        </a:rPr>
                        <a:t>GIVEN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kiválasztjuk a költségvetés menüpontot</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2387434951"/>
                  </a:ext>
                </a:extLst>
              </a:tr>
              <a:tr h="141651">
                <a:tc vMerge="1">
                  <a:txBody>
                    <a:bodyPr/>
                    <a:lstStyle/>
                    <a:p>
                      <a:endParaRPr lang="hu-HU"/>
                    </a:p>
                  </a:txBody>
                  <a:tcPr/>
                </a:tc>
                <a:tc>
                  <a:txBody>
                    <a:bodyPr/>
                    <a:lstStyle/>
                    <a:p>
                      <a:pPr algn="l" fontAlgn="b"/>
                      <a:r>
                        <a:rPr lang="hu-HU" sz="900" u="none" strike="noStrike">
                          <a:effectLst/>
                        </a:rPr>
                        <a:t>WHEN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a:effectLst/>
                        </a:rPr>
                        <a:t>rákattintunk</a:t>
                      </a:r>
                      <a:endParaRPr lang="hu-HU" sz="900" b="0" i="0" u="none" strike="noStrike">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1598296376"/>
                  </a:ext>
                </a:extLst>
              </a:tr>
              <a:tr h="147216">
                <a:tc vMerge="1">
                  <a:txBody>
                    <a:bodyPr/>
                    <a:lstStyle/>
                    <a:p>
                      <a:endParaRPr lang="hu-HU"/>
                    </a:p>
                  </a:txBody>
                  <a:tcPr/>
                </a:tc>
                <a:tc>
                  <a:txBody>
                    <a:bodyPr/>
                    <a:lstStyle/>
                    <a:p>
                      <a:pPr algn="l" fontAlgn="b"/>
                      <a:r>
                        <a:rPr lang="hu-HU" sz="900" u="none" strike="noStrike">
                          <a:effectLst/>
                        </a:rPr>
                        <a:t>THEN</a:t>
                      </a:r>
                      <a:endParaRPr lang="hu-HU" sz="900" b="0" i="0" u="none" strike="noStrike">
                        <a:solidFill>
                          <a:srgbClr val="000000"/>
                        </a:solidFill>
                        <a:effectLst/>
                        <a:latin typeface="Calibri" panose="020F0502020204030204" pitchFamily="34" charset="0"/>
                      </a:endParaRPr>
                    </a:p>
                  </a:txBody>
                  <a:tcPr marL="5437" marR="5437" marT="5437" marB="0" anchor="b"/>
                </a:tc>
                <a:tc>
                  <a:txBody>
                    <a:bodyPr/>
                    <a:lstStyle/>
                    <a:p>
                      <a:pPr algn="l" fontAlgn="b"/>
                      <a:r>
                        <a:rPr lang="hu-HU" sz="900" u="none" strike="noStrike" dirty="0">
                          <a:effectLst/>
                        </a:rPr>
                        <a:t>felugró ablakban megjelenik a város </a:t>
                      </a:r>
                      <a:r>
                        <a:rPr lang="hu-HU" sz="900" u="none" strike="noStrike" dirty="0" err="1">
                          <a:effectLst/>
                        </a:rPr>
                        <a:t>költségevtésének</a:t>
                      </a:r>
                      <a:r>
                        <a:rPr lang="hu-HU" sz="900" u="none" strike="noStrike" dirty="0">
                          <a:effectLst/>
                        </a:rPr>
                        <a:t> adatai</a:t>
                      </a:r>
                      <a:endParaRPr lang="hu-HU" sz="900" b="0" i="0" u="none" strike="noStrike" dirty="0">
                        <a:solidFill>
                          <a:srgbClr val="000000"/>
                        </a:solidFill>
                        <a:effectLst/>
                        <a:latin typeface="Calibri" panose="020F0502020204030204" pitchFamily="34" charset="0"/>
                      </a:endParaRPr>
                    </a:p>
                  </a:txBody>
                  <a:tcPr marL="5437" marR="5437" marT="5437" marB="0" anchor="b"/>
                </a:tc>
                <a:extLst>
                  <a:ext uri="{0D108BD9-81ED-4DB2-BD59-A6C34878D82A}">
                    <a16:rowId xmlns:a16="http://schemas.microsoft.com/office/drawing/2014/main" val="4072047568"/>
                  </a:ext>
                </a:extLst>
              </a:tr>
            </a:tbl>
          </a:graphicData>
        </a:graphic>
      </p:graphicFrame>
    </p:spTree>
    <p:extLst>
      <p:ext uri="{BB962C8B-B14F-4D97-AF65-F5344CB8AC3E}">
        <p14:creationId xmlns:p14="http://schemas.microsoft.com/office/powerpoint/2010/main" val="3374825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descr="A képen diagram látható&#10;&#10;Automatikusan generált leírás">
            <a:extLst>
              <a:ext uri="{FF2B5EF4-FFF2-40B4-BE49-F238E27FC236}">
                <a16:creationId xmlns:a16="http://schemas.microsoft.com/office/drawing/2014/main" id="{F73DF7D4-19A7-38D3-562D-91AF94306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3971" y="138481"/>
            <a:ext cx="9810460" cy="6581037"/>
          </a:xfrm>
          <a:prstGeom prst="rect">
            <a:avLst/>
          </a:prstGeom>
        </p:spPr>
      </p:pic>
      <p:sp>
        <p:nvSpPr>
          <p:cNvPr id="2" name="Cím 1">
            <a:extLst>
              <a:ext uri="{FF2B5EF4-FFF2-40B4-BE49-F238E27FC236}">
                <a16:creationId xmlns:a16="http://schemas.microsoft.com/office/drawing/2014/main" id="{22CB2510-ABE2-0DA6-E0B2-984C461BE7B9}"/>
              </a:ext>
            </a:extLst>
          </p:cNvPr>
          <p:cNvSpPr>
            <a:spLocks noGrp="1"/>
          </p:cNvSpPr>
          <p:nvPr>
            <p:ph type="title"/>
          </p:nvPr>
        </p:nvSpPr>
        <p:spPr>
          <a:xfrm>
            <a:off x="204717" y="310998"/>
            <a:ext cx="10515600" cy="1325563"/>
          </a:xfrm>
        </p:spPr>
        <p:txBody>
          <a:bodyPr/>
          <a:lstStyle/>
          <a:p>
            <a:pPr algn="l"/>
            <a:r>
              <a:rPr lang="hu-HU" dirty="0"/>
              <a:t>UML </a:t>
            </a:r>
            <a:br>
              <a:rPr lang="hu-HU" dirty="0"/>
            </a:br>
            <a:r>
              <a:rPr lang="hu-HU" dirty="0"/>
              <a:t>diagramm</a:t>
            </a:r>
          </a:p>
        </p:txBody>
      </p:sp>
      <p:sp>
        <p:nvSpPr>
          <p:cNvPr id="4" name="Tartalom helye 3">
            <a:extLst>
              <a:ext uri="{FF2B5EF4-FFF2-40B4-BE49-F238E27FC236}">
                <a16:creationId xmlns:a16="http://schemas.microsoft.com/office/drawing/2014/main" id="{AB47D9EA-9019-0852-84A8-8641BE85892A}"/>
              </a:ext>
            </a:extLst>
          </p:cNvPr>
          <p:cNvSpPr>
            <a:spLocks noGrp="1"/>
          </p:cNvSpPr>
          <p:nvPr>
            <p:ph idx="1"/>
          </p:nvPr>
        </p:nvSpPr>
        <p:spPr>
          <a:xfrm>
            <a:off x="0" y="3595309"/>
            <a:ext cx="3575714" cy="4351338"/>
          </a:xfrm>
        </p:spPr>
        <p:txBody>
          <a:bodyPr>
            <a:normAutofit/>
          </a:bodyPr>
          <a:lstStyle/>
          <a:p>
            <a:pPr marL="0" indent="0">
              <a:buNone/>
            </a:pPr>
            <a:r>
              <a:rPr lang="hu-HU" sz="2000" dirty="0"/>
              <a:t>Választott rész feladatok:</a:t>
            </a:r>
          </a:p>
          <a:p>
            <a:r>
              <a:rPr lang="hu-HU" sz="2000" dirty="0"/>
              <a:t>Erdők</a:t>
            </a:r>
          </a:p>
          <a:p>
            <a:r>
              <a:rPr lang="hu-HU" dirty="0" err="1"/>
              <a:t>P</a:t>
            </a:r>
            <a:r>
              <a:rPr lang="hu-HU" sz="2000" dirty="0" err="1"/>
              <a:t>erzisztencia</a:t>
            </a:r>
            <a:endParaRPr lang="hu-HU" sz="2000" dirty="0"/>
          </a:p>
        </p:txBody>
      </p:sp>
    </p:spTree>
    <p:extLst>
      <p:ext uri="{BB962C8B-B14F-4D97-AF65-F5344CB8AC3E}">
        <p14:creationId xmlns:p14="http://schemas.microsoft.com/office/powerpoint/2010/main" val="36505670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B9ECC87-DB38-E6CA-8259-84D473928A96}"/>
              </a:ext>
            </a:extLst>
          </p:cNvPr>
          <p:cNvSpPr>
            <a:spLocks noGrp="1"/>
          </p:cNvSpPr>
          <p:nvPr>
            <p:ph type="title"/>
          </p:nvPr>
        </p:nvSpPr>
        <p:spPr>
          <a:xfrm>
            <a:off x="317447" y="479896"/>
            <a:ext cx="4125344" cy="970450"/>
          </a:xfrm>
        </p:spPr>
        <p:txBody>
          <a:bodyPr/>
          <a:lstStyle/>
          <a:p>
            <a:r>
              <a:rPr lang="hu-HU" dirty="0"/>
              <a:t>Adatbázis séma</a:t>
            </a:r>
          </a:p>
        </p:txBody>
      </p:sp>
      <p:pic>
        <p:nvPicPr>
          <p:cNvPr id="5" name="Tartalom helye 4" descr="A képen diagram látható&#10;&#10;Automatikusan generált leírás">
            <a:extLst>
              <a:ext uri="{FF2B5EF4-FFF2-40B4-BE49-F238E27FC236}">
                <a16:creationId xmlns:a16="http://schemas.microsoft.com/office/drawing/2014/main" id="{C065C6C9-3461-254E-501B-31779A388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4374" y="758687"/>
            <a:ext cx="7450285" cy="5619417"/>
          </a:xfrm>
        </p:spPr>
      </p:pic>
    </p:spTree>
    <p:extLst>
      <p:ext uri="{BB962C8B-B14F-4D97-AF65-F5344CB8AC3E}">
        <p14:creationId xmlns:p14="http://schemas.microsoft.com/office/powerpoint/2010/main" val="294125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26615C3-AEC6-147D-78A9-A99B0D3EAEB3}"/>
              </a:ext>
            </a:extLst>
          </p:cNvPr>
          <p:cNvSpPr>
            <a:spLocks noGrp="1"/>
          </p:cNvSpPr>
          <p:nvPr>
            <p:ph type="title"/>
          </p:nvPr>
        </p:nvSpPr>
        <p:spPr>
          <a:xfrm>
            <a:off x="518615" y="18255"/>
            <a:ext cx="10835185" cy="773315"/>
          </a:xfrm>
        </p:spPr>
        <p:txBody>
          <a:bodyPr/>
          <a:lstStyle/>
          <a:p>
            <a:r>
              <a:rPr lang="hu-HU" dirty="0"/>
              <a:t>Választott rész feladatok</a:t>
            </a:r>
          </a:p>
        </p:txBody>
      </p:sp>
      <p:sp>
        <p:nvSpPr>
          <p:cNvPr id="5" name="Tartalom helye 4">
            <a:extLst>
              <a:ext uri="{FF2B5EF4-FFF2-40B4-BE49-F238E27FC236}">
                <a16:creationId xmlns:a16="http://schemas.microsoft.com/office/drawing/2014/main" id="{32BF0277-6BD1-7E66-32A5-64B32430F9C3}"/>
              </a:ext>
            </a:extLst>
          </p:cNvPr>
          <p:cNvSpPr>
            <a:spLocks noGrp="1"/>
          </p:cNvSpPr>
          <p:nvPr>
            <p:ph idx="1"/>
          </p:nvPr>
        </p:nvSpPr>
        <p:spPr>
          <a:xfrm>
            <a:off x="518615" y="968990"/>
            <a:ext cx="11218459" cy="5773003"/>
          </a:xfrm>
        </p:spPr>
        <p:txBody>
          <a:bodyPr>
            <a:normAutofit fontScale="92500" lnSpcReduction="10000"/>
          </a:bodyPr>
          <a:lstStyle/>
          <a:p>
            <a:pPr marL="0" indent="0">
              <a:buNone/>
            </a:pPr>
            <a:r>
              <a:rPr lang="hu-HU" sz="2600" b="1" i="1" u="sng" dirty="0"/>
              <a:t>Erdők [0.5 pont]</a:t>
            </a:r>
          </a:p>
          <a:p>
            <a:pPr marL="0" indent="0">
              <a:buNone/>
            </a:pPr>
            <a:r>
              <a:rPr lang="hu-HU" sz="2400" dirty="0"/>
              <a:t>Általános mezőkön erdő ültethető, </a:t>
            </a:r>
            <a:r>
              <a:rPr lang="hu-HU" sz="2400" dirty="0" err="1"/>
              <a:t>javasoltan</a:t>
            </a:r>
            <a:r>
              <a:rPr lang="hu-HU" sz="2400" dirty="0"/>
              <a:t> a lakózónák közelében. Az erdők javítják azon közelben lakók elégedettségét, akik közvetlenül rálátnak, és növelik a beköltözési kedvet is ilyen zónákba. (Azon közelben lakók polgárok látnak rá egy erdőre, akik legfeljebb 3 mező távolságra laknak tőle, és nincs közöttük beépített mező.) Az erdők csökkentsék az ipari zónák által a lakózónákra kifejtett negatív hatást is, ha két ilyen mező között helyezkednek el. </a:t>
            </a:r>
          </a:p>
          <a:p>
            <a:pPr marL="0" indent="0">
              <a:buNone/>
            </a:pPr>
            <a:r>
              <a:rPr lang="hu-HU" sz="2400" dirty="0"/>
              <a:t>Az erdők 10 éven át növekednek, míg elérik kifejlett állapotukat. Ennek megfelelően az ültetésük utáni első 10 évben folyamatosan növekedjen az erdő mezők utáni bónusz. Az erdők ültetésének egyszeri költsége van, továbbá utána 10 éven át gondozni is kell (fenntartási költség). </a:t>
            </a:r>
          </a:p>
          <a:p>
            <a:pPr marL="0" indent="0">
              <a:buNone/>
            </a:pPr>
            <a:r>
              <a:rPr lang="hu-HU" sz="2400" dirty="0"/>
              <a:t>Új játék indításakor legyenek már létező erdős területek a játékpályán. </a:t>
            </a:r>
          </a:p>
          <a:p>
            <a:pPr marL="0" indent="0">
              <a:buNone/>
            </a:pPr>
            <a:endParaRPr lang="hu-HU" sz="2400" dirty="0"/>
          </a:p>
          <a:p>
            <a:pPr marL="0" indent="0">
              <a:buNone/>
            </a:pPr>
            <a:r>
              <a:rPr lang="hu-HU" sz="2600" b="1" i="1" u="sng" dirty="0" err="1"/>
              <a:t>Perzisztencia</a:t>
            </a:r>
            <a:r>
              <a:rPr lang="hu-HU" sz="2200" b="1" i="1" u="sng" dirty="0"/>
              <a:t> [0.5 pont] </a:t>
            </a:r>
          </a:p>
          <a:p>
            <a:pPr marL="0" indent="0">
              <a:buNone/>
            </a:pPr>
            <a:r>
              <a:rPr lang="hu-HU" sz="2400" dirty="0"/>
              <a:t>Egy adott játékállást legyen lehetőség elmenteni, majd később egy kiválasztott játékállást visszatölteni és a játékot folytatni. Több mentés kezelésére is legyen lehetőség. </a:t>
            </a:r>
            <a:endParaRPr lang="hu-HU" sz="3600" dirty="0"/>
          </a:p>
        </p:txBody>
      </p:sp>
    </p:spTree>
    <p:extLst>
      <p:ext uri="{BB962C8B-B14F-4D97-AF65-F5344CB8AC3E}">
        <p14:creationId xmlns:p14="http://schemas.microsoft.com/office/powerpoint/2010/main" val="38785123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Kép 6">
            <a:extLst>
              <a:ext uri="{FF2B5EF4-FFF2-40B4-BE49-F238E27FC236}">
                <a16:creationId xmlns:a16="http://schemas.microsoft.com/office/drawing/2014/main" id="{1625415D-1F50-D20F-B990-FE3C24A8F625}"/>
              </a:ext>
            </a:extLst>
          </p:cNvPr>
          <p:cNvPicPr>
            <a:picLocks noChangeAspect="1"/>
          </p:cNvPicPr>
          <p:nvPr/>
        </p:nvPicPr>
        <p:blipFill>
          <a:blip r:embed="rId2"/>
          <a:stretch>
            <a:fillRect/>
          </a:stretch>
        </p:blipFill>
        <p:spPr>
          <a:xfrm>
            <a:off x="5446886" y="236591"/>
            <a:ext cx="6429786" cy="4170856"/>
          </a:xfrm>
          <a:prstGeom prst="rect">
            <a:avLst/>
          </a:prstGeom>
        </p:spPr>
      </p:pic>
      <p:sp>
        <p:nvSpPr>
          <p:cNvPr id="2" name="Cím 1">
            <a:extLst>
              <a:ext uri="{FF2B5EF4-FFF2-40B4-BE49-F238E27FC236}">
                <a16:creationId xmlns:a16="http://schemas.microsoft.com/office/drawing/2014/main" id="{55D7895D-653C-F613-F2A9-0F8D1D4B2497}"/>
              </a:ext>
            </a:extLst>
          </p:cNvPr>
          <p:cNvSpPr>
            <a:spLocks noGrp="1"/>
          </p:cNvSpPr>
          <p:nvPr>
            <p:ph type="title"/>
          </p:nvPr>
        </p:nvSpPr>
        <p:spPr>
          <a:xfrm>
            <a:off x="653386" y="406068"/>
            <a:ext cx="10515600" cy="1325563"/>
          </a:xfrm>
        </p:spPr>
        <p:txBody>
          <a:bodyPr/>
          <a:lstStyle/>
          <a:p>
            <a:pPr algn="l"/>
            <a:r>
              <a:rPr lang="hu-HU" dirty="0" err="1"/>
              <a:t>Mockup</a:t>
            </a:r>
            <a:endParaRPr lang="hu-HU" dirty="0"/>
          </a:p>
        </p:txBody>
      </p:sp>
      <p:sp>
        <p:nvSpPr>
          <p:cNvPr id="3" name="Tartalom helye 2">
            <a:extLst>
              <a:ext uri="{FF2B5EF4-FFF2-40B4-BE49-F238E27FC236}">
                <a16:creationId xmlns:a16="http://schemas.microsoft.com/office/drawing/2014/main" id="{4625756C-7675-538D-F0C8-2C83D36E1572}"/>
              </a:ext>
            </a:extLst>
          </p:cNvPr>
          <p:cNvSpPr>
            <a:spLocks noGrp="1"/>
          </p:cNvSpPr>
          <p:nvPr>
            <p:ph idx="1"/>
          </p:nvPr>
        </p:nvSpPr>
        <p:spPr>
          <a:xfrm>
            <a:off x="653386" y="4535981"/>
            <a:ext cx="10885227" cy="2322019"/>
          </a:xfrm>
        </p:spPr>
        <p:txBody>
          <a:bodyPr/>
          <a:lstStyle/>
          <a:p>
            <a:pPr marL="0" indent="0" algn="just">
              <a:buNone/>
            </a:pPr>
            <a:r>
              <a:rPr lang="hu-HU" dirty="0"/>
              <a:t>A felhasználó a játékablak megjelenésekor egy Java felületet lát, amin egy </a:t>
            </a:r>
            <a:r>
              <a:rPr lang="hu-HU" dirty="0" err="1"/>
              <a:t>JMenuBar</a:t>
            </a:r>
            <a:r>
              <a:rPr lang="hu-HU" dirty="0"/>
              <a:t>, egy </a:t>
            </a:r>
            <a:r>
              <a:rPr lang="hu-HU" dirty="0" err="1"/>
              <a:t>JLabel</a:t>
            </a:r>
            <a:r>
              <a:rPr lang="hu-HU" dirty="0"/>
              <a:t> és egy kezdetben 768*448 pixel méretű </a:t>
            </a:r>
            <a:r>
              <a:rPr lang="hu-HU" dirty="0" err="1"/>
              <a:t>JFrame</a:t>
            </a:r>
            <a:r>
              <a:rPr lang="hu-HU" dirty="0"/>
              <a:t> jelenik meg. A </a:t>
            </a:r>
            <a:r>
              <a:rPr lang="hu-HU" dirty="0" err="1"/>
              <a:t>JFrame</a:t>
            </a:r>
            <a:r>
              <a:rPr lang="hu-HU" dirty="0"/>
              <a:t>-re festjük le az éppen megjelenő 32*32 pixel méretű forrásképeket, melyek egy 24*14 méretű </a:t>
            </a:r>
            <a:r>
              <a:rPr lang="hu-HU" dirty="0" err="1"/>
              <a:t>matrix-on</a:t>
            </a:r>
            <a:r>
              <a:rPr lang="hu-HU" dirty="0"/>
              <a:t> tudnak megjelenni.</a:t>
            </a:r>
          </a:p>
        </p:txBody>
      </p:sp>
      <p:sp>
        <p:nvSpPr>
          <p:cNvPr id="10" name="Tartalom helye 2">
            <a:extLst>
              <a:ext uri="{FF2B5EF4-FFF2-40B4-BE49-F238E27FC236}">
                <a16:creationId xmlns:a16="http://schemas.microsoft.com/office/drawing/2014/main" id="{208757D5-5677-833D-1AFD-1E3CAB778DE3}"/>
              </a:ext>
            </a:extLst>
          </p:cNvPr>
          <p:cNvSpPr txBox="1">
            <a:spLocks/>
          </p:cNvSpPr>
          <p:nvPr/>
        </p:nvSpPr>
        <p:spPr>
          <a:xfrm>
            <a:off x="592832" y="2571185"/>
            <a:ext cx="4854054" cy="99670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Font typeface="Wingdings 2" charset="2"/>
              <a:buNone/>
            </a:pPr>
            <a:r>
              <a:rPr lang="hu-HU" dirty="0"/>
              <a:t>(A tervben megjelenő képek csak minták, nem a végleges állapotot tükrözik.)</a:t>
            </a:r>
          </a:p>
        </p:txBody>
      </p:sp>
    </p:spTree>
    <p:extLst>
      <p:ext uri="{BB962C8B-B14F-4D97-AF65-F5344CB8AC3E}">
        <p14:creationId xmlns:p14="http://schemas.microsoft.com/office/powerpoint/2010/main" val="18451009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la">
  <a:themeElements>
    <a:clrScheme name="Pal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al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l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Pala</Template>
  <TotalTime>161</TotalTime>
  <Words>1215</Words>
  <Application>Microsoft Office PowerPoint</Application>
  <PresentationFormat>Szélesvásznú</PresentationFormat>
  <Paragraphs>260</Paragraphs>
  <Slides>11</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11</vt:i4>
      </vt:variant>
    </vt:vector>
  </HeadingPairs>
  <TitlesOfParts>
    <vt:vector size="17" baseType="lpstr">
      <vt:lpstr>Arial</vt:lpstr>
      <vt:lpstr>Calibri</vt:lpstr>
      <vt:lpstr>Calisto MT</vt:lpstr>
      <vt:lpstr>Lato Extended</vt:lpstr>
      <vt:lpstr>Wingdings 2</vt:lpstr>
      <vt:lpstr>Pala</vt:lpstr>
      <vt:lpstr>Katicák</vt:lpstr>
      <vt:lpstr>Szoftver technológiai adatai</vt:lpstr>
      <vt:lpstr>Use case diagramm</vt:lpstr>
      <vt:lpstr>User story 1</vt:lpstr>
      <vt:lpstr>User story 2</vt:lpstr>
      <vt:lpstr>UML  diagramm</vt:lpstr>
      <vt:lpstr>Adatbázis séma</vt:lpstr>
      <vt:lpstr>Választott rész feladatok</vt:lpstr>
      <vt:lpstr>Mockup</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Gábor Szemesi</dc:creator>
  <cp:lastModifiedBy>Gábor Szemesi</cp:lastModifiedBy>
  <cp:revision>6</cp:revision>
  <dcterms:created xsi:type="dcterms:W3CDTF">2023-03-20T17:06:08Z</dcterms:created>
  <dcterms:modified xsi:type="dcterms:W3CDTF">2023-03-23T13:01:39Z</dcterms:modified>
</cp:coreProperties>
</file>