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69" r:id="rId22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FB3A2-304F-4377-B0E8-E78D0A6B1A12}" type="datetimeFigureOut">
              <a:rPr lang="zh-CN" altLang="en-US" smtClean="0"/>
              <a:pPr/>
              <a:t>2017-03-12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D31D-4987-41B2-9169-C6347A56A5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2017-03-12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2017-03-12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4472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sz="6700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6700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6700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中医谈慢性胃炎的辩证论治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4900" b="1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819672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主讲人：冀慧鹏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、慢性胃炎的中医辩证治疗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7224" y="1071546"/>
            <a:ext cx="7615262" cy="5000660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病因</a:t>
            </a:r>
            <a:r>
              <a:rPr lang="zh-CN" altLang="en-US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．脾胃虚弱，平素脾胃不健，或年老体弱、中气久虚，或病中过用寒凉克伐之剂，重耗脾胃之气，或病后胃气未复，皆能导致胃纳呆纯，脾胃失健，胃脘痞满。</a:t>
            </a:r>
          </a:p>
          <a:p>
            <a:pPr>
              <a:buNone/>
            </a:pPr>
            <a:r>
              <a:rPr lang="en-US" altLang="zh-CN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．误治失治，伤寒表邪，误治失治，由表及里，影响脾胃；或五脏疾病，失于调治；或滥服药物，以致脾胃乃伤，升降失司。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、慢性胃炎的中医辩证治疗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1472" y="1285860"/>
            <a:ext cx="8072494" cy="478634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［脾胃虚弱］（包括虚寒</a:t>
            </a:r>
            <a:r>
              <a:rPr lang="en-US" altLang="zh-CN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胃脘隐痛，胃痛喜按喜暖，食后胀闷痞满，纳呆少食，便溏腹泻，乏力四肢酸软。 胃粘膜红白相间以白为主，粘液稀薄而多，胃酸偏低。 舌质淡红，苔薄白或白，有齿痕，脉沉细。</a:t>
            </a:r>
          </a:p>
          <a:p>
            <a:pPr>
              <a:buNone/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［治则］温中健脾</a:t>
            </a:r>
          </a:p>
          <a:p>
            <a:pPr>
              <a:buNone/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［方药］香砂六君子汤合黄芪建中汤加减。前方中党参、茯苓、白术、炙甘草为四君子汤健脾；陈皮、木香、砂仁和胃降逆。后方中黄芪益气补中；白芍、桂枝、炙甘草、生姜、大枣、饴糖为小建中汤。温中散寒缓急止痛，适用于脾胃虚弱，而兼有中焦生寒、四肢不温、泛吐清水、喜温喜按，进食可缓者。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、慢性胃炎的中医辩证治疗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1472" y="1357298"/>
            <a:ext cx="8072494" cy="47863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脾胃虚弱</a:t>
            </a: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-----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香砂六君子汤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为主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症状：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舌：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脉：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治则：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方药：</a:t>
            </a:r>
            <a:endParaRPr lang="zh-CN" altLang="en-US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、慢性胃炎的中医辩证治疗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1472" y="1357298"/>
            <a:ext cx="8072494" cy="47863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脾胃虚寒</a:t>
            </a: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黄芪建中汤、吴茱萸汤、理中汤</a:t>
            </a: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症状：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舌：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脉：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治则：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方药：</a:t>
            </a:r>
            <a:endParaRPr lang="zh-CN" altLang="en-US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、慢性胃炎的中医辩证治疗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1472" y="1357298"/>
            <a:ext cx="8072494" cy="47863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肝胃不和</a:t>
            </a: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四逆散、逍遥丸</a:t>
            </a: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症状：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舌：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脉：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治则：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方药：</a:t>
            </a:r>
            <a:endParaRPr lang="zh-CN" altLang="en-US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、慢性胃炎的中医辩证治疗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1472" y="1357298"/>
            <a:ext cx="8072494" cy="47863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胃阴亏虚</a:t>
            </a: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一贯煎</a:t>
            </a: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症状：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舌：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脉：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治则：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方药：</a:t>
            </a:r>
            <a:endParaRPr lang="zh-CN" altLang="en-US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、慢性胃炎的中医辩证治疗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1472" y="1357298"/>
            <a:ext cx="8072494" cy="47863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肝火犯胃</a:t>
            </a: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左金丸</a:t>
            </a: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症状：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舌：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脉：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治则：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方药：</a:t>
            </a:r>
            <a:endParaRPr lang="zh-CN" altLang="en-US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、慢性胃炎的中医辩证治疗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1472" y="1357298"/>
            <a:ext cx="8072494" cy="47863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寒热错杂</a:t>
            </a: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----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半夏泻心汤</a:t>
            </a: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症状：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舌：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脉：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治则：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方药：</a:t>
            </a:r>
            <a:endParaRPr lang="zh-CN" altLang="en-US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、慢性胃炎的中医辩证治疗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1472" y="2071678"/>
            <a:ext cx="8072494" cy="4071966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观其脉证，知犯何逆，随证治之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经方治大病，合方治疑难</a:t>
            </a:r>
            <a:endParaRPr lang="zh-CN" altLang="en-US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六、常见中药成药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1472" y="1643050"/>
            <a:ext cx="8072494" cy="47149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dirty="0" smtClean="0"/>
              <a:t>  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     肝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胃不和证可选用加味逍遥丸、舒肝和胃丸、平肝和胃丸、左金丸、气滞胃痛冲剂等。脾胃虚弱证可选用香砂六君子丸、六君子丸、香砂养胃丸、人参健脾丸等。中焦虚寒证可选用黄芪建中丸、胃疡灵冲剂、附子理中丸等。胃阴不足证可选用养胃膏、益胃膏等。其他如伴有食滞者可选用保和丸、大山揸丸；伴有心气虚者可选用生脉口服液；伴有便秘者可选用五仁丸等</a:t>
            </a:r>
            <a:r>
              <a:rPr lang="zh-CN" altLang="en-US" dirty="0" smtClean="0">
                <a:solidFill>
                  <a:srgbClr val="996633"/>
                </a:solidFill>
              </a:rPr>
              <a:t>。</a:t>
            </a:r>
            <a:endParaRPr lang="en-US" altLang="zh-CN" dirty="0" smtClean="0">
              <a:solidFill>
                <a:srgbClr val="996633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三九胃泰。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、慢性胃炎常见症状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dirty="0" smtClean="0"/>
              <a:t>           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慢性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胃炎是一种常见的多发病，其发病率居各种胃病之首。胃炎中医名为胃痞，胃脘痛，反酸，嘈杂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       上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腹胀满，上腹痛，嗳气，消化不良，反酸等（无特异性）。症状与胃镜表现不平行。</a:t>
            </a:r>
          </a:p>
          <a:p>
            <a:pPr>
              <a:buNone/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       大多数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病人常无症状或有程度不同的消化不良症状如上腹隐痛、食欲减退、餐后饱胀、反酸等。慢性萎缩性胃炎患者可有贫、消瘦、腹泻等，个别病人伴黏膜糜烂者上腹痛较明显，并可有出血，如呕血、黑便。症状常常反复发作，无规律性腹痛，疼痛经常出现于进食过程中或餐后，多数位于上腹部、脐周、部分患者部位不固定，轻者间歇性隐痛或钝痛、严重者为剧烈绞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七、慢性胃炎预防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1472" y="1285860"/>
            <a:ext cx="8072494" cy="4714908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注意饮食的调摄，饮食要因病、因人、因地、因时的调整，要注意酸、辣、辛燥、烟、酒等饮食之偏嗜。保持心情愉快。慢性胃炎患者练内养功或放松功，当放松和入静时，能抑制大脑皮质病理兴奋灶，调节大脑皮质功能。此外，健身操、太极拳和适当的户外运动，都对调整胃肠功能有所帮助，宜坚持锻炼。</a:t>
            </a:r>
          </a:p>
          <a:p>
            <a:r>
              <a:rPr lang="zh-CN" altLang="en-US" sz="2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慢性胃炎应及时坚持治疗，并应注意口鼻腔及咽部慢性炎症的治疗及全身疾病的防治，注意使用药物的副作用以减轻胃粘膜的损伤；同时对重症患者及萎缩性胃炎患者，要定期进行复查，</a:t>
            </a:r>
            <a:r>
              <a:rPr lang="en-US" altLang="zh-CN" sz="2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en-US" altLang="en-US" sz="2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en-US" sz="2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年。轻中度萎缩至少不超过</a:t>
            </a:r>
            <a:r>
              <a:rPr lang="en-US" sz="2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年，重度萎缩</a:t>
            </a:r>
            <a:r>
              <a:rPr lang="en-US" sz="2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年，伴轻度不典型增生</a:t>
            </a:r>
            <a:r>
              <a:rPr lang="en-US" sz="2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年，重度不典型增生半年，重度不典型增生镜下切除</a:t>
            </a:r>
            <a:r>
              <a:rPr lang="zh-CN" altLang="en-US" sz="2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44727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谢  谢！</a:t>
            </a:r>
            <a:endParaRPr lang="zh-CN" altLang="en-US" sz="6600" b="1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二、慢性胃炎危害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       慢性胃炎是慢性胃部疾病，，如处理不当，还可能导致病情加重。</a:t>
            </a:r>
          </a:p>
          <a:p>
            <a:pPr algn="ctr">
              <a:lnSpc>
                <a:spcPct val="150000"/>
              </a:lnSpc>
              <a:buNone/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贫血</a:t>
            </a:r>
          </a:p>
          <a:p>
            <a:pPr algn="ctr">
              <a:lnSpc>
                <a:spcPct val="150000"/>
              </a:lnSpc>
              <a:buNone/>
            </a:pPr>
            <a:r>
              <a:rPr lang="en-US" altLang="zh-CN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2.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胃出血</a:t>
            </a:r>
          </a:p>
          <a:p>
            <a:pPr algn="ctr">
              <a:lnSpc>
                <a:spcPct val="150000"/>
              </a:lnSpc>
              <a:buNone/>
            </a:pPr>
            <a:r>
              <a:rPr lang="en-US" altLang="zh-CN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3.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胃溃疡</a:t>
            </a:r>
          </a:p>
          <a:p>
            <a:pPr algn="ctr">
              <a:lnSpc>
                <a:spcPct val="150000"/>
              </a:lnSpc>
              <a:buNone/>
            </a:pPr>
            <a:r>
              <a:rPr lang="en-US" altLang="zh-CN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4.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胃癌前期</a:t>
            </a:r>
            <a:endParaRPr lang="zh-CN" alt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三、慢性胃炎西医常见病因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600" b="1" dirty="0" smtClean="0">
                <a:solidFill>
                  <a:srgbClr val="996633"/>
                </a:solidFill>
              </a:rPr>
              <a:t>1.</a:t>
            </a:r>
            <a:r>
              <a:rPr lang="zh-CN" altLang="en-US" sz="2600" b="1" dirty="0" smtClean="0">
                <a:solidFill>
                  <a:srgbClr val="996633"/>
                </a:solidFill>
              </a:rPr>
              <a:t>幽门螺杆菌</a:t>
            </a:r>
            <a:r>
              <a:rPr lang="zh-CN" altLang="en-US" sz="2600" dirty="0" smtClean="0">
                <a:solidFill>
                  <a:srgbClr val="996633"/>
                </a:solidFill>
              </a:rPr>
              <a:t>（</a:t>
            </a:r>
            <a:r>
              <a:rPr lang="en-US" sz="2600" dirty="0" smtClean="0">
                <a:solidFill>
                  <a:srgbClr val="996633"/>
                </a:solidFill>
              </a:rPr>
              <a:t>Hp</a:t>
            </a:r>
            <a:r>
              <a:rPr lang="zh-CN" altLang="en-US" sz="2600" dirty="0" smtClean="0">
                <a:solidFill>
                  <a:srgbClr val="996633"/>
                </a:solidFill>
              </a:rPr>
              <a:t>）是主要致病因素（我国</a:t>
            </a:r>
            <a:r>
              <a:rPr lang="en-US" sz="2600" dirty="0" smtClean="0">
                <a:solidFill>
                  <a:srgbClr val="996633"/>
                </a:solidFill>
              </a:rPr>
              <a:t>50%</a:t>
            </a:r>
            <a:r>
              <a:rPr lang="zh-CN" altLang="en-US" sz="2600" dirty="0" smtClean="0">
                <a:solidFill>
                  <a:srgbClr val="996633"/>
                </a:solidFill>
              </a:rPr>
              <a:t>以上）</a:t>
            </a:r>
          </a:p>
          <a:p>
            <a:pPr>
              <a:buNone/>
            </a:pPr>
            <a:r>
              <a:rPr lang="en-US" altLang="zh-CN" sz="2600" b="1" dirty="0" smtClean="0">
                <a:solidFill>
                  <a:srgbClr val="996633"/>
                </a:solidFill>
              </a:rPr>
              <a:t>2</a:t>
            </a:r>
            <a:r>
              <a:rPr lang="en-US" altLang="zh-CN" sz="2600" b="1" dirty="0" smtClean="0">
                <a:solidFill>
                  <a:srgbClr val="996633"/>
                </a:solidFill>
              </a:rPr>
              <a:t>.</a:t>
            </a:r>
            <a:r>
              <a:rPr lang="zh-CN" altLang="en-US" sz="2600" b="1" dirty="0" smtClean="0">
                <a:solidFill>
                  <a:srgbClr val="996633"/>
                </a:solidFill>
              </a:rPr>
              <a:t>刺激性</a:t>
            </a:r>
            <a:r>
              <a:rPr lang="zh-CN" altLang="en-US" sz="2600" b="1" dirty="0" smtClean="0">
                <a:solidFill>
                  <a:srgbClr val="996633"/>
                </a:solidFill>
              </a:rPr>
              <a:t>物质：</a:t>
            </a:r>
            <a:r>
              <a:rPr lang="zh-CN" altLang="en-US" sz="2600" dirty="0" smtClean="0">
                <a:solidFill>
                  <a:srgbClr val="996633"/>
                </a:solidFill>
              </a:rPr>
              <a:t>长期</a:t>
            </a:r>
            <a:r>
              <a:rPr lang="zh-CN" altLang="en-US" sz="2600" dirty="0" smtClean="0">
                <a:solidFill>
                  <a:srgbClr val="996633"/>
                </a:solidFill>
              </a:rPr>
              <a:t>饮烈性酒、浓茶、浓咖啡等刺激性物质，可破坏胃</a:t>
            </a:r>
            <a:r>
              <a:rPr lang="zh-CN" altLang="en-US" sz="2600" dirty="0" smtClean="0">
                <a:solidFill>
                  <a:srgbClr val="996633"/>
                </a:solidFill>
              </a:rPr>
              <a:t>黏膜。</a:t>
            </a:r>
            <a:endParaRPr lang="zh-CN" altLang="en-US" sz="2600" dirty="0" smtClean="0">
              <a:solidFill>
                <a:srgbClr val="996633"/>
              </a:solidFill>
            </a:endParaRPr>
          </a:p>
          <a:p>
            <a:pPr>
              <a:buNone/>
            </a:pPr>
            <a:r>
              <a:rPr lang="en-US" altLang="zh-CN" sz="2600" b="1" dirty="0" smtClean="0">
                <a:solidFill>
                  <a:srgbClr val="996633"/>
                </a:solidFill>
              </a:rPr>
              <a:t>3.</a:t>
            </a:r>
            <a:r>
              <a:rPr lang="zh-CN" altLang="en-US" sz="2600" b="1" dirty="0" smtClean="0">
                <a:solidFill>
                  <a:srgbClr val="996633"/>
                </a:solidFill>
              </a:rPr>
              <a:t>药物：</a:t>
            </a:r>
            <a:r>
              <a:rPr lang="zh-CN" altLang="en-US" sz="2600" dirty="0" smtClean="0">
                <a:solidFill>
                  <a:srgbClr val="996633"/>
                </a:solidFill>
              </a:rPr>
              <a:t>有些药物可</a:t>
            </a:r>
            <a:r>
              <a:rPr lang="zh-CN" altLang="en-US" sz="2600" dirty="0" smtClean="0">
                <a:solidFill>
                  <a:srgbClr val="996633"/>
                </a:solidFill>
              </a:rPr>
              <a:t>引起慢性胃黏膜损害。</a:t>
            </a:r>
          </a:p>
          <a:p>
            <a:pPr>
              <a:buNone/>
            </a:pPr>
            <a:r>
              <a:rPr lang="en-US" altLang="zh-CN" sz="2600" b="1" dirty="0" smtClean="0">
                <a:solidFill>
                  <a:srgbClr val="996633"/>
                </a:solidFill>
              </a:rPr>
              <a:t>4.</a:t>
            </a:r>
            <a:r>
              <a:rPr lang="zh-CN" altLang="en-US" sz="2600" b="1" dirty="0" smtClean="0">
                <a:solidFill>
                  <a:srgbClr val="996633"/>
                </a:solidFill>
              </a:rPr>
              <a:t>口腔、咽部的慢性感染。</a:t>
            </a:r>
            <a:endParaRPr lang="zh-CN" altLang="en-US" sz="2600" dirty="0" smtClean="0">
              <a:solidFill>
                <a:srgbClr val="996633"/>
              </a:solidFill>
            </a:endParaRPr>
          </a:p>
          <a:p>
            <a:pPr>
              <a:buNone/>
            </a:pPr>
            <a:r>
              <a:rPr lang="en-US" altLang="zh-CN" sz="2600" b="1" dirty="0" smtClean="0">
                <a:solidFill>
                  <a:srgbClr val="996633"/>
                </a:solidFill>
              </a:rPr>
              <a:t>5.</a:t>
            </a:r>
            <a:r>
              <a:rPr lang="zh-CN" altLang="en-US" sz="2600" b="1" dirty="0" smtClean="0">
                <a:solidFill>
                  <a:srgbClr val="996633"/>
                </a:solidFill>
              </a:rPr>
              <a:t>胆汁</a:t>
            </a:r>
            <a:r>
              <a:rPr lang="zh-CN" altLang="en-US" sz="2600" b="1" dirty="0" smtClean="0">
                <a:solidFill>
                  <a:srgbClr val="996633"/>
                </a:solidFill>
              </a:rPr>
              <a:t>反流：</a:t>
            </a:r>
            <a:r>
              <a:rPr lang="zh-CN" altLang="en-US" sz="2600" dirty="0" smtClean="0">
                <a:solidFill>
                  <a:srgbClr val="996633"/>
                </a:solidFill>
              </a:rPr>
              <a:t>胆汁</a:t>
            </a:r>
            <a:r>
              <a:rPr lang="zh-CN" altLang="en-US" sz="2600" dirty="0" smtClean="0">
                <a:solidFill>
                  <a:srgbClr val="996633"/>
                </a:solidFill>
              </a:rPr>
              <a:t>中含有的胆盐可破坏胃黏膜屏障，使胃液中的氢离子反弥散进入胃黏膜而引起炎症。</a:t>
            </a:r>
          </a:p>
          <a:p>
            <a:pPr>
              <a:buNone/>
            </a:pPr>
            <a:r>
              <a:rPr lang="en-US" altLang="zh-CN" sz="2600" b="1" dirty="0" smtClean="0">
                <a:solidFill>
                  <a:srgbClr val="996633"/>
                </a:solidFill>
              </a:rPr>
              <a:t>6.X</a:t>
            </a:r>
            <a:r>
              <a:rPr lang="zh-CN" altLang="en-US" sz="2600" b="1" dirty="0" smtClean="0">
                <a:solidFill>
                  <a:srgbClr val="996633"/>
                </a:solidFill>
              </a:rPr>
              <a:t>线</a:t>
            </a:r>
            <a:r>
              <a:rPr lang="zh-CN" altLang="en-US" sz="2600" b="1" dirty="0" smtClean="0">
                <a:solidFill>
                  <a:srgbClr val="996633"/>
                </a:solidFill>
              </a:rPr>
              <a:t>照射</a:t>
            </a:r>
            <a:r>
              <a:rPr lang="zh-CN" altLang="en-US" sz="2600" dirty="0" smtClean="0">
                <a:solidFill>
                  <a:srgbClr val="996633"/>
                </a:solidFill>
              </a:rPr>
              <a:t>。</a:t>
            </a:r>
            <a:endParaRPr lang="zh-CN" altLang="en-US" sz="2600" dirty="0" smtClean="0">
              <a:solidFill>
                <a:srgbClr val="996633"/>
              </a:solidFill>
            </a:endParaRPr>
          </a:p>
          <a:p>
            <a:pPr>
              <a:buNone/>
            </a:pPr>
            <a:r>
              <a:rPr lang="en-US" altLang="zh-CN" sz="2600" b="1" dirty="0" smtClean="0">
                <a:solidFill>
                  <a:srgbClr val="996633"/>
                </a:solidFill>
              </a:rPr>
              <a:t>7.</a:t>
            </a:r>
            <a:r>
              <a:rPr lang="zh-CN" altLang="en-US" sz="2600" b="1" dirty="0" smtClean="0">
                <a:solidFill>
                  <a:srgbClr val="996633"/>
                </a:solidFill>
              </a:rPr>
              <a:t>环境变化</a:t>
            </a:r>
            <a:endParaRPr lang="zh-CN" altLang="en-US" sz="2600" dirty="0" smtClean="0">
              <a:solidFill>
                <a:srgbClr val="996633"/>
              </a:solidFill>
            </a:endParaRPr>
          </a:p>
          <a:p>
            <a:pPr>
              <a:buNone/>
            </a:pPr>
            <a:r>
              <a:rPr lang="en-US" altLang="zh-CN" sz="2600" b="1" dirty="0" smtClean="0">
                <a:solidFill>
                  <a:srgbClr val="996633"/>
                </a:solidFill>
              </a:rPr>
              <a:t>8</a:t>
            </a:r>
            <a:r>
              <a:rPr lang="en-US" altLang="zh-CN" sz="2600" b="1" dirty="0" smtClean="0">
                <a:solidFill>
                  <a:srgbClr val="996633"/>
                </a:solidFill>
              </a:rPr>
              <a:t>.</a:t>
            </a:r>
            <a:r>
              <a:rPr lang="zh-CN" altLang="en-US" sz="2600" b="1" dirty="0" smtClean="0">
                <a:solidFill>
                  <a:srgbClr val="996633"/>
                </a:solidFill>
              </a:rPr>
              <a:t>长期精神紧张，生活不规律。</a:t>
            </a:r>
            <a:endParaRPr lang="zh-CN" altLang="en-US" sz="2600" dirty="0" smtClean="0">
              <a:solidFill>
                <a:srgbClr val="996633"/>
              </a:solidFill>
            </a:endParaRPr>
          </a:p>
          <a:p>
            <a:pPr>
              <a:buNone/>
            </a:pPr>
            <a:r>
              <a:rPr lang="en-US" altLang="zh-CN" sz="2600" b="1" dirty="0" smtClean="0">
                <a:solidFill>
                  <a:srgbClr val="996633"/>
                </a:solidFill>
              </a:rPr>
              <a:t>9.</a:t>
            </a:r>
            <a:r>
              <a:rPr lang="zh-CN" altLang="en-US" sz="2600" b="1" dirty="0" smtClean="0">
                <a:solidFill>
                  <a:srgbClr val="996633"/>
                </a:solidFill>
              </a:rPr>
              <a:t>其他病变的</a:t>
            </a:r>
            <a:r>
              <a:rPr lang="zh-CN" altLang="en-US" sz="2600" b="1" dirty="0" smtClean="0">
                <a:solidFill>
                  <a:srgbClr val="996633"/>
                </a:solidFill>
              </a:rPr>
              <a:t>影响</a:t>
            </a:r>
            <a:endParaRPr lang="zh-CN" altLang="en-US" sz="2600" dirty="0" smtClean="0">
              <a:solidFill>
                <a:srgbClr val="9966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四、慢性胃炎的西医诊治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71538" y="1500174"/>
            <a:ext cx="7615262" cy="371477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None/>
            </a:pPr>
            <a:r>
              <a:rPr lang="zh-CN" altLang="en-US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诊断：</a:t>
            </a:r>
            <a:endParaRPr lang="en-US" b="1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None/>
            </a:pP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检查方法：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胃镜、</a:t>
            </a: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C13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C14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、粪便检测</a:t>
            </a:r>
          </a:p>
          <a:p>
            <a:pPr>
              <a:lnSpc>
                <a:spcPct val="200000"/>
              </a:lnSpc>
              <a:buNone/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排除：消化性溃疡，胃食管反流病，胃癌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慢性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胆囊炎，慢性胰腺炎。</a:t>
            </a:r>
            <a:endParaRPr lang="zh-CN" altLang="en-US" sz="26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四、慢性胃炎的西医诊治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7224" y="1357298"/>
            <a:ext cx="761526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治疗</a:t>
            </a:r>
            <a:r>
              <a:rPr lang="zh-CN" altLang="en-US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buNone/>
            </a:pP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、消除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病因：</a:t>
            </a:r>
          </a:p>
          <a:p>
            <a:pPr lvl="0">
              <a:buNone/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     低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盐、高维生素、卫生饮食，戒烟酒辛辣。</a:t>
            </a:r>
          </a:p>
          <a:p>
            <a:pPr lvl="0">
              <a:buNone/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     避免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长期服用损伤胃黏膜的药物。</a:t>
            </a:r>
          </a:p>
          <a:p>
            <a:pPr lvl="0">
              <a:buNone/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     根除</a:t>
            </a: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感染：</a:t>
            </a: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2012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年消除</a:t>
            </a: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感染四联疗法：质子泵抑制剂</a:t>
            </a: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铋剂</a:t>
            </a: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两种抗生素</a:t>
            </a:r>
          </a:p>
          <a:p>
            <a:pPr>
              <a:buNone/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       常用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抗生素</a:t>
            </a: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阿莫西林、四环素、呋喃唑酮。甲硝唑、克拉霉素、左氧氟沙星。 用量是说明书加一倍的量，饭后半小时内服。</a:t>
            </a:r>
            <a:endParaRPr lang="zh-CN" altLang="en-US" sz="26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四、慢性胃炎的西医诊治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7224" y="1357298"/>
            <a:ext cx="761526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治疗</a:t>
            </a:r>
            <a:r>
              <a:rPr lang="zh-CN" altLang="en-US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buNone/>
            </a:pP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对症治疗：</a:t>
            </a:r>
          </a:p>
          <a:p>
            <a:pPr lvl="0">
              <a:buNone/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          止痛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、抑酸、保护胃黏膜、抗反流。</a:t>
            </a:r>
          </a:p>
          <a:p>
            <a:pPr>
              <a:buNone/>
            </a:pPr>
            <a:r>
              <a:rPr 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、胃镜随访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600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：多数患者因害怕而反复做胃镜。并非所有的患者都需要治疗。要加强心理治疗（西医认为：慢性胃炎是一种身心疾病，因此常加用抗抑郁焦虑药黛力新等）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、慢性胃炎的中医辩证治疗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7224" y="1500174"/>
            <a:ext cx="7615262" cy="50006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          慢性胃炎其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病位皆在于胃脘以下，始则与脾胃有关，继而损及肝、肾。其病机多由脾胃素虚，内外之邪乘而袭之，使脾之清阳不升，胃之浊阴不降所致。各种致病因素往往互相关系，病机有虚实之分，始之初起以实邪为主，外感六淫，情志郁结，或因食、气、痰、湿、热所致；久病则以虚为主，或虚实相兼，寒热错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44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、慢性胃炎的中医辩证治疗</a:t>
            </a:r>
            <a:endParaRPr lang="zh-CN" altLang="en-US" sz="4400" dirty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57224" y="1357298"/>
            <a:ext cx="7615262" cy="50006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病因：</a:t>
            </a:r>
            <a:endParaRPr lang="en-US" altLang="zh-CN" b="1" dirty="0" smtClean="0">
              <a:solidFill>
                <a:srgbClr val="996633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．饮食所伤，由于过饮过饱，恣食生冷，酒食不节，损伤胃阳，影响脾胃的受纳升降，遂致气机紊乱，脾胃不和。</a:t>
            </a:r>
          </a:p>
          <a:p>
            <a:pPr>
              <a:buNone/>
            </a:pPr>
            <a:r>
              <a:rPr lang="en-US" altLang="zh-CN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情志失和，如多思则气结，暴怒则气上，悲忧则气郁，惊恐则气乱。气机逆乱，升降不利则见胃脘痞满不舒。</a:t>
            </a:r>
          </a:p>
          <a:p>
            <a:pPr>
              <a:buNone/>
            </a:pPr>
            <a:r>
              <a:rPr lang="en-US" altLang="zh-CN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00" dirty="0" smtClean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．痰湿中阻，多因脾胃失健，不能运化水湿，酿生痰浊，壅塞中焦，使清阳不升，浊阴不降而为腹痛。</a:t>
            </a:r>
          </a:p>
          <a:p>
            <a:pPr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1642</Words>
  <PresentationFormat>全屏显示(4:3)</PresentationFormat>
  <Paragraphs>108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 中医谈慢性胃炎的辩证论治  </vt:lpstr>
      <vt:lpstr>一、慢性胃炎常见症状</vt:lpstr>
      <vt:lpstr>二、慢性胃炎危害</vt:lpstr>
      <vt:lpstr>三、慢性胃炎西医常见病因</vt:lpstr>
      <vt:lpstr>四、慢性胃炎的西医诊治</vt:lpstr>
      <vt:lpstr>四、慢性胃炎的西医诊治</vt:lpstr>
      <vt:lpstr>四、慢性胃炎的西医诊治</vt:lpstr>
      <vt:lpstr>五、慢性胃炎的中医辩证治疗</vt:lpstr>
      <vt:lpstr>五、慢性胃炎的中医辩证治疗</vt:lpstr>
      <vt:lpstr>五、慢性胃炎的中医辩证治疗</vt:lpstr>
      <vt:lpstr>五、慢性胃炎的中医辩证治疗</vt:lpstr>
      <vt:lpstr>五、慢性胃炎的中医辩证治疗</vt:lpstr>
      <vt:lpstr>五、慢性胃炎的中医辩证治疗</vt:lpstr>
      <vt:lpstr>五、慢性胃炎的中医辩证治疗</vt:lpstr>
      <vt:lpstr>五、慢性胃炎的中医辩证治疗</vt:lpstr>
      <vt:lpstr>五、慢性胃炎的中医辩证治疗</vt:lpstr>
      <vt:lpstr>五、慢性胃炎的中医辩证治疗</vt:lpstr>
      <vt:lpstr>五、慢性胃炎的中医辩证治疗</vt:lpstr>
      <vt:lpstr>六、常见中药成药</vt:lpstr>
      <vt:lpstr>七、慢性胃炎预防</vt:lpstr>
      <vt:lpstr>谢  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学习中医文化的钥匙   式盘解读</dc:title>
  <dc:creator>pc</dc:creator>
  <cp:lastModifiedBy>pc</cp:lastModifiedBy>
  <cp:revision>24</cp:revision>
  <dcterms:created xsi:type="dcterms:W3CDTF">2017-03-10T06:21:49Z</dcterms:created>
  <dcterms:modified xsi:type="dcterms:W3CDTF">2017-03-12T04:21:32Z</dcterms:modified>
</cp:coreProperties>
</file>