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797675" cy="9926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4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FB3A2-304F-4377-B0E8-E78D0A6B1A12}" type="datetimeFigureOut">
              <a:rPr lang="zh-CN" altLang="en-US" smtClean="0"/>
              <a:pPr/>
              <a:t>2017-03-10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5D31D-4987-41B2-9169-C6347A56A5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2017-03-10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2017-03-10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2017-03-10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2017-03-10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2017-03-10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2017-03-10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2017-03-10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2017-03-10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2017-03-10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2017-03-10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2017-03-10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2017-03-10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24472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zh-CN" altLang="en-US" sz="6700" b="1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学习中医文化的钥匙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4900" b="1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式盘解读</a:t>
            </a:r>
            <a:endParaRPr lang="zh-CN" altLang="en-US" sz="4900" b="1" dirty="0">
              <a:solidFill>
                <a:srgbClr val="9966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819672"/>
            <a:ext cx="6400800" cy="17526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分享人：肖华龙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2571744"/>
            <a:ext cx="8572560" cy="1143000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三、式盘原理在中医实践中的运用</a:t>
            </a:r>
            <a:endParaRPr lang="zh-CN" altLang="en-US" dirty="0">
              <a:solidFill>
                <a:srgbClr val="996633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792288" y="571480"/>
            <a:ext cx="5486400" cy="566738"/>
          </a:xfrm>
        </p:spPr>
        <p:txBody>
          <a:bodyPr>
            <a:noAutofit/>
          </a:bodyPr>
          <a:lstStyle/>
          <a:p>
            <a:r>
              <a:rPr lang="en-US" altLang="zh-CN" sz="4400" b="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4400" b="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、圆运动的解读</a:t>
            </a:r>
            <a:endParaRPr lang="zh-CN" altLang="en-US" sz="4400" b="0" dirty="0">
              <a:solidFill>
                <a:srgbClr val="9966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>
          <a:xfrm>
            <a:off x="1792288" y="5624534"/>
            <a:ext cx="5486400" cy="804862"/>
          </a:xfrm>
        </p:spPr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、中土       </a:t>
            </a:r>
            <a:r>
              <a:rPr lang="en-US" altLang="zh-CN" sz="20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、营卫       </a:t>
            </a:r>
            <a:r>
              <a:rPr lang="en-US" altLang="zh-CN" sz="20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、水火</a:t>
            </a:r>
            <a:endParaRPr lang="zh-CN" altLang="en-US" sz="2000" dirty="0">
              <a:solidFill>
                <a:srgbClr val="9966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 descr="16397935512421765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637" y="1142984"/>
            <a:ext cx="5207817" cy="44291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1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、方剂的运用</a:t>
            </a:r>
            <a:endParaRPr lang="zh-CN" altLang="en-US" b="1" dirty="0">
              <a:solidFill>
                <a:srgbClr val="9966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2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、桂枝汤</a:t>
            </a:r>
            <a:r>
              <a:rPr lang="en-US" altLang="zh-CN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                  </a:t>
            </a:r>
            <a:r>
              <a:rPr lang="en-US" altLang="zh-CN" sz="32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、小柴胡汤</a:t>
            </a:r>
            <a:endParaRPr lang="en-US" altLang="zh-CN" sz="3200" dirty="0" smtClean="0">
              <a:solidFill>
                <a:srgbClr val="9966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32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2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、四君子汤</a:t>
            </a:r>
            <a:r>
              <a:rPr lang="en-US" altLang="zh-CN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               </a:t>
            </a:r>
            <a:r>
              <a:rPr lang="en-US" altLang="zh-CN" sz="32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32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、麻杏石甘汤</a:t>
            </a:r>
            <a:endParaRPr lang="en-US" altLang="zh-CN" sz="3200" dirty="0" smtClean="0">
              <a:solidFill>
                <a:srgbClr val="9966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32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32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、四神丸</a:t>
            </a:r>
            <a:r>
              <a:rPr lang="en-US" altLang="zh-CN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                  </a:t>
            </a:r>
            <a:r>
              <a:rPr lang="en-US" altLang="zh-CN" sz="32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32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、小续命汤</a:t>
            </a:r>
            <a:endParaRPr lang="en-US" altLang="zh-CN" sz="3200" dirty="0" smtClean="0">
              <a:solidFill>
                <a:srgbClr val="9966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3200" dirty="0" smtClean="0">
              <a:solidFill>
                <a:srgbClr val="9966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◆同病异治，异病同治</a:t>
            </a:r>
            <a:endParaRPr lang="en-US" altLang="zh-CN" dirty="0" smtClean="0">
              <a:solidFill>
                <a:srgbClr val="9966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◆药量的运用</a:t>
            </a:r>
            <a:endParaRPr lang="en-US" altLang="zh-CN" dirty="0" smtClean="0">
              <a:solidFill>
                <a:srgbClr val="9966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◆启动点</a:t>
            </a:r>
            <a:r>
              <a:rPr lang="en-US" altLang="zh-CN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------</a:t>
            </a:r>
            <a:r>
              <a:rPr lang="zh-CN" altLang="en-US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阴阳</a:t>
            </a:r>
            <a:endParaRPr lang="en-US" altLang="zh-CN" dirty="0" smtClean="0">
              <a:solidFill>
                <a:srgbClr val="9966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b="1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、养生</a:t>
            </a:r>
            <a:endParaRPr lang="zh-CN" altLang="en-US" b="1" dirty="0">
              <a:solidFill>
                <a:srgbClr val="9966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春夏养阳，秋冬养阴</a:t>
            </a:r>
            <a:endParaRPr lang="en-US" altLang="zh-CN" dirty="0" smtClean="0">
              <a:solidFill>
                <a:srgbClr val="9966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dirty="0" smtClean="0">
              <a:solidFill>
                <a:srgbClr val="9966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少年上虚下实，老年上实下虚</a:t>
            </a:r>
            <a:endParaRPr lang="en-US" altLang="zh-CN" dirty="0" smtClean="0">
              <a:solidFill>
                <a:srgbClr val="9966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dirty="0" smtClean="0">
              <a:solidFill>
                <a:srgbClr val="9966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阳气问题</a:t>
            </a:r>
            <a:endParaRPr lang="zh-CN" altLang="en-US" dirty="0">
              <a:solidFill>
                <a:srgbClr val="996633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244727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6600" b="1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谢  谢！</a:t>
            </a:r>
            <a:endParaRPr lang="zh-CN" altLang="en-US" sz="6600" b="1" dirty="0">
              <a:solidFill>
                <a:srgbClr val="996633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1004874"/>
            <a:ext cx="5486400" cy="566738"/>
          </a:xfrm>
        </p:spPr>
        <p:txBody>
          <a:bodyPr>
            <a:noAutofit/>
          </a:bodyPr>
          <a:lstStyle/>
          <a:p>
            <a:r>
              <a:rPr lang="zh-CN" altLang="en-US" sz="44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一、式盘的来源</a:t>
            </a:r>
            <a:endParaRPr lang="zh-CN" altLang="en-US" sz="4400" dirty="0">
              <a:solidFill>
                <a:srgbClr val="9966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占位符 5" descr="天盘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3000" b="3000"/>
          <a:stretch>
            <a:fillRect/>
          </a:stretch>
        </p:blipFill>
        <p:spPr>
          <a:xfrm>
            <a:off x="1871682" y="1671638"/>
            <a:ext cx="5486400" cy="4114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1071546"/>
            <a:ext cx="5486400" cy="566738"/>
          </a:xfrm>
        </p:spPr>
        <p:txBody>
          <a:bodyPr>
            <a:noAutofit/>
          </a:bodyPr>
          <a:lstStyle/>
          <a:p>
            <a:r>
              <a:rPr lang="en-US" altLang="zh-CN" sz="44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44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、四方四时</a:t>
            </a:r>
            <a:endParaRPr lang="zh-CN" altLang="en-US" sz="4400" dirty="0">
              <a:solidFill>
                <a:srgbClr val="9966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占位符 9" descr="1489131284(1)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4733" b="4733"/>
          <a:stretch>
            <a:fillRect/>
          </a:stretch>
        </p:blipFill>
        <p:spPr>
          <a:xfrm>
            <a:off x="1792288" y="1957388"/>
            <a:ext cx="5486400" cy="4114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1000108"/>
            <a:ext cx="5486400" cy="566738"/>
          </a:xfrm>
        </p:spPr>
        <p:txBody>
          <a:bodyPr>
            <a:noAutofit/>
          </a:bodyPr>
          <a:lstStyle/>
          <a:p>
            <a:r>
              <a:rPr lang="en-US" altLang="zh-CN" sz="44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44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、四维八方</a:t>
            </a:r>
            <a:endParaRPr lang="zh-CN" altLang="en-US" sz="4400" dirty="0">
              <a:solidFill>
                <a:srgbClr val="9966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 descr="000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90" y="1928802"/>
            <a:ext cx="4386042" cy="4430346"/>
          </a:xfrm>
          <a:prstGeom prst="rect">
            <a:avLst/>
          </a:prstGeom>
        </p:spPr>
      </p:pic>
      <p:pic>
        <p:nvPicPr>
          <p:cNvPr id="4" name="图片 3" descr="000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446" y="1285860"/>
            <a:ext cx="3071834" cy="2786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785794"/>
            <a:ext cx="5486400" cy="566738"/>
          </a:xfrm>
        </p:spPr>
        <p:txBody>
          <a:bodyPr>
            <a:noAutofit/>
          </a:bodyPr>
          <a:lstStyle/>
          <a:p>
            <a:r>
              <a:rPr lang="zh-CN" altLang="en-US" sz="44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二、中医之源</a:t>
            </a:r>
            <a:endParaRPr lang="zh-CN" altLang="en-US" sz="4400" dirty="0">
              <a:solidFill>
                <a:srgbClr val="9966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type="body" sz="half" idx="2"/>
          </p:nvPr>
        </p:nvSpPr>
        <p:spPr>
          <a:xfrm>
            <a:off x="1792288" y="5553096"/>
            <a:ext cx="5486400" cy="80486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3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五运六气</a:t>
            </a:r>
            <a:endParaRPr lang="zh-CN" altLang="en-US" sz="3600" dirty="0">
              <a:solidFill>
                <a:srgbClr val="9966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43873639466506903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08" y="1428736"/>
            <a:ext cx="5143536" cy="40005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792288" y="1362064"/>
            <a:ext cx="5486400" cy="566738"/>
          </a:xfrm>
        </p:spPr>
        <p:txBody>
          <a:bodyPr>
            <a:noAutofit/>
          </a:bodyPr>
          <a:lstStyle/>
          <a:p>
            <a:r>
              <a:rPr lang="zh-CN" altLang="en-US" sz="44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天干地支</a:t>
            </a:r>
            <a:r>
              <a:rPr lang="en-US" altLang="zh-CN" sz="44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44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44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八卦</a:t>
            </a:r>
            <a:endParaRPr lang="zh-CN" altLang="en-US" sz="4400" dirty="0">
              <a:solidFill>
                <a:srgbClr val="9966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downlo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60" y="1857364"/>
            <a:ext cx="4500594" cy="45005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792288" y="1285860"/>
            <a:ext cx="5486400" cy="566738"/>
          </a:xfrm>
        </p:spPr>
        <p:txBody>
          <a:bodyPr>
            <a:noAutofit/>
          </a:bodyPr>
          <a:lstStyle/>
          <a:p>
            <a:r>
              <a:rPr lang="zh-CN" altLang="en-US" sz="44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阴阳</a:t>
            </a:r>
            <a:endParaRPr lang="zh-CN" altLang="en-US" sz="4400" dirty="0">
              <a:solidFill>
                <a:srgbClr val="9966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占位符 5" descr="timg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0097" r="10097"/>
          <a:stretch>
            <a:fillRect/>
          </a:stretch>
        </p:blipFill>
        <p:spPr>
          <a:xfrm>
            <a:off x="1120338" y="1785926"/>
            <a:ext cx="5007766" cy="4214842"/>
          </a:xfrm>
        </p:spPr>
      </p:pic>
      <p:pic>
        <p:nvPicPr>
          <p:cNvPr id="5" name="图片 4" descr="阴阳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86446" y="500042"/>
            <a:ext cx="3071834" cy="39582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571480"/>
            <a:ext cx="5486400" cy="566738"/>
          </a:xfrm>
        </p:spPr>
        <p:txBody>
          <a:bodyPr>
            <a:noAutofit/>
          </a:bodyPr>
          <a:lstStyle/>
          <a:p>
            <a:r>
              <a:rPr lang="zh-CN" altLang="en-US" sz="44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圆运动图</a:t>
            </a:r>
            <a:endParaRPr lang="zh-CN" altLang="en-US" sz="4400" dirty="0">
              <a:solidFill>
                <a:srgbClr val="9966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16397935512421765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56" y="1214422"/>
            <a:ext cx="5850760" cy="51435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831995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、土：居中央以灌四旁，主长夏</a:t>
            </a:r>
            <a:endParaRPr lang="en-US" altLang="zh-CN" dirty="0" smtClean="0">
              <a:solidFill>
                <a:srgbClr val="9966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、素问：肝生于左，肺生于右</a:t>
            </a:r>
            <a:endParaRPr lang="en-US" altLang="zh-CN" dirty="0" smtClean="0">
              <a:solidFill>
                <a:srgbClr val="9966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、相火</a:t>
            </a:r>
            <a:endParaRPr lang="en-US" altLang="zh-CN" dirty="0" smtClean="0">
              <a:solidFill>
                <a:srgbClr val="9966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、甲乙木、丙丁火</a:t>
            </a:r>
            <a:endParaRPr lang="en-US" altLang="zh-CN" dirty="0" smtClean="0">
              <a:solidFill>
                <a:srgbClr val="9966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、顺逆</a:t>
            </a:r>
            <a:endParaRPr lang="zh-CN" altLang="en-US" dirty="0">
              <a:solidFill>
                <a:srgbClr val="996633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188</Words>
  <PresentationFormat>全屏显示(4:3)</PresentationFormat>
  <Paragraphs>34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学习中医文化的钥匙  式盘解读</vt:lpstr>
      <vt:lpstr>一、式盘的来源</vt:lpstr>
      <vt:lpstr>1、四方四时</vt:lpstr>
      <vt:lpstr>2、四维八方</vt:lpstr>
      <vt:lpstr>二、中医之源</vt:lpstr>
      <vt:lpstr>天干地支 八卦</vt:lpstr>
      <vt:lpstr>阴阳</vt:lpstr>
      <vt:lpstr>圆运动图</vt:lpstr>
      <vt:lpstr>幻灯片 9</vt:lpstr>
      <vt:lpstr>三、式盘原理在中医实践中的运用</vt:lpstr>
      <vt:lpstr>1、圆运动的解读</vt:lpstr>
      <vt:lpstr>2、方剂的运用</vt:lpstr>
      <vt:lpstr>3、养生</vt:lpstr>
      <vt:lpstr>谢  谢！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学习中医文化的钥匙   式盘解读</dc:title>
  <dc:creator>pc</dc:creator>
  <cp:lastModifiedBy>pc</cp:lastModifiedBy>
  <cp:revision>19</cp:revision>
  <dcterms:created xsi:type="dcterms:W3CDTF">2017-03-10T06:21:49Z</dcterms:created>
  <dcterms:modified xsi:type="dcterms:W3CDTF">2017-03-10T08:43:59Z</dcterms:modified>
</cp:coreProperties>
</file>