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6576000" cy="27432000"/>
  <p:notesSz cx="6858000" cy="9144000"/>
  <p:custDataLst>
    <p:tags r:id="rId8"/>
  </p:custDataLst>
  <p:defaultTextStyle>
    <a:defPPr>
      <a:defRPr lang="en-US"/>
    </a:defPPr>
    <a:lvl1pPr marL="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0">
          <p15:clr>
            <a:srgbClr val="A4A3A4"/>
          </p15:clr>
        </p15:guide>
        <p15:guide id="2" pos="115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968"/>
    <a:srgbClr val="DDDDDD"/>
    <a:srgbClr val="F0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 varScale="1">
        <p:scale>
          <a:sx n="28" d="100"/>
          <a:sy n="28" d="100"/>
        </p:scale>
        <p:origin x="2508" y="150"/>
      </p:cViewPr>
      <p:guideLst>
        <p:guide orient="horz" pos="864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F8F9-A376-4127-8673-A8CE935C18B7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22981-E2E1-452E-AB78-A0A7D2BC8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1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E39DE-9015-4E0F-8D52-7616CEFE5C34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F9CDB-2E3E-48C1-8E03-1C499F5CF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8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6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4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52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40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8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16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30400" algn="l" defTabSz="365760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32918400" cy="2667000"/>
          </a:xfrm>
          <a:prstGeom prst="rect">
            <a:avLst/>
          </a:prstGeom>
        </p:spPr>
        <p:txBody>
          <a:bodyPr/>
          <a:lstStyle>
            <a:lvl1pPr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25603200"/>
            <a:ext cx="65532000" cy="72415400"/>
          </a:xfrm>
          <a:prstGeom prst="rect">
            <a:avLst/>
          </a:prstGeo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5518E062-CE08-4FDC-B9EB-AAFC641D5AA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C4DE4337-FB9C-4550-855E-54AF296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8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1702"/>
            <a:ext cx="31089600" cy="5880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4800"/>
            <a:ext cx="25603200" cy="7010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5518E062-CE08-4FDC-B9EB-AAFC641D5AA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C4DE4337-FB9C-4550-855E-54AF296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8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2"/>
            <a:ext cx="32918400" cy="4572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5518E062-CE08-4FDC-B9EB-AAFC641D5AA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C4DE4337-FB9C-4550-855E-54AF296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0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28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5518E062-CE08-4FDC-B9EB-AAFC641D5AAA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496800" y="25425402"/>
            <a:ext cx="11582400" cy="1460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212800" y="25425402"/>
            <a:ext cx="8534400" cy="1460500"/>
          </a:xfrm>
          <a:prstGeom prst="rect">
            <a:avLst/>
          </a:prstGeom>
        </p:spPr>
        <p:txBody>
          <a:bodyPr/>
          <a:lstStyle/>
          <a:p>
            <a:fld id="{C4DE4337-FB9C-4550-855E-54AF296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2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49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4" r:id="rId3"/>
    <p:sldLayoutId id="2147483655" r:id="rId4"/>
  </p:sldLayoutIdLst>
  <p:txStyles>
    <p:titleStyle>
      <a:lvl1pPr algn="ctr" defTabSz="3657600" rtl="0" eaLnBrk="1" latinLnBrk="0" hangingPunct="1"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0" indent="-13716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0" indent="-11430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»"/>
        <a:defRPr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spcBef>
          <a:spcPct val="20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-1983" y="-416959"/>
            <a:ext cx="36576000" cy="27432000"/>
          </a:xfrm>
          <a:prstGeom prst="rect">
            <a:avLst/>
          </a:prstGeom>
          <a:gradFill flip="none" rotWithShape="1">
            <a:gsLst>
              <a:gs pos="31000">
                <a:schemeClr val="bg1">
                  <a:lumMod val="95000"/>
                </a:schemeClr>
              </a:gs>
              <a:gs pos="0">
                <a:srgbClr val="DDDDDD"/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47700" y="12196350"/>
            <a:ext cx="11314530" cy="13483050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3049639" y="3761823"/>
            <a:ext cx="14574647" cy="21917577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r>
              <a:rPr lang="en-US" b="1" dirty="0"/>
              <a:t>Field Programmable Analog Arrays (F</a:t>
            </a:r>
          </a:p>
          <a:p>
            <a:r>
              <a:rPr lang="en-US" b="1" dirty="0"/>
              <a:t>PAA):</a:t>
            </a:r>
            <a:r>
              <a:rPr lang="en-US" dirty="0"/>
              <a:t> An </a:t>
            </a:r>
            <a:r>
              <a:rPr lang="en-US" b="1" i="1" dirty="0"/>
              <a:t>analog</a:t>
            </a:r>
            <a:r>
              <a:rPr lang="en-US" dirty="0"/>
              <a:t> programmable platform opens experiments with many neuromorphic architecture ideas.  The FPAAs provide drastic improvements in performance and energy.</a:t>
            </a:r>
            <a:endParaRPr lang="en-US" dirty="0">
              <a:effectLst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36576000" cy="3581400"/>
          </a:xfrm>
          <a:prstGeom prst="rect">
            <a:avLst/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539210" y="565613"/>
            <a:ext cx="3503480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0" b="1" dirty="0">
                <a:solidFill>
                  <a:schemeClr val="bg1"/>
                </a:solidFill>
              </a:rPr>
              <a:t>FC with RG – &lt;</a:t>
            </a:r>
            <a:r>
              <a:rPr lang="en-US" sz="10500" b="1" dirty="0" err="1">
                <a:solidFill>
                  <a:schemeClr val="bg1"/>
                </a:solidFill>
              </a:rPr>
              <a:t>Subteam</a:t>
            </a:r>
            <a:r>
              <a:rPr lang="en-US" sz="10500" b="1" dirty="0">
                <a:solidFill>
                  <a:schemeClr val="bg1"/>
                </a:solidFill>
              </a:rPr>
              <a:t> Name&gt;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8614" y="2414826"/>
            <a:ext cx="35034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&lt;</a:t>
            </a:r>
            <a:r>
              <a:rPr lang="en-US" sz="5000" dirty="0" err="1">
                <a:solidFill>
                  <a:schemeClr val="bg1"/>
                </a:solidFill>
              </a:rPr>
              <a:t>Subteam</a:t>
            </a:r>
            <a:r>
              <a:rPr lang="en-US" sz="5000" dirty="0">
                <a:solidFill>
                  <a:schemeClr val="bg1"/>
                </a:solidFill>
              </a:rPr>
              <a:t> member names and (optionally) emails&gt;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4038600" y="2286000"/>
            <a:ext cx="317754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68614" y="381001"/>
            <a:ext cx="3669798" cy="2895046"/>
          </a:xfrm>
          <a:prstGeom prst="roundRect">
            <a:avLst>
              <a:gd name="adj" fmla="val 20667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14" y="533400"/>
            <a:ext cx="3669798" cy="2589693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7830519" y="15163800"/>
            <a:ext cx="7990422" cy="10515600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478233" y="16355630"/>
            <a:ext cx="8421358" cy="8617744"/>
          </a:xfrm>
          <a:prstGeom prst="rect">
            <a:avLst/>
          </a:prstGeom>
          <a:noFill/>
          <a:ln w="25400">
            <a:noFill/>
          </a:ln>
        </p:spPr>
        <p:txBody>
          <a:bodyPr wrap="square" lIns="365760" tIns="274320" rIns="274320" bIns="274320" rtlCol="0">
            <a:spAutoFit/>
          </a:bodyPr>
          <a:lstStyle/>
          <a:p>
            <a:pPr algn="ctr"/>
            <a:r>
              <a:rPr lang="en-US" sz="4400" b="1" i="1" dirty="0"/>
              <a:t>Next Steps and Future Challenges</a:t>
            </a:r>
            <a:endParaRPr lang="en-US" sz="4000" i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1" dirty="0"/>
              <a:t>&lt;What will be tackled in future semesters, and what are future challenges?&gt;</a:t>
            </a:r>
            <a:endParaRPr lang="en-US" sz="4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&lt;Example&gt; After implementing a simulation version of a </a:t>
            </a:r>
            <a:r>
              <a:rPr lang="en-US" sz="4000" dirty="0" err="1"/>
              <a:t>neuromrophic</a:t>
            </a:r>
            <a:r>
              <a:rPr lang="en-US" sz="4000" dirty="0"/>
              <a:t> feedback algorithm on the Raspberry Pi, we want to migrate this algorithm to an FPGA running the </a:t>
            </a:r>
            <a:r>
              <a:rPr lang="en-US" sz="4000" dirty="0" err="1"/>
              <a:t>Nengo</a:t>
            </a:r>
            <a:r>
              <a:rPr lang="en-US" sz="4000" dirty="0"/>
              <a:t> API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Currently unsolved problems include how to optimize multiple goal objectives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2679" y="3746288"/>
            <a:ext cx="7635106" cy="4399742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35AA245-9829-144E-BD69-BCCA7CDCA605}"/>
              </a:ext>
            </a:extLst>
          </p:cNvPr>
          <p:cNvSpPr/>
          <p:nvPr/>
        </p:nvSpPr>
        <p:spPr>
          <a:xfrm>
            <a:off x="548826" y="3998358"/>
            <a:ext cx="11445711" cy="7781034"/>
          </a:xfrm>
          <a:prstGeom prst="roundRect">
            <a:avLst>
              <a:gd name="adj" fmla="val 25011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88CA1-831F-F04B-AA41-49618795E531}"/>
              </a:ext>
            </a:extLst>
          </p:cNvPr>
          <p:cNvSpPr/>
          <p:nvPr/>
        </p:nvSpPr>
        <p:spPr>
          <a:xfrm>
            <a:off x="934383" y="4173718"/>
            <a:ext cx="10477222" cy="754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Project Goals:</a:t>
            </a:r>
          </a:p>
          <a:p>
            <a:r>
              <a:rPr lang="en-US" sz="4000" b="1" i="1" dirty="0"/>
              <a:t>&lt;What is the goal of your </a:t>
            </a:r>
            <a:r>
              <a:rPr lang="en-US" sz="4000" b="1" i="1" dirty="0" err="1"/>
              <a:t>subteam</a:t>
            </a:r>
            <a:r>
              <a:rPr lang="en-US" sz="4000" b="1" i="1" dirty="0"/>
              <a:t>? You can use your short summary here&gt;</a:t>
            </a:r>
          </a:p>
          <a:p>
            <a:r>
              <a:rPr lang="en-US" sz="4000" b="1" dirty="0"/>
              <a:t>&lt;Example&gt; </a:t>
            </a:r>
            <a:r>
              <a:rPr lang="en-US" sz="4000" dirty="0"/>
              <a:t>The Neuro Team is working on an autonomous vehicle called </a:t>
            </a:r>
            <a:r>
              <a:rPr lang="en-US" sz="4000" dirty="0" err="1"/>
              <a:t>NeuroCar</a:t>
            </a:r>
            <a:r>
              <a:rPr lang="en-US" sz="4000" dirty="0"/>
              <a:t>, which utilizes brain-inspired spiking neural networks and software like ROS and Gazebo to power its computer vision and machine-learning-based decision-making capabilities. The team is working towards creating a physical prototype and test it on the Georgia Tech Autonomous Racing Facility. </a:t>
            </a:r>
            <a:endParaRPr lang="en-US" sz="4000" b="1" dirty="0"/>
          </a:p>
          <a:p>
            <a:endParaRPr lang="en-US" sz="4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468397-7560-40A4-94CA-E1408F87BBEF}"/>
              </a:ext>
            </a:extLst>
          </p:cNvPr>
          <p:cNvSpPr/>
          <p:nvPr/>
        </p:nvSpPr>
        <p:spPr>
          <a:xfrm>
            <a:off x="13745740" y="16058195"/>
            <a:ext cx="138309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We ran the following simulations and found..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AA37B4-41CE-4935-9C39-658601583D7E}"/>
              </a:ext>
            </a:extLst>
          </p:cNvPr>
          <p:cNvSpPr/>
          <p:nvPr/>
        </p:nvSpPr>
        <p:spPr>
          <a:xfrm>
            <a:off x="13828784" y="3843677"/>
            <a:ext cx="133375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Experiments and 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D0C8E8-01C1-4F79-9FF9-26D320109078}"/>
              </a:ext>
            </a:extLst>
          </p:cNvPr>
          <p:cNvSpPr/>
          <p:nvPr/>
        </p:nvSpPr>
        <p:spPr>
          <a:xfrm>
            <a:off x="13745740" y="7569772"/>
            <a:ext cx="136742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Calibri" panose="020F0502020204030204" pitchFamily="34" charset="0"/>
              </a:rPr>
              <a:t>Goal optimization via ROS simulation </a:t>
            </a:r>
            <a:endParaRPr lang="en-US" sz="4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37E82-BED0-4E8A-95C8-7B56B42FAA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805" y="18880880"/>
            <a:ext cx="5676195" cy="2493836"/>
          </a:xfrm>
          <a:prstGeom prst="rect">
            <a:avLst/>
          </a:prstGeom>
        </p:spPr>
      </p:pic>
      <p:sp>
        <p:nvSpPr>
          <p:cNvPr id="34" name="Rounded Rectangle 21">
            <a:extLst>
              <a:ext uri="{FF2B5EF4-FFF2-40B4-BE49-F238E27FC236}">
                <a16:creationId xmlns:a16="http://schemas.microsoft.com/office/drawing/2014/main" id="{9D0A625D-6A0A-4CF2-9806-B203463DF6F0}"/>
              </a:ext>
            </a:extLst>
          </p:cNvPr>
          <p:cNvSpPr/>
          <p:nvPr/>
        </p:nvSpPr>
        <p:spPr>
          <a:xfrm>
            <a:off x="27853965" y="8407995"/>
            <a:ext cx="7990422" cy="6640008"/>
          </a:xfrm>
          <a:prstGeom prst="roundRect">
            <a:avLst>
              <a:gd name="adj" fmla="val 5862"/>
            </a:avLst>
          </a:prstGeom>
          <a:solidFill>
            <a:schemeClr val="bg1"/>
          </a:solidFill>
          <a:ln>
            <a:solidFill>
              <a:schemeClr val="accent5">
                <a:lumMod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8309" y="13061679"/>
            <a:ext cx="11311128" cy="6217087"/>
          </a:xfrm>
          <a:prstGeom prst="rect">
            <a:avLst/>
          </a:prstGeom>
          <a:noFill/>
          <a:ln w="25400">
            <a:noFill/>
          </a:ln>
        </p:spPr>
        <p:txBody>
          <a:bodyPr wrap="square" lIns="365760" tIns="274320" rIns="365760" bIns="274320" rtlCol="0">
            <a:spAutoFit/>
          </a:bodyPr>
          <a:lstStyle/>
          <a:p>
            <a:pPr algn="ctr"/>
            <a:endParaRPr lang="en-US" sz="4400" b="1" dirty="0"/>
          </a:p>
          <a:p>
            <a:pPr algn="ctr"/>
            <a:r>
              <a:rPr lang="en-US" sz="4400" b="1" dirty="0"/>
              <a:t>Project Overview and Methods:</a:t>
            </a:r>
          </a:p>
          <a:p>
            <a:r>
              <a:rPr lang="en-US" sz="4000" b="1" dirty="0"/>
              <a:t> &lt;How are you going about working on this project? What tools and methods are you using?&gt;</a:t>
            </a:r>
          </a:p>
          <a:p>
            <a:endParaRPr lang="en-US" sz="4000" dirty="0"/>
          </a:p>
          <a:p>
            <a:r>
              <a:rPr lang="en-US" sz="4000" dirty="0"/>
              <a:t>&lt;Example&gt; Our project is looking at an optimization framework that is built using ROS and </a:t>
            </a:r>
            <a:r>
              <a:rPr lang="en-US" sz="4000" dirty="0" err="1"/>
              <a:t>Nengo</a:t>
            </a:r>
            <a:r>
              <a:rPr lang="en-US" sz="4000" dirty="0"/>
              <a:t>. The figure below shows our basic flow diagram and…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6AB191-E496-CA4F-85B8-F00208F2B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192" y="8638853"/>
            <a:ext cx="5499100" cy="43942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DA81AE5-2A53-104E-8885-27FF519903D5}"/>
              </a:ext>
            </a:extLst>
          </p:cNvPr>
          <p:cNvSpPr/>
          <p:nvPr/>
        </p:nvSpPr>
        <p:spPr>
          <a:xfrm>
            <a:off x="14234812" y="13510577"/>
            <a:ext cx="64264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Above: </a:t>
            </a:r>
            <a:r>
              <a:rPr lang="en-US" sz="3200" i="1" dirty="0" err="1"/>
              <a:t>NeuroCar’s</a:t>
            </a:r>
            <a:r>
              <a:rPr lang="en-US" sz="3200" i="1" dirty="0"/>
              <a:t> ML-inspired workflow</a:t>
            </a:r>
          </a:p>
          <a:p>
            <a:r>
              <a:rPr lang="en-US" sz="3200" i="1" dirty="0"/>
              <a:t>Right: The iterative goal-oriented process minimizes error over multiple iterations.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2046B8-65C9-1F4D-A201-296BDEB16ABE}"/>
              </a:ext>
            </a:extLst>
          </p:cNvPr>
          <p:cNvSpPr/>
          <p:nvPr/>
        </p:nvSpPr>
        <p:spPr>
          <a:xfrm>
            <a:off x="22201889" y="19214627"/>
            <a:ext cx="471776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Left: A typical desktop and reconfigurable FPGA board like those used in this course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D37D5FA-CDE3-BC47-A41B-DB5F649949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103" y="10686037"/>
            <a:ext cx="5499100" cy="4394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4163173-D10E-B94D-953B-4EAC5B65C383}"/>
              </a:ext>
            </a:extLst>
          </p:cNvPr>
          <p:cNvSpPr txBox="1"/>
          <p:nvPr/>
        </p:nvSpPr>
        <p:spPr>
          <a:xfrm>
            <a:off x="27624866" y="8392716"/>
            <a:ext cx="8421358" cy="4924425"/>
          </a:xfrm>
          <a:prstGeom prst="rect">
            <a:avLst/>
          </a:prstGeom>
          <a:noFill/>
          <a:ln w="25400">
            <a:noFill/>
          </a:ln>
        </p:spPr>
        <p:txBody>
          <a:bodyPr wrap="square" lIns="365760" tIns="274320" rIns="274320" bIns="274320" rtlCol="0">
            <a:spAutoFit/>
          </a:bodyPr>
          <a:lstStyle/>
          <a:p>
            <a:pPr algn="ctr"/>
            <a:r>
              <a:rPr lang="en-US" sz="4400" b="1" i="1" dirty="0"/>
              <a:t>Lessons Learned</a:t>
            </a:r>
            <a:endParaRPr lang="en-US" sz="4000" i="1" dirty="0"/>
          </a:p>
          <a:p>
            <a:r>
              <a:rPr lang="en-US" sz="4000" b="1" dirty="0"/>
              <a:t>&lt;What are some key lessons you learned this semester?&gt;</a:t>
            </a:r>
          </a:p>
          <a:p>
            <a:r>
              <a:rPr lang="en-US" sz="4000" dirty="0"/>
              <a:t>&lt;Example&gt; We learned that while ROS is good for implementing basic SLAM it is not as suitable for our target application because…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8C5C07-0B1D-734B-A236-7851FCFDF620}"/>
              </a:ext>
            </a:extLst>
          </p:cNvPr>
          <p:cNvSpPr/>
          <p:nvPr/>
        </p:nvSpPr>
        <p:spPr>
          <a:xfrm>
            <a:off x="13825123" y="17435041"/>
            <a:ext cx="136742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Calibri" panose="020F0502020204030204" pitchFamily="34" charset="0"/>
              </a:rPr>
              <a:t>Raspberry Pi with edge detection</a:t>
            </a:r>
            <a:endParaRPr lang="en-US" sz="4400" dirty="0">
              <a:effectLst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D9EB0D-AAAB-E74B-8652-4D270E5C2A2D}"/>
              </a:ext>
            </a:extLst>
          </p:cNvPr>
          <p:cNvSpPr/>
          <p:nvPr/>
        </p:nvSpPr>
        <p:spPr>
          <a:xfrm>
            <a:off x="13901842" y="22445434"/>
            <a:ext cx="138309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A Raspberry Pi platform was used to do camera detection. We found that birds eye view detection was best because..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830166-2A9C-2C43-AE66-9AB115014465}"/>
              </a:ext>
            </a:extLst>
          </p:cNvPr>
          <p:cNvSpPr/>
          <p:nvPr/>
        </p:nvSpPr>
        <p:spPr>
          <a:xfrm>
            <a:off x="14234812" y="5662788"/>
            <a:ext cx="129684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/>
              <a:t>&lt;What are some key tests/experiments from your work this semester?&gt;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747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AVETOFOLDER" val="C:\Users\js560\Documents\power point\ppt merge - poster templates\"/>
  <p:tag name="DATAFILEFULLNAME" val="C:\Users\cmalbrue3\ownCloud\teams, sections and instructors\detailed team info - goals majors etc.xlsx"/>
  <p:tag name="DATAFOLDER" val="C:\Users\cmalbrue3\ownCloud\teams, sections and instructors\"/>
  <p:tag name="DATAFILE" val="detailed team info - goals majors etc.xlsx"/>
  <p:tag name="WORKSHEETINDEX" val="0"/>
  <p:tag name="ROTATEDATA" val="NO"/>
  <p:tag name="OUTPUTFOLDER" val="C:\Users\cmalbrue3\ownCloud\power point\ppt merge\destination folder for merged slides\"/>
  <p:tag name="OUTPUTFILE" val="VIP FA15 poster template test.PPT"/>
  <p:tag name="MERGEMODE" val="SLIDES"/>
  <p:tag name="SKIPFEEDBACK" val="NO"/>
  <p:tag name="TESTMODE" val="NO"/>
  <p:tag name="TESTSTARTRECORD" val="1"/>
  <p:tag name="TESTENDRECOR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C8729C0D9EE4387212BC3F95A8806" ma:contentTypeVersion="7" ma:contentTypeDescription="Create a new document." ma:contentTypeScope="" ma:versionID="875268c8195fc495ab9a954923a7a76d">
  <xsd:schema xmlns:xsd="http://www.w3.org/2001/XMLSchema" xmlns:xs="http://www.w3.org/2001/XMLSchema" xmlns:p="http://schemas.microsoft.com/office/2006/metadata/properties" xmlns:ns2="8fca3cb9-0515-4951-a6d5-23c28ace6bc1" xmlns:ns3="dea2732e-0059-4872-a2bb-ce14bca0337f" xmlns:ns4="6e5d5a69-95d4-4c72-b2e4-2cdedca59682" targetNamespace="http://schemas.microsoft.com/office/2006/metadata/properties" ma:root="true" ma:fieldsID="f9ee57eee6a55a0988d718d734af824f" ns2:_="" ns3:_="" ns4:_="">
    <xsd:import namespace="8fca3cb9-0515-4951-a6d5-23c28ace6bc1"/>
    <xsd:import namespace="dea2732e-0059-4872-a2bb-ce14bca0337f"/>
    <xsd:import namespace="6e5d5a69-95d4-4c72-b2e4-2cdedca596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4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a3cb9-0515-4951-a6d5-23c28ace6b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2732e-0059-4872-a2bb-ce14bca0337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5d5a69-95d4-4c72-b2e4-2cdedca59682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E7463F-5917-45A8-AB42-E7875FB34A0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8fca3cb9-0515-4951-a6d5-23c28ace6bc1"/>
    <ds:schemaRef ds:uri="http://schemas.microsoft.com/office/infopath/2007/PartnerControls"/>
    <ds:schemaRef ds:uri="http://purl.org/dc/terms/"/>
    <ds:schemaRef ds:uri="6e5d5a69-95d4-4c72-b2e4-2cdedca59682"/>
    <ds:schemaRef ds:uri="http://schemas.openxmlformats.org/package/2006/metadata/core-properties"/>
    <ds:schemaRef ds:uri="dea2732e-0059-4872-a2bb-ce14bca0337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294E03-9263-47C6-9919-C3A5D5E05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84600D-A04C-4B3D-B61A-65D6E359AC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ca3cb9-0515-4951-a6d5-23c28ace6bc1"/>
    <ds:schemaRef ds:uri="dea2732e-0059-4872-a2bb-ce14bca0337f"/>
    <ds:schemaRef ds:uri="6e5d5a69-95d4-4c72-b2e4-2cdedca596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367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Sonnenberg-Klein</dc:creator>
  <cp:lastModifiedBy>Young, Jeffrey S</cp:lastModifiedBy>
  <cp:revision>57</cp:revision>
  <dcterms:created xsi:type="dcterms:W3CDTF">2015-03-11T18:25:25Z</dcterms:created>
  <dcterms:modified xsi:type="dcterms:W3CDTF">2022-01-09T22:26:49Z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0x010100BF7C8729C0D9EE4387212BC3F95A8806</vt:lpwstr>
  </property>
</Properties>
</file>