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26"/>
  </p:notesMasterIdLst>
  <p:handoutMasterIdLst>
    <p:handoutMasterId r:id="rId27"/>
  </p:handoutMasterIdLst>
  <p:sldIdLst>
    <p:sldId id="407" r:id="rId6"/>
    <p:sldId id="423" r:id="rId7"/>
    <p:sldId id="424" r:id="rId8"/>
    <p:sldId id="331" r:id="rId9"/>
    <p:sldId id="334" r:id="rId10"/>
    <p:sldId id="328" r:id="rId11"/>
    <p:sldId id="335" r:id="rId12"/>
    <p:sldId id="336" r:id="rId13"/>
    <p:sldId id="298" r:id="rId14"/>
    <p:sldId id="425" r:id="rId15"/>
    <p:sldId id="284" r:id="rId16"/>
    <p:sldId id="285" r:id="rId17"/>
    <p:sldId id="345" r:id="rId18"/>
    <p:sldId id="287" r:id="rId19"/>
    <p:sldId id="288" r:id="rId20"/>
    <p:sldId id="363" r:id="rId21"/>
    <p:sldId id="289" r:id="rId22"/>
    <p:sldId id="290" r:id="rId23"/>
    <p:sldId id="291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4050C-5A2D-4AF9-86F1-6E19BFA174C0}" v="95" dt="2021-10-18T11:49:10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8"/>
    <p:restoredTop sz="91701"/>
  </p:normalViewPr>
  <p:slideViewPr>
    <p:cSldViewPr snapToGrid="0" snapToObjects="1">
      <p:cViewPr varScale="1">
        <p:scale>
          <a:sx n="117" d="100"/>
          <a:sy n="117" d="100"/>
        </p:scale>
        <p:origin x="1400" y="17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Hyesoon" userId="S::hkim358@gatech.edu::0d5c111a-f023-452e-87f1-b54e58794be3" providerId="AD" clId="Web-{02F4050C-5A2D-4AF9-86F1-6E19BFA174C0}"/>
    <pc:docChg chg="modSld">
      <pc:chgData name="Kim, Hyesoon" userId="S::hkim358@gatech.edu::0d5c111a-f023-452e-87f1-b54e58794be3" providerId="AD" clId="Web-{02F4050C-5A2D-4AF9-86F1-6E19BFA174C0}" dt="2021-10-18T11:49:10.058" v="92"/>
      <pc:docMkLst>
        <pc:docMk/>
      </pc:docMkLst>
      <pc:sldChg chg="modSp">
        <pc:chgData name="Kim, Hyesoon" userId="S::hkim358@gatech.edu::0d5c111a-f023-452e-87f1-b54e58794be3" providerId="AD" clId="Web-{02F4050C-5A2D-4AF9-86F1-6E19BFA174C0}" dt="2021-10-18T11:48:46.588" v="89" actId="20577"/>
        <pc:sldMkLst>
          <pc:docMk/>
          <pc:sldMk cId="716242034" sldId="284"/>
        </pc:sldMkLst>
        <pc:spChg chg="mod">
          <ac:chgData name="Kim, Hyesoon" userId="S::hkim358@gatech.edu::0d5c111a-f023-452e-87f1-b54e58794be3" providerId="AD" clId="Web-{02F4050C-5A2D-4AF9-86F1-6E19BFA174C0}" dt="2021-10-18T11:48:46.588" v="89" actId="20577"/>
          <ac:spMkLst>
            <pc:docMk/>
            <pc:sldMk cId="716242034" sldId="284"/>
            <ac:spMk id="2" creationId="{00000000-0000-0000-0000-000000000000}"/>
          </ac:spMkLst>
        </pc:spChg>
      </pc:sldChg>
      <pc:sldChg chg="delSp modSp">
        <pc:chgData name="Kim, Hyesoon" userId="S::hkim358@gatech.edu::0d5c111a-f023-452e-87f1-b54e58794be3" providerId="AD" clId="Web-{02F4050C-5A2D-4AF9-86F1-6E19BFA174C0}" dt="2021-10-18T11:49:10.058" v="92"/>
        <pc:sldMkLst>
          <pc:docMk/>
          <pc:sldMk cId="3084911776" sldId="287"/>
        </pc:sldMkLst>
        <pc:spChg chg="del mod">
          <ac:chgData name="Kim, Hyesoon" userId="S::hkim358@gatech.edu::0d5c111a-f023-452e-87f1-b54e58794be3" providerId="AD" clId="Web-{02F4050C-5A2D-4AF9-86F1-6E19BFA174C0}" dt="2021-10-18T11:49:10.058" v="92"/>
          <ac:spMkLst>
            <pc:docMk/>
            <pc:sldMk cId="3084911776" sldId="287"/>
            <ac:spMk id="90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02F4050C-5A2D-4AF9-86F1-6E19BFA174C0}" dt="2021-10-18T11:44:06.727" v="35" actId="20577"/>
        <pc:sldMkLst>
          <pc:docMk/>
          <pc:sldMk cId="1474454031" sldId="335"/>
        </pc:sldMkLst>
        <pc:spChg chg="mod">
          <ac:chgData name="Kim, Hyesoon" userId="S::hkim358@gatech.edu::0d5c111a-f023-452e-87f1-b54e58794be3" providerId="AD" clId="Web-{02F4050C-5A2D-4AF9-86F1-6E19BFA174C0}" dt="2021-10-18T11:44:06.727" v="35" actId="20577"/>
          <ac:spMkLst>
            <pc:docMk/>
            <pc:sldMk cId="1474454031" sldId="335"/>
            <ac:spMk id="3" creationId="{00000000-0000-0000-0000-000000000000}"/>
          </ac:spMkLst>
        </pc:spChg>
      </pc:sldChg>
      <pc:sldChg chg="modSp">
        <pc:chgData name="Kim, Hyesoon" userId="S::hkim358@gatech.edu::0d5c111a-f023-452e-87f1-b54e58794be3" providerId="AD" clId="Web-{02F4050C-5A2D-4AF9-86F1-6E19BFA174C0}" dt="2021-10-18T10:51:09.190" v="0" actId="20577"/>
        <pc:sldMkLst>
          <pc:docMk/>
          <pc:sldMk cId="4057379550" sldId="407"/>
        </pc:sldMkLst>
        <pc:spChg chg="mod">
          <ac:chgData name="Kim, Hyesoon" userId="S::hkim358@gatech.edu::0d5c111a-f023-452e-87f1-b54e58794be3" providerId="AD" clId="Web-{02F4050C-5A2D-4AF9-86F1-6E19BFA174C0}" dt="2021-10-18T10:51:09.190" v="0" actId="20577"/>
          <ac:spMkLst>
            <pc:docMk/>
            <pc:sldMk cId="4057379550" sldId="407"/>
            <ac:spMk id="3" creationId="{8BE2600C-824A-1D4E-920A-B23DC6BBA75C}"/>
          </ac:spMkLst>
        </pc:spChg>
      </pc:sldChg>
      <pc:sldChg chg="modSp">
        <pc:chgData name="Kim, Hyesoon" userId="S::hkim358@gatech.edu::0d5c111a-f023-452e-87f1-b54e58794be3" providerId="AD" clId="Web-{02F4050C-5A2D-4AF9-86F1-6E19BFA174C0}" dt="2021-10-18T11:44:38.104" v="41" actId="14100"/>
        <pc:sldMkLst>
          <pc:docMk/>
          <pc:sldMk cId="1111078992" sldId="425"/>
        </pc:sldMkLst>
        <pc:spChg chg="mod">
          <ac:chgData name="Kim, Hyesoon" userId="S::hkim358@gatech.edu::0d5c111a-f023-452e-87f1-b54e58794be3" providerId="AD" clId="Web-{02F4050C-5A2D-4AF9-86F1-6E19BFA174C0}" dt="2021-10-18T11:44:38.104" v="41" actId="14100"/>
          <ac:spMkLst>
            <pc:docMk/>
            <pc:sldMk cId="1111078992" sldId="425"/>
            <ac:spMk id="3" creationId="{4DCD312E-F849-E04F-9012-3F33E6946C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2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746F-1A00-46A0-917A-C4A0DF6ECD0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GPGPU Background</a:t>
            </a:r>
            <a:endParaRPr lang="en-US" b="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Presenter: </a:t>
            </a:r>
            <a:r>
              <a:rPr lang="en-US" dirty="0" err="1">
                <a:latin typeface="Tahoma"/>
                <a:ea typeface="Tahoma"/>
                <a:cs typeface="Tahoma"/>
              </a:rPr>
              <a:t>Hyesoon</a:t>
            </a:r>
            <a:r>
              <a:rPr lang="en-US" dirty="0">
                <a:latin typeface="Tahoma"/>
                <a:ea typeface="Tahoma"/>
                <a:cs typeface="Tahoma"/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B25E-5B43-6A4B-A915-E81D62C3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Split/Join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312E-F849-E04F-9012-3F33E694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919" y="1294726"/>
            <a:ext cx="5732342" cy="4112453"/>
          </a:xfrm>
        </p:spPr>
        <p:txBody>
          <a:bodyPr/>
          <a:lstStyle/>
          <a:p>
            <a:r>
              <a:rPr lang="en-US"/>
              <a:t>Compiler inserts split/join in Vortex</a:t>
            </a:r>
            <a:endParaRPr lang="en-US" dirty="0"/>
          </a:p>
          <a:p>
            <a:r>
              <a:rPr lang="en-US" dirty="0"/>
              <a:t>Split: </a:t>
            </a:r>
          </a:p>
          <a:p>
            <a:pPr lvl="1"/>
            <a:r>
              <a:rPr lang="en-US" dirty="0"/>
              <a:t>Put </a:t>
            </a:r>
            <a:r>
              <a:rPr lang="en-US" err="1"/>
              <a:t>tmask</a:t>
            </a:r>
            <a:r>
              <a:rPr lang="en-US" dirty="0"/>
              <a:t> in the  </a:t>
            </a:r>
            <a:r>
              <a:rPr lang="en-US" err="1"/>
              <a:t>ipdom</a:t>
            </a:r>
            <a:r>
              <a:rPr lang="en-US" dirty="0"/>
              <a:t> stack (do work c part} </a:t>
            </a:r>
          </a:p>
          <a:p>
            <a:pPr lvl="1"/>
            <a:r>
              <a:rPr lang="en-US" dirty="0"/>
              <a:t>Put next PC in the stack (not-taken path. // do work c part ) </a:t>
            </a:r>
          </a:p>
          <a:p>
            <a:r>
              <a:rPr lang="en-US" dirty="0"/>
              <a:t>Join </a:t>
            </a:r>
          </a:p>
          <a:p>
            <a:pPr lvl="1"/>
            <a:r>
              <a:rPr lang="en-US" dirty="0"/>
              <a:t>Pop from a stack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4310C-D2B7-5D48-8458-CB16D2F8F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1E122-492D-CC4F-9444-717823C14FB2}"/>
              </a:ext>
            </a:extLst>
          </p:cNvPr>
          <p:cNvSpPr txBox="1"/>
          <p:nvPr/>
        </p:nvSpPr>
        <p:spPr>
          <a:xfrm>
            <a:off x="582082" y="1441731"/>
            <a:ext cx="17477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</a:t>
            </a:r>
          </a:p>
          <a:p>
            <a:r>
              <a:rPr lang="en-US" dirty="0"/>
              <a:t>// split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	do work B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// join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1111078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CUDA (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 Unified Device Architecture)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/>
              <a:t>OpenCL </a:t>
            </a:r>
          </a:p>
          <a:p>
            <a:r>
              <a:rPr lang="en-US"/>
              <a:t>AMD's HIP</a:t>
            </a:r>
            <a:endParaRPr lang="en-US" dirty="0"/>
          </a:p>
          <a:p>
            <a:r>
              <a:rPr lang="en-US"/>
              <a:t>Intel's DPC</a:t>
            </a:r>
            <a:endParaRPr lang="en-US" dirty="0"/>
          </a:p>
          <a:p>
            <a:r>
              <a:rPr lang="en-US"/>
              <a:t>OpenMP </a:t>
            </a:r>
            <a:endParaRPr lang="en-US" dirty="0"/>
          </a:p>
          <a:p>
            <a:r>
              <a:rPr lang="en-US"/>
              <a:t>And more (RUST etc.) 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GPGPU Programming </a:t>
            </a:r>
          </a:p>
        </p:txBody>
      </p:sp>
    </p:spTree>
    <p:extLst>
      <p:ext uri="{BB962C8B-B14F-4D97-AF65-F5344CB8AC3E}">
        <p14:creationId xmlns:p14="http://schemas.microsoft.com/office/powerpoint/2010/main" val="7162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SIMD or SIMT </a:t>
            </a:r>
          </a:p>
          <a:p>
            <a:pPr lvl="1"/>
            <a:r>
              <a:rPr lang="en-US" dirty="0"/>
              <a:t>Single instruction multiple data or single instruction multiple thread</a:t>
            </a:r>
          </a:p>
          <a:p>
            <a:r>
              <a:rPr lang="en-US" dirty="0"/>
              <a:t>Unified Memory space (global memory space)</a:t>
            </a:r>
          </a:p>
          <a:p>
            <a:r>
              <a:rPr lang="en-US" dirty="0"/>
              <a:t>Program hierarchy</a:t>
            </a:r>
          </a:p>
          <a:p>
            <a:pPr lvl="1"/>
            <a:r>
              <a:rPr lang="en-US" dirty="0"/>
              <a:t>Thread, block, kernel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Summary of CUDA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22807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3474933"/>
            <a:ext cx="8347075" cy="33068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00125"/>
            <a:ext cx="7874628" cy="25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75"/>
          <p:cNvSpPr>
            <a:spLocks noGrp="1"/>
          </p:cNvSpPr>
          <p:nvPr>
            <p:ph type="sldNum" sz="quarter" idx="4294967295"/>
          </p:nvPr>
        </p:nvSpPr>
        <p:spPr>
          <a:xfrm>
            <a:off x="0" y="683913"/>
            <a:ext cx="533400" cy="24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fld id="{0E482978-4635-4B52-AABE-36999B32AF2E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14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Thread &amp; 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770313" algn="l"/>
              </a:tabLs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Execution Model</a:t>
            </a:r>
          </a:p>
        </p:txBody>
      </p:sp>
      <p:grpSp>
        <p:nvGrpSpPr>
          <p:cNvPr id="10" name="그룹 185"/>
          <p:cNvGrpSpPr/>
          <p:nvPr/>
        </p:nvGrpSpPr>
        <p:grpSpPr>
          <a:xfrm>
            <a:off x="228600" y="2057400"/>
            <a:ext cx="1071570" cy="1428760"/>
            <a:chOff x="500034" y="3000372"/>
            <a:chExt cx="1071570" cy="1428760"/>
          </a:xfrm>
        </p:grpSpPr>
        <p:sp>
          <p:nvSpPr>
            <p:cNvPr id="121" name="TextBox 120"/>
            <p:cNvSpPr txBox="1"/>
            <p:nvPr/>
          </p:nvSpPr>
          <p:spPr>
            <a:xfrm>
              <a:off x="642910" y="300037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1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00034" y="3000372"/>
              <a:ext cx="1071570" cy="1428760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42910" y="32739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2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42910" y="35597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3</a:t>
              </a: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714348" y="40005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>
              <a:off x="714348" y="41529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>
              <a:off x="714348" y="43053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0" name="모서리가 둥근 직사각형 59"/>
          <p:cNvSpPr/>
          <p:nvPr/>
        </p:nvSpPr>
        <p:spPr bwMode="auto">
          <a:xfrm>
            <a:off x="261258" y="2100944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524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828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438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133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57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352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2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876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248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943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553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58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467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62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772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077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686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382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33600" y="38100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7400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0" y="3505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286000" y="38862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3" name="직사각형 56"/>
          <p:cNvSpPr/>
          <p:nvPr/>
        </p:nvSpPr>
        <p:spPr>
          <a:xfrm>
            <a:off x="3704767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직사각형 62"/>
          <p:cNvSpPr/>
          <p:nvPr/>
        </p:nvSpPr>
        <p:spPr>
          <a:xfrm>
            <a:off x="2178739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직사각형 64"/>
          <p:cNvSpPr/>
          <p:nvPr/>
        </p:nvSpPr>
        <p:spPr>
          <a:xfrm>
            <a:off x="268957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직사각형 66"/>
          <p:cNvSpPr/>
          <p:nvPr/>
        </p:nvSpPr>
        <p:spPr>
          <a:xfrm>
            <a:off x="320040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943600" y="38862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0" y="39624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9" name="직사각형 56"/>
          <p:cNvSpPr/>
          <p:nvPr/>
        </p:nvSpPr>
        <p:spPr>
          <a:xfrm>
            <a:off x="7514767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직사각형 62"/>
          <p:cNvSpPr/>
          <p:nvPr/>
        </p:nvSpPr>
        <p:spPr>
          <a:xfrm>
            <a:off x="5988739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직사각형 64"/>
          <p:cNvSpPr/>
          <p:nvPr/>
        </p:nvSpPr>
        <p:spPr>
          <a:xfrm>
            <a:off x="649957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직사각형 66"/>
          <p:cNvSpPr/>
          <p:nvPr/>
        </p:nvSpPr>
        <p:spPr>
          <a:xfrm>
            <a:off x="701040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>
            <a:off x="137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502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04800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152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04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17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518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>
            <a:off x="883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533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85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Left Brace 72"/>
          <p:cNvSpPr/>
          <p:nvPr/>
        </p:nvSpPr>
        <p:spPr bwMode="auto">
          <a:xfrm rot="16200000">
            <a:off x="190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Left Brace 73"/>
          <p:cNvSpPr/>
          <p:nvPr/>
        </p:nvSpPr>
        <p:spPr bwMode="auto">
          <a:xfrm rot="16200000">
            <a:off x="312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434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571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693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Left Brace 82"/>
          <p:cNvSpPr/>
          <p:nvPr/>
        </p:nvSpPr>
        <p:spPr bwMode="auto">
          <a:xfrm rot="16200000">
            <a:off x="815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97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1257300" y="29337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5400000">
            <a:off x="4152900" y="2781300"/>
            <a:ext cx="10668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30489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91000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 rot="16200000" flipH="1">
            <a:off x="5067300" y="30099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7924800" y="2819400"/>
            <a:ext cx="11430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33400" y="5334000"/>
            <a:ext cx="6949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 instruction multiple thread</a:t>
            </a:r>
          </a:p>
          <a:p>
            <a:r>
              <a:rPr lang="en-US" dirty="0"/>
              <a:t>Block = a group of thread which share “the shared memory space”</a:t>
            </a:r>
          </a:p>
          <a:p>
            <a:r>
              <a:rPr lang="en-US" dirty="0"/>
              <a:t>Warp 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38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81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10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911776"/>
      </p:ext>
    </p:extLst>
  </p:cSld>
  <p:clrMapOvr>
    <a:masterClrMapping/>
  </p:clrMapOvr>
  <p:transition advTm="99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Space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400" y="2438400"/>
          <a:ext cx="740727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~=</a:t>
                      </a:r>
                      <a:r>
                        <a:rPr lang="en-US" baseline="0" dirty="0"/>
                        <a:t> CPU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Threads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Blocks 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  <a:r>
                        <a:rPr lang="en-US" baseline="0" dirty="0"/>
                        <a:t> memory space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  <a:r>
                        <a:rPr lang="en-US" baseline="0" dirty="0"/>
                        <a:t> storage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  <a:r>
                        <a:rPr lang="en-US" baseline="0" dirty="0"/>
                        <a:t> read-only storage (very small)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Texture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read-only storage</a:t>
                      </a:r>
                      <a:r>
                        <a:rPr lang="en-US" baseline="0" dirty="0"/>
                        <a:t> (medium size, 2D- cache)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1066800"/>
            <a:ext cx="8273901" cy="2286000"/>
          </a:xfrm>
        </p:spPr>
        <p:txBody>
          <a:bodyPr/>
          <a:lstStyle/>
          <a:p>
            <a:r>
              <a:rPr lang="en-US" dirty="0"/>
              <a:t>Thread, block, and kernel have different memory spaces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4004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1379537"/>
            <a:ext cx="4097337" cy="117414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2522286"/>
            <a:ext cx="5615473" cy="412581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97134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From: http</a:t>
            </a:r>
            <a:r>
              <a:rPr lang="en-US" dirty="0"/>
              <a:t>://</a:t>
            </a:r>
            <a:r>
              <a:rPr lang="en-US" dirty="0" err="1"/>
              <a:t>accel.cs.vt.edu</a:t>
            </a:r>
            <a:r>
              <a:rPr lang="en-US" dirty="0"/>
              <a:t>/files/lecture10.pdf</a:t>
            </a:r>
          </a:p>
        </p:txBody>
      </p:sp>
    </p:spTree>
    <p:extLst>
      <p:ext uri="{BB962C8B-B14F-4D97-AF65-F5344CB8AC3E}">
        <p14:creationId xmlns:p14="http://schemas.microsoft.com/office/powerpoint/2010/main" val="7928142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SIMT-execution model</a:t>
            </a:r>
          </a:p>
          <a:p>
            <a:r>
              <a:rPr lang="en-US" dirty="0"/>
              <a:t>Use thread id and block id to index data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Data Indexing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494" y="2362200"/>
            <a:ext cx="7433706" cy="2967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B6841"/>
              </a:buClr>
              <a:buSzPct val="6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assume N=16,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blockDim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4 blocks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72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58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45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31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1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8877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12763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16649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24422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8308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32194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36080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3205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47091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50977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54864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62636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66522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70408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74295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25717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603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489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76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262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148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34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20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07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693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579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465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72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058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945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831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17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603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9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376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62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148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034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920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807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693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579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465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91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/>
          <p:cNvSpPr/>
          <p:nvPr/>
        </p:nvSpPr>
        <p:spPr>
          <a:xfrm>
            <a:off x="8877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/>
          <p:cNvSpPr/>
          <p:nvPr/>
        </p:nvSpPr>
        <p:spPr>
          <a:xfrm>
            <a:off x="12763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16649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/>
          <p:cNvSpPr/>
          <p:nvPr/>
        </p:nvSpPr>
        <p:spPr>
          <a:xfrm>
            <a:off x="24422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/>
          <p:cNvSpPr/>
          <p:nvPr/>
        </p:nvSpPr>
        <p:spPr>
          <a:xfrm>
            <a:off x="28308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32194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36080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Rectangle 60"/>
          <p:cNvSpPr/>
          <p:nvPr/>
        </p:nvSpPr>
        <p:spPr>
          <a:xfrm>
            <a:off x="43205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/>
          <p:cNvSpPr/>
          <p:nvPr/>
        </p:nvSpPr>
        <p:spPr>
          <a:xfrm>
            <a:off x="47091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Rectangle 62"/>
          <p:cNvSpPr/>
          <p:nvPr/>
        </p:nvSpPr>
        <p:spPr>
          <a:xfrm>
            <a:off x="50977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Rectangle 63"/>
          <p:cNvSpPr/>
          <p:nvPr/>
        </p:nvSpPr>
        <p:spPr>
          <a:xfrm>
            <a:off x="54864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62636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/>
          <p:cNvSpPr/>
          <p:nvPr/>
        </p:nvSpPr>
        <p:spPr>
          <a:xfrm>
            <a:off x="66522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70408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Rectangle 67"/>
          <p:cNvSpPr/>
          <p:nvPr/>
        </p:nvSpPr>
        <p:spPr>
          <a:xfrm>
            <a:off x="74295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3048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0,1,2,3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1267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4,5,6,7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" y="296090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10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8,9,10,11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72908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12,13,14,15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5638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9525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7" name="Freeform 12"/>
          <p:cNvSpPr>
            <a:spLocks/>
          </p:cNvSpPr>
          <p:nvPr/>
        </p:nvSpPr>
        <p:spPr bwMode="auto">
          <a:xfrm>
            <a:off x="13411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9" name="Freeform 14"/>
          <p:cNvSpPr>
            <a:spLocks/>
          </p:cNvSpPr>
          <p:nvPr/>
        </p:nvSpPr>
        <p:spPr bwMode="auto">
          <a:xfrm>
            <a:off x="17945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22479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1" name="Freeform 10"/>
          <p:cNvSpPr>
            <a:spLocks/>
          </p:cNvSpPr>
          <p:nvPr/>
        </p:nvSpPr>
        <p:spPr bwMode="auto">
          <a:xfrm>
            <a:off x="25069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2" name="Freeform 11"/>
          <p:cNvSpPr>
            <a:spLocks/>
          </p:cNvSpPr>
          <p:nvPr/>
        </p:nvSpPr>
        <p:spPr bwMode="auto">
          <a:xfrm>
            <a:off x="28956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3" name="Freeform 12"/>
          <p:cNvSpPr>
            <a:spLocks/>
          </p:cNvSpPr>
          <p:nvPr/>
        </p:nvSpPr>
        <p:spPr bwMode="auto">
          <a:xfrm>
            <a:off x="32842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4" name="Freeform 14"/>
          <p:cNvSpPr>
            <a:spLocks/>
          </p:cNvSpPr>
          <p:nvPr/>
        </p:nvSpPr>
        <p:spPr bwMode="auto">
          <a:xfrm>
            <a:off x="37376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406146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6" name="Freeform 10"/>
          <p:cNvSpPr>
            <a:spLocks/>
          </p:cNvSpPr>
          <p:nvPr/>
        </p:nvSpPr>
        <p:spPr bwMode="auto">
          <a:xfrm>
            <a:off x="432054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470916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8" name="Freeform 12"/>
          <p:cNvSpPr>
            <a:spLocks/>
          </p:cNvSpPr>
          <p:nvPr/>
        </p:nvSpPr>
        <p:spPr bwMode="auto">
          <a:xfrm>
            <a:off x="50977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9" name="Freeform 14"/>
          <p:cNvSpPr>
            <a:spLocks/>
          </p:cNvSpPr>
          <p:nvPr/>
        </p:nvSpPr>
        <p:spPr bwMode="auto">
          <a:xfrm>
            <a:off x="555117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5989392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91" name="Freeform 10"/>
          <p:cNvSpPr>
            <a:spLocks/>
          </p:cNvSpPr>
          <p:nvPr/>
        </p:nvSpPr>
        <p:spPr bwMode="auto">
          <a:xfrm>
            <a:off x="624847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2" name="Freeform 11"/>
          <p:cNvSpPr>
            <a:spLocks/>
          </p:cNvSpPr>
          <p:nvPr/>
        </p:nvSpPr>
        <p:spPr bwMode="auto">
          <a:xfrm>
            <a:off x="663709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3" name="Freeform 12"/>
          <p:cNvSpPr>
            <a:spLocks/>
          </p:cNvSpPr>
          <p:nvPr/>
        </p:nvSpPr>
        <p:spPr bwMode="auto">
          <a:xfrm>
            <a:off x="702571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4" name="Freeform 14"/>
          <p:cNvSpPr>
            <a:spLocks/>
          </p:cNvSpPr>
          <p:nvPr/>
        </p:nvSpPr>
        <p:spPr bwMode="auto">
          <a:xfrm>
            <a:off x="7479102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45621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201069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2205007" y="3751722"/>
            <a:ext cx="603946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75226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394657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70258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5475892" y="3719337"/>
            <a:ext cx="603946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7224682" y="3525027"/>
            <a:ext cx="603946" cy="582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1D, 2D, 3D data structures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038600" y="987552"/>
            <a:ext cx="4692501" cy="5715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A kernel is executed as a </a:t>
            </a:r>
            <a:r>
              <a:rPr lang="en-US" sz="2400" dirty="0">
                <a:solidFill>
                  <a:schemeClr val="accent2"/>
                </a:solidFill>
              </a:rPr>
              <a:t>grid of thread blocks</a:t>
            </a:r>
            <a:endParaRPr lang="en-US" sz="2400" dirty="0"/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Threads and blocks have IDs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So each thread can decide what data to work 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Block ID: 1D or 2D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Thread ID: 1D, 2D, or 3D</a:t>
            </a:r>
          </a:p>
          <a:p>
            <a:pPr marL="654685" indent="-403225">
              <a:lnSpc>
                <a:spcPct val="90000"/>
              </a:lnSpc>
            </a:pPr>
            <a:r>
              <a:rPr lang="en-US" sz="2300" dirty="0"/>
              <a:t>Loop index in sequential loop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Use thread ids, block ids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1D array index= c1*</a:t>
            </a:r>
            <a:r>
              <a:rPr lang="en-US" sz="2000" dirty="0" err="1"/>
              <a:t>threadId.x</a:t>
            </a:r>
            <a:r>
              <a:rPr lang="en-US" sz="2000" dirty="0"/>
              <a:t> + c2*block </a:t>
            </a:r>
            <a:r>
              <a:rPr lang="en-US" sz="2000" dirty="0" err="1"/>
              <a:t>Id.x</a:t>
            </a:r>
            <a:r>
              <a:rPr lang="en-US" sz="2000" dirty="0"/>
              <a:t>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2D array index = c1*threadId.x+c2*blockId.x+c3*threadId.y+c4*</a:t>
            </a:r>
            <a:r>
              <a:rPr lang="en-US" sz="2000" dirty="0" err="1"/>
              <a:t>blockId.y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1905000"/>
            <a:ext cx="2614215" cy="762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for (ii = 0; ii &lt; 100; ++ii)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C[ii] = A[ii] + B[ii];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3581400"/>
            <a:ext cx="4171677" cy="165618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// there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are 100 threads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__global__ void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KernelFunction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(…)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blockDim.x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blockIdx.x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threadIdx.x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bb[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C[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600200" y="2819400"/>
            <a:ext cx="6096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3200400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CUDA code</a:t>
            </a:r>
          </a:p>
        </p:txBody>
      </p:sp>
    </p:spTree>
    <p:extLst>
      <p:ext uri="{BB962C8B-B14F-4D97-AF65-F5344CB8AC3E}">
        <p14:creationId xmlns:p14="http://schemas.microsoft.com/office/powerpoint/2010/main" val="198962154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Bulk-Synchronous Parallel (BSP) program (Valiant [90]) </a:t>
            </a:r>
          </a:p>
          <a:p>
            <a:r>
              <a:rPr lang="en-US" sz="2800" dirty="0"/>
              <a:t>Synchronization within blocks using explicit barrier</a:t>
            </a:r>
          </a:p>
          <a:p>
            <a:r>
              <a:rPr lang="en-US" sz="2800" dirty="0"/>
              <a:t>Implicit barrier across kernels</a:t>
            </a:r>
          </a:p>
          <a:p>
            <a:pPr lvl="1"/>
            <a:r>
              <a:rPr lang="en-US" sz="2400" dirty="0"/>
              <a:t>Kernel 1 </a:t>
            </a:r>
            <a:r>
              <a:rPr lang="en-US" sz="2400" dirty="0">
                <a:sym typeface="Wingdings" pitchFamily="2" charset="2"/>
              </a:rPr>
              <a:t> Kernel 2</a:t>
            </a:r>
            <a:endParaRPr lang="en-US" sz="2400" dirty="0"/>
          </a:p>
          <a:p>
            <a:pPr lvl="1"/>
            <a:r>
              <a:rPr lang="en-US" sz="2400" dirty="0"/>
              <a:t>C.f.) </a:t>
            </a:r>
            <a:r>
              <a:rPr lang="en-US" sz="2400" dirty="0" err="1"/>
              <a:t>Cuda</a:t>
            </a:r>
            <a:r>
              <a:rPr lang="en-US" sz="2400" dirty="0"/>
              <a:t> 3.x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Model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5486400" y="2667000"/>
            <a:ext cx="3276600" cy="3276600"/>
            <a:chOff x="0" y="2209800"/>
            <a:chExt cx="3276600" cy="32766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85800" y="2286000"/>
              <a:ext cx="2590800" cy="1828800"/>
              <a:chOff x="381000" y="1981200"/>
              <a:chExt cx="4572000" cy="4267200"/>
            </a:xfrm>
          </p:grpSpPr>
          <p:cxnSp>
            <p:nvCxnSpPr>
              <p:cNvPr id="4" name="Curved Connector 3"/>
              <p:cNvCxnSpPr/>
              <p:nvPr/>
            </p:nvCxnSpPr>
            <p:spPr>
              <a:xfrm rot="18900000" flipV="1">
                <a:off x="617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" name="Curved Connector 4"/>
              <p:cNvCxnSpPr/>
              <p:nvPr/>
            </p:nvCxnSpPr>
            <p:spPr>
              <a:xfrm rot="18900000" flipV="1">
                <a:off x="770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" name="Curved Connector 5"/>
              <p:cNvCxnSpPr/>
              <p:nvPr/>
            </p:nvCxnSpPr>
            <p:spPr>
              <a:xfrm rot="18900000" flipV="1">
                <a:off x="922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/>
              <p:nvPr/>
            </p:nvCxnSpPr>
            <p:spPr>
              <a:xfrm rot="18900000" flipV="1">
                <a:off x="1075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8900000" flipV="1">
                <a:off x="1227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8900000" flipV="1">
                <a:off x="1379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/>
              <p:cNvCxnSpPr/>
              <p:nvPr/>
            </p:nvCxnSpPr>
            <p:spPr>
              <a:xfrm rot="18900000" flipV="1">
                <a:off x="1532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/>
              <p:nvPr/>
            </p:nvCxnSpPr>
            <p:spPr>
              <a:xfrm rot="18900000" flipV="1">
                <a:off x="1684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/>
              <p:nvPr/>
            </p:nvCxnSpPr>
            <p:spPr>
              <a:xfrm rot="18900000" flipV="1">
                <a:off x="1837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/>
              <p:nvPr/>
            </p:nvCxnSpPr>
            <p:spPr>
              <a:xfrm rot="18900000" flipV="1">
                <a:off x="1989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838200" y="32766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16" name="Frame 15"/>
              <p:cNvSpPr/>
              <p:nvPr/>
            </p:nvSpPr>
            <p:spPr>
              <a:xfrm>
                <a:off x="609600" y="2209800"/>
                <a:ext cx="2057400" cy="23622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9600" y="19812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cxnSp>
            <p:nvCxnSpPr>
              <p:cNvPr id="44" name="Curved Connector 43"/>
              <p:cNvCxnSpPr/>
              <p:nvPr/>
            </p:nvCxnSpPr>
            <p:spPr>
              <a:xfrm rot="18900000" flipV="1">
                <a:off x="6179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8900000" flipV="1">
                <a:off x="7703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/>
              <p:nvPr/>
            </p:nvCxnSpPr>
            <p:spPr>
              <a:xfrm rot="18900000" flipV="1">
                <a:off x="9227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/>
              <p:nvPr/>
            </p:nvCxnSpPr>
            <p:spPr>
              <a:xfrm rot="18900000" flipV="1">
                <a:off x="10751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/>
              <p:nvPr/>
            </p:nvCxnSpPr>
            <p:spPr>
              <a:xfrm rot="18900000" flipV="1">
                <a:off x="12275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/>
              <p:nvPr/>
            </p:nvCxnSpPr>
            <p:spPr>
              <a:xfrm rot="18900000" flipV="1">
                <a:off x="13799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/>
              <p:cNvCxnSpPr/>
              <p:nvPr/>
            </p:nvCxnSpPr>
            <p:spPr>
              <a:xfrm rot="18900000" flipV="1">
                <a:off x="15323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/>
              <p:cNvCxnSpPr/>
              <p:nvPr/>
            </p:nvCxnSpPr>
            <p:spPr>
              <a:xfrm rot="18900000" flipV="1">
                <a:off x="16847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/>
              <p:cNvCxnSpPr/>
              <p:nvPr/>
            </p:nvCxnSpPr>
            <p:spPr>
              <a:xfrm rot="18900000" flipV="1">
                <a:off x="18371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/>
              <p:cNvCxnSpPr/>
              <p:nvPr/>
            </p:nvCxnSpPr>
            <p:spPr>
              <a:xfrm rot="18900000" flipV="1">
                <a:off x="19895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838200" y="57150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55" name="Frame 54"/>
              <p:cNvSpPr/>
              <p:nvPr/>
            </p:nvSpPr>
            <p:spPr>
              <a:xfrm>
                <a:off x="609600" y="4648200"/>
                <a:ext cx="2057400" cy="14478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Curved Connector 56"/>
              <p:cNvCxnSpPr/>
              <p:nvPr/>
            </p:nvCxnSpPr>
            <p:spPr>
              <a:xfrm rot="18900000" flipV="1">
                <a:off x="571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8900000" flipV="1">
                <a:off x="724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18900000" flipV="1">
                <a:off x="876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8900000" flipV="1">
                <a:off x="1028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/>
              <p:nvPr/>
            </p:nvCxnSpPr>
            <p:spPr>
              <a:xfrm rot="18900000" flipV="1">
                <a:off x="1181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/>
              <p:nvPr/>
            </p:nvCxnSpPr>
            <p:spPr>
              <a:xfrm rot="18900000" flipV="1">
                <a:off x="1333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/>
              <p:nvPr/>
            </p:nvCxnSpPr>
            <p:spPr>
              <a:xfrm rot="18900000" flipV="1">
                <a:off x="1486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8900000" flipV="1">
                <a:off x="1638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18900000" flipV="1">
                <a:off x="1790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8900000" flipV="1">
                <a:off x="1943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609600" y="45720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cxnSp>
            <p:nvCxnSpPr>
              <p:cNvPr id="68" name="Curved Connector 67"/>
              <p:cNvCxnSpPr/>
              <p:nvPr/>
            </p:nvCxnSpPr>
            <p:spPr>
              <a:xfrm rot="18900000" flipV="1">
                <a:off x="2751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18900000" flipV="1">
                <a:off x="2903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8900000" flipV="1">
                <a:off x="3056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/>
              <p:nvPr/>
            </p:nvCxnSpPr>
            <p:spPr>
              <a:xfrm rot="18900000" flipV="1">
                <a:off x="3208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 rot="18900000" flipV="1">
                <a:off x="3361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rot="18900000" flipV="1">
                <a:off x="3513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8900000" flipV="1">
                <a:off x="3665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18900000" flipV="1">
                <a:off x="3818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8900000" flipV="1">
                <a:off x="3970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18900000" flipV="1">
                <a:off x="4123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971800" y="32766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79" name="Frame 78"/>
              <p:cNvSpPr/>
              <p:nvPr/>
            </p:nvSpPr>
            <p:spPr>
              <a:xfrm>
                <a:off x="2743200" y="2209800"/>
                <a:ext cx="2057400" cy="38862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Curved Connector 91"/>
              <p:cNvCxnSpPr/>
              <p:nvPr/>
            </p:nvCxnSpPr>
            <p:spPr>
              <a:xfrm rot="18900000" flipV="1">
                <a:off x="2705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/>
              <p:nvPr/>
            </p:nvCxnSpPr>
            <p:spPr>
              <a:xfrm rot="18900000" flipV="1">
                <a:off x="2857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8900000" flipV="1">
                <a:off x="3010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18900000" flipV="1">
                <a:off x="3162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8900000" flipV="1">
                <a:off x="3314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18900000" flipV="1">
                <a:off x="3467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8900000" flipV="1">
                <a:off x="3619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18900000" flipV="1">
                <a:off x="3772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8900000" flipV="1">
                <a:off x="3924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/>
              <p:nvPr/>
            </p:nvCxnSpPr>
            <p:spPr>
              <a:xfrm rot="18900000" flipV="1">
                <a:off x="4076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Curved Connector 102"/>
              <p:cNvCxnSpPr/>
              <p:nvPr/>
            </p:nvCxnSpPr>
            <p:spPr>
              <a:xfrm rot="18900000" flipV="1">
                <a:off x="27052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8900000" flipV="1">
                <a:off x="28576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18900000" flipV="1">
                <a:off x="30100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8900000" flipV="1">
                <a:off x="31624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18900000" flipV="1">
                <a:off x="33148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8900000" flipV="1">
                <a:off x="34672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18900000" flipV="1">
                <a:off x="36196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8900000" flipV="1">
                <a:off x="37720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Curved Connector 110"/>
              <p:cNvCxnSpPr/>
              <p:nvPr/>
            </p:nvCxnSpPr>
            <p:spPr>
              <a:xfrm rot="18900000" flipV="1">
                <a:off x="39244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Curved Connector 111"/>
              <p:cNvCxnSpPr/>
              <p:nvPr/>
            </p:nvCxnSpPr>
            <p:spPr>
              <a:xfrm rot="18900000" flipV="1">
                <a:off x="40768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2971800" y="45720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743200" y="19812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sp>
            <p:nvSpPr>
              <p:cNvPr id="116" name="Frame 115"/>
              <p:cNvSpPr/>
              <p:nvPr/>
            </p:nvSpPr>
            <p:spPr>
              <a:xfrm>
                <a:off x="381000" y="1981200"/>
                <a:ext cx="4572000" cy="4267200"/>
              </a:xfrm>
              <a:prstGeom prst="frame">
                <a:avLst>
                  <a:gd name="adj1" fmla="val 1995"/>
                </a:avLst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9" name="Curved Connector 118"/>
            <p:cNvCxnSpPr/>
            <p:nvPr/>
          </p:nvCxnSpPr>
          <p:spPr>
            <a:xfrm rot="18900000" flipV="1">
              <a:off x="86419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/>
            <p:nvPr/>
          </p:nvCxnSpPr>
          <p:spPr>
            <a:xfrm rot="18900000" flipV="1">
              <a:off x="95055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/>
            <p:nvPr/>
          </p:nvCxnSpPr>
          <p:spPr>
            <a:xfrm rot="18900000" flipV="1">
              <a:off x="103691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/>
            <p:nvPr/>
          </p:nvCxnSpPr>
          <p:spPr>
            <a:xfrm rot="18900000" flipV="1">
              <a:off x="112327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/>
            <p:nvPr/>
          </p:nvCxnSpPr>
          <p:spPr>
            <a:xfrm rot="18900000" flipV="1">
              <a:off x="120963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8900000" flipV="1">
              <a:off x="129599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/>
            <p:nvPr/>
          </p:nvCxnSpPr>
          <p:spPr>
            <a:xfrm rot="18900000" flipV="1">
              <a:off x="138235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8900000" flipV="1">
              <a:off x="146871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rot="18900000" flipV="1">
              <a:off x="155507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Curved Connector 127"/>
            <p:cNvCxnSpPr/>
            <p:nvPr/>
          </p:nvCxnSpPr>
          <p:spPr>
            <a:xfrm rot="18900000" flipV="1">
              <a:off x="164143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944880" y="4822371"/>
              <a:ext cx="863600" cy="97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  <p:sp>
          <p:nvSpPr>
            <p:cNvPr id="130" name="Frame 129"/>
            <p:cNvSpPr/>
            <p:nvPr/>
          </p:nvSpPr>
          <p:spPr>
            <a:xfrm>
              <a:off x="815340" y="4365171"/>
              <a:ext cx="1165860" cy="1012371"/>
            </a:xfrm>
            <a:prstGeom prst="frame">
              <a:avLst>
                <a:gd name="adj1" fmla="val 392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5340" y="426720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Block</a:t>
              </a:r>
            </a:p>
          </p:txBody>
        </p:sp>
        <p:cxnSp>
          <p:nvCxnSpPr>
            <p:cNvPr id="144" name="Curved Connector 143"/>
            <p:cNvCxnSpPr/>
            <p:nvPr/>
          </p:nvCxnSpPr>
          <p:spPr>
            <a:xfrm rot="18900000" flipV="1">
              <a:off x="83797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/>
            <p:nvPr/>
          </p:nvCxnSpPr>
          <p:spPr>
            <a:xfrm rot="18900000" flipV="1">
              <a:off x="92433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/>
            <p:nvPr/>
          </p:nvCxnSpPr>
          <p:spPr>
            <a:xfrm rot="18900000" flipV="1">
              <a:off x="101069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/>
            <p:nvPr/>
          </p:nvCxnSpPr>
          <p:spPr>
            <a:xfrm rot="18900000" flipV="1">
              <a:off x="109705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/>
            <p:nvPr/>
          </p:nvCxnSpPr>
          <p:spPr>
            <a:xfrm rot="18900000" flipV="1">
              <a:off x="118341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/>
            <p:nvPr/>
          </p:nvCxnSpPr>
          <p:spPr>
            <a:xfrm rot="18900000" flipV="1">
              <a:off x="126977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/>
            <p:nvPr/>
          </p:nvCxnSpPr>
          <p:spPr>
            <a:xfrm rot="18900000" flipV="1">
              <a:off x="135613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/>
            <p:nvPr/>
          </p:nvCxnSpPr>
          <p:spPr>
            <a:xfrm rot="18900000" flipV="1">
              <a:off x="144249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/>
            <p:nvPr/>
          </p:nvCxnSpPr>
          <p:spPr>
            <a:xfrm rot="18900000" flipV="1">
              <a:off x="152885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/>
            <p:nvPr/>
          </p:nvCxnSpPr>
          <p:spPr>
            <a:xfrm rot="18900000" flipV="1">
              <a:off x="161521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9" name="Frame 188"/>
            <p:cNvSpPr/>
            <p:nvPr/>
          </p:nvSpPr>
          <p:spPr>
            <a:xfrm>
              <a:off x="685800" y="4267200"/>
              <a:ext cx="2590800" cy="1219200"/>
            </a:xfrm>
            <a:prstGeom prst="frame">
              <a:avLst>
                <a:gd name="adj1" fmla="val 1995"/>
              </a:avLst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90" name="Curved Connector 189"/>
            <p:cNvCxnSpPr/>
            <p:nvPr/>
          </p:nvCxnSpPr>
          <p:spPr>
            <a:xfrm rot="18900000" flipV="1">
              <a:off x="208339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/>
            <p:nvPr/>
          </p:nvCxnSpPr>
          <p:spPr>
            <a:xfrm rot="18900000" flipV="1">
              <a:off x="216975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2" name="Curved Connector 191"/>
            <p:cNvCxnSpPr/>
            <p:nvPr/>
          </p:nvCxnSpPr>
          <p:spPr>
            <a:xfrm rot="18900000" flipV="1">
              <a:off x="225611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/>
            <p:nvPr/>
          </p:nvCxnSpPr>
          <p:spPr>
            <a:xfrm rot="18900000" flipV="1">
              <a:off x="234247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/>
            <p:nvPr/>
          </p:nvCxnSpPr>
          <p:spPr>
            <a:xfrm rot="18900000" flipV="1">
              <a:off x="242883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/>
            <p:nvPr/>
          </p:nvCxnSpPr>
          <p:spPr>
            <a:xfrm rot="18900000" flipV="1">
              <a:off x="251519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18900000" flipV="1">
              <a:off x="260155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7" name="Curved Connector 196"/>
            <p:cNvCxnSpPr/>
            <p:nvPr/>
          </p:nvCxnSpPr>
          <p:spPr>
            <a:xfrm rot="18900000" flipV="1">
              <a:off x="268791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8" name="Curved Connector 197"/>
            <p:cNvCxnSpPr/>
            <p:nvPr/>
          </p:nvCxnSpPr>
          <p:spPr>
            <a:xfrm rot="18900000" flipV="1">
              <a:off x="277427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 rot="18900000" flipV="1">
              <a:off x="286063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2164080" y="4800600"/>
              <a:ext cx="863600" cy="97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  <p:sp>
          <p:nvSpPr>
            <p:cNvPr id="201" name="Frame 200"/>
            <p:cNvSpPr/>
            <p:nvPr/>
          </p:nvSpPr>
          <p:spPr>
            <a:xfrm>
              <a:off x="2034540" y="4343400"/>
              <a:ext cx="1165860" cy="1012371"/>
            </a:xfrm>
            <a:prstGeom prst="frame">
              <a:avLst>
                <a:gd name="adj1" fmla="val 392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34540" y="424542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Block</a:t>
              </a:r>
            </a:p>
          </p:txBody>
        </p:sp>
        <p:cxnSp>
          <p:nvCxnSpPr>
            <p:cNvPr id="203" name="Curved Connector 202"/>
            <p:cNvCxnSpPr/>
            <p:nvPr/>
          </p:nvCxnSpPr>
          <p:spPr>
            <a:xfrm rot="18900000" flipV="1">
              <a:off x="205717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4" name="Curved Connector 203"/>
            <p:cNvCxnSpPr/>
            <p:nvPr/>
          </p:nvCxnSpPr>
          <p:spPr>
            <a:xfrm rot="18900000" flipV="1">
              <a:off x="214353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5" name="Curved Connector 204"/>
            <p:cNvCxnSpPr/>
            <p:nvPr/>
          </p:nvCxnSpPr>
          <p:spPr>
            <a:xfrm rot="18900000" flipV="1">
              <a:off x="222989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/>
            <p:nvPr/>
          </p:nvCxnSpPr>
          <p:spPr>
            <a:xfrm rot="18900000" flipV="1">
              <a:off x="231625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7" name="Curved Connector 206"/>
            <p:cNvCxnSpPr/>
            <p:nvPr/>
          </p:nvCxnSpPr>
          <p:spPr>
            <a:xfrm rot="18900000" flipV="1">
              <a:off x="240261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/>
            <p:nvPr/>
          </p:nvCxnSpPr>
          <p:spPr>
            <a:xfrm rot="18900000" flipV="1">
              <a:off x="248897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9" name="Curved Connector 208"/>
            <p:cNvCxnSpPr/>
            <p:nvPr/>
          </p:nvCxnSpPr>
          <p:spPr>
            <a:xfrm rot="18900000" flipV="1">
              <a:off x="257533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0" name="Curved Connector 209"/>
            <p:cNvCxnSpPr/>
            <p:nvPr/>
          </p:nvCxnSpPr>
          <p:spPr>
            <a:xfrm rot="18900000" flipV="1">
              <a:off x="266169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/>
            <p:nvPr/>
          </p:nvCxnSpPr>
          <p:spPr>
            <a:xfrm rot="18900000" flipV="1">
              <a:off x="274805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2" name="Curved Connector 211"/>
            <p:cNvCxnSpPr/>
            <p:nvPr/>
          </p:nvCxnSpPr>
          <p:spPr>
            <a:xfrm rot="18900000" flipV="1">
              <a:off x="283441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0" y="22098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Kernel1 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0" y="42672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Kernel2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5800" y="4114800"/>
              <a:ext cx="25908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1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9BD4D-8037-7344-8368-1A0A67C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pipeline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4F639-7F4C-AF43-B959-3AD776D4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pipeline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Increasing the performance in the execution units</a:t>
            </a:r>
          </a:p>
          <a:p>
            <a:pPr lvl="1"/>
            <a:r>
              <a:rPr lang="en-US" sz="2400" dirty="0"/>
              <a:t>Increase the issue width (superscalar) </a:t>
            </a:r>
          </a:p>
          <a:p>
            <a:pPr lvl="1"/>
            <a:r>
              <a:rPr lang="en-US" sz="2400" dirty="0"/>
              <a:t> Multi-threading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641D-C6A0-B848-BDE9-2C7ABCD7D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F7F122-DA0B-8342-B785-8FDAF29521B4}"/>
              </a:ext>
            </a:extLst>
          </p:cNvPr>
          <p:cNvGrpSpPr>
            <a:grpSpLocks noChangeAspect="1"/>
          </p:cNvGrpSpPr>
          <p:nvPr/>
        </p:nvGrpSpPr>
        <p:grpSpPr>
          <a:xfrm>
            <a:off x="731606" y="1986270"/>
            <a:ext cx="5602027" cy="1097280"/>
            <a:chOff x="1045090" y="4867275"/>
            <a:chExt cx="7051160" cy="1381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5255D1-1016-CD4E-90C8-8B77E4D7C42F}"/>
                </a:ext>
              </a:extLst>
            </p:cNvPr>
            <p:cNvSpPr/>
            <p:nvPr/>
          </p:nvSpPr>
          <p:spPr>
            <a:xfrm>
              <a:off x="5295899" y="5791200"/>
              <a:ext cx="14097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FB8CDF-BF50-DB43-B856-05618F97AA24}"/>
                </a:ext>
              </a:extLst>
            </p:cNvPr>
            <p:cNvSpPr/>
            <p:nvPr/>
          </p:nvSpPr>
          <p:spPr>
            <a:xfrm>
              <a:off x="104509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Front-end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FDBB-406A-E543-85AC-286EB3AE3B2A}"/>
                </a:ext>
              </a:extLst>
            </p:cNvPr>
            <p:cNvSpPr/>
            <p:nvPr/>
          </p:nvSpPr>
          <p:spPr>
            <a:xfrm>
              <a:off x="24574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Decode</a:t>
              </a:r>
            </a:p>
            <a:p>
              <a:pPr algn="ctr"/>
              <a:r>
                <a:rPr lang="en-US" dirty="0"/>
                <a:t>Rename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613275-F8CC-3744-8312-A0BA3AC065E1}"/>
                </a:ext>
              </a:extLst>
            </p:cNvPr>
            <p:cNvSpPr/>
            <p:nvPr/>
          </p:nvSpPr>
          <p:spPr>
            <a:xfrm>
              <a:off x="38671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Schedule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B28C00-82EC-954C-A918-4EB6979CF68B}"/>
                </a:ext>
              </a:extLst>
            </p:cNvPr>
            <p:cNvSpPr/>
            <p:nvPr/>
          </p:nvSpPr>
          <p:spPr>
            <a:xfrm>
              <a:off x="5286375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Execution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F307E-4608-7440-9BEF-F2046AEE2B18}"/>
                </a:ext>
              </a:extLst>
            </p:cNvPr>
            <p:cNvSpPr/>
            <p:nvPr/>
          </p:nvSpPr>
          <p:spPr>
            <a:xfrm>
              <a:off x="66865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Write-back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C9B2E8-6423-6C4A-B691-3CD7DFDB38C0}"/>
                </a:ext>
              </a:extLst>
            </p:cNvPr>
            <p:cNvSpPr/>
            <p:nvPr/>
          </p:nvSpPr>
          <p:spPr>
            <a:xfrm>
              <a:off x="37883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20F32-DEFD-DB4F-93EA-B5A164D2053C}"/>
                </a:ext>
              </a:extLst>
            </p:cNvPr>
            <p:cNvSpPr/>
            <p:nvPr/>
          </p:nvSpPr>
          <p:spPr>
            <a:xfrm>
              <a:off x="51980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D6ED45-B19F-C540-9E9E-087637F4BEAD}"/>
                </a:ext>
              </a:extLst>
            </p:cNvPr>
            <p:cNvSpPr/>
            <p:nvPr/>
          </p:nvSpPr>
          <p:spPr>
            <a:xfrm>
              <a:off x="66077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3CD027-ADFF-1548-AF00-C5F2266DD673}"/>
                </a:ext>
              </a:extLst>
            </p:cNvPr>
            <p:cNvSpPr/>
            <p:nvPr/>
          </p:nvSpPr>
          <p:spPr>
            <a:xfrm>
              <a:off x="2362200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1FF072-F1E8-FD4B-8FB8-707F6167027C}"/>
              </a:ext>
            </a:extLst>
          </p:cNvPr>
          <p:cNvGrpSpPr/>
          <p:nvPr/>
        </p:nvGrpSpPr>
        <p:grpSpPr>
          <a:xfrm>
            <a:off x="528360" y="4578263"/>
            <a:ext cx="1524000" cy="228600"/>
            <a:chOff x="1387057" y="5119942"/>
            <a:chExt cx="1524000" cy="228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CFC705-BC0D-5047-98BE-D38211508F2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978C54-A718-0944-A29A-B5F5C8852852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D00AC6-C50C-8B4D-9A2D-925AB3A248C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27DA5E-9B6F-4C4E-9B79-27DDE14B177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E4B9EF-6435-5748-ADBE-2F8BA676427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775044-EAD7-CD48-A2C9-6DD846D5232A}"/>
              </a:ext>
            </a:extLst>
          </p:cNvPr>
          <p:cNvGrpSpPr/>
          <p:nvPr/>
        </p:nvGrpSpPr>
        <p:grpSpPr>
          <a:xfrm>
            <a:off x="833160" y="4806863"/>
            <a:ext cx="1524000" cy="228600"/>
            <a:chOff x="1387057" y="5119942"/>
            <a:chExt cx="1524000" cy="228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CB58AD-191E-124D-A873-D0F1A6721B07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B71A43-8AA2-854D-B6C1-6F977311024D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775A7E-ED21-4E46-95F9-5C2816F4860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0D46C4-DEE3-3640-BE40-8D1217E2893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B0B727-3414-F041-ABD4-7F772A762CD4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DB4440-C9F3-1640-A899-285B47828D19}"/>
              </a:ext>
            </a:extLst>
          </p:cNvPr>
          <p:cNvGrpSpPr/>
          <p:nvPr/>
        </p:nvGrpSpPr>
        <p:grpSpPr>
          <a:xfrm>
            <a:off x="1144885" y="5026477"/>
            <a:ext cx="1524000" cy="228600"/>
            <a:chOff x="1387057" y="5119942"/>
            <a:chExt cx="1524000" cy="228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1A11C9-3E7A-164C-B9B4-C8612147302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E675EA-24E3-D34B-9FF6-8A1C04EAE17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603E5E-6A5B-F446-B84D-73D4B4311828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70C138-75DA-B74F-B674-A9A9DF94873F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57F124-0FA2-674B-913E-8C065354EB9C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0B63B0-A2FA-404C-B2D3-C7B9B4C0B044}"/>
              </a:ext>
            </a:extLst>
          </p:cNvPr>
          <p:cNvGrpSpPr/>
          <p:nvPr/>
        </p:nvGrpSpPr>
        <p:grpSpPr>
          <a:xfrm>
            <a:off x="1449685" y="5262476"/>
            <a:ext cx="1524000" cy="228600"/>
            <a:chOff x="1387057" y="5119942"/>
            <a:chExt cx="1524000" cy="228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119DC9-8E8E-614A-AE49-038FC02415D4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D60E9-E17C-7948-9199-5F9BC43D88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22B7C0-122E-2C41-B343-1AED99B32CE7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35683-FC33-5847-8DB1-7FEEA94570C7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0E0AFE-AE51-1C45-88CC-A9B24B661F7B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9894E4C-FA82-1144-92F3-6B043D873AE4}"/>
              </a:ext>
            </a:extLst>
          </p:cNvPr>
          <p:cNvSpPr txBox="1"/>
          <p:nvPr/>
        </p:nvSpPr>
        <p:spPr>
          <a:xfrm>
            <a:off x="1170116" y="5609622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5-stage pipeline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94FA2F-D31E-2241-A6E8-C69951E2F89C}"/>
              </a:ext>
            </a:extLst>
          </p:cNvPr>
          <p:cNvGrpSpPr/>
          <p:nvPr/>
        </p:nvGrpSpPr>
        <p:grpSpPr>
          <a:xfrm>
            <a:off x="3346802" y="4417512"/>
            <a:ext cx="1524000" cy="228600"/>
            <a:chOff x="1387057" y="5119942"/>
            <a:chExt cx="1524000" cy="2286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2250A3-EB69-394B-88BA-D0B24D2A605E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1B3ED7-5720-1F47-A448-ADDDECC5CA84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E9737D-E079-E040-BD43-03423C46C76A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408430-E69A-9143-87D9-E5887C4A9C9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44EE0F-E008-D049-A369-F0C72C9644B2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CC2005-2140-0A41-8542-2BD4E247319B}"/>
              </a:ext>
            </a:extLst>
          </p:cNvPr>
          <p:cNvGrpSpPr/>
          <p:nvPr/>
        </p:nvGrpSpPr>
        <p:grpSpPr>
          <a:xfrm>
            <a:off x="3346802" y="4644525"/>
            <a:ext cx="1524000" cy="228600"/>
            <a:chOff x="1387057" y="5119942"/>
            <a:chExt cx="1524000" cy="228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357075-56CA-0440-A0D9-2F05E79F9244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966046A-B105-C743-8CDA-C9078227018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021D8B-4C79-E346-A4F4-D45935D48CFD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DC93D4C-06FA-AA43-B742-C9BE914DA33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5D48A2-3B81-A343-BF86-20B8329869AE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1BF5AE-8234-8B48-A32A-6582D4B6A2FF}"/>
              </a:ext>
            </a:extLst>
          </p:cNvPr>
          <p:cNvGrpSpPr/>
          <p:nvPr/>
        </p:nvGrpSpPr>
        <p:grpSpPr>
          <a:xfrm>
            <a:off x="3663600" y="4873125"/>
            <a:ext cx="1524000" cy="228600"/>
            <a:chOff x="1387057" y="5119942"/>
            <a:chExt cx="1524000" cy="2286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06DA80-57BD-A14D-A3EF-E80550F28C18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CB7495-1804-4341-890A-24415EAC3E56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3F43BBA-2EC3-BF4C-A82B-309A162694C0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DFA077-6FC3-734C-B287-9689E5C3B761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5B54FA-4871-DD43-AA75-5C63F30CCA7E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240E2C-2BA2-0D4F-968A-E1B65AEB32EE}"/>
              </a:ext>
            </a:extLst>
          </p:cNvPr>
          <p:cNvGrpSpPr/>
          <p:nvPr/>
        </p:nvGrpSpPr>
        <p:grpSpPr>
          <a:xfrm>
            <a:off x="3664642" y="5092288"/>
            <a:ext cx="1524000" cy="228600"/>
            <a:chOff x="1387057" y="5119942"/>
            <a:chExt cx="1524000" cy="2286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F6E741-2764-7C40-96C7-BBE9BAA5EF9F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C584C80-E18A-8647-8D93-8E82100169A8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085D0C-5340-BE4F-A04C-4524D32299B8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A70CC0-DD39-6343-96FA-8845C2CC823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33768F-E6E3-FC49-A426-A010574301AA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02EF5E5-19D9-4941-977F-9D25F775EB28}"/>
              </a:ext>
            </a:extLst>
          </p:cNvPr>
          <p:cNvSpPr txBox="1"/>
          <p:nvPr/>
        </p:nvSpPr>
        <p:spPr>
          <a:xfrm>
            <a:off x="3902716" y="6293368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Superscalar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D53123-B1E7-C044-B71C-DF261B458BC7}"/>
              </a:ext>
            </a:extLst>
          </p:cNvPr>
          <p:cNvGrpSpPr/>
          <p:nvPr/>
        </p:nvGrpSpPr>
        <p:grpSpPr>
          <a:xfrm>
            <a:off x="4028105" y="5326062"/>
            <a:ext cx="1524000" cy="228600"/>
            <a:chOff x="1387057" y="5119942"/>
            <a:chExt cx="1524000" cy="2286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D4F1F9-1A10-B640-9DCB-AD9C1E9BB33F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6D3C800-9DDD-CB42-BDE2-D1ADE37CE7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D16411-73E4-FD46-A651-F6F167246A5C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6E96457-1226-2540-82D4-5CA6B8C49F3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C06B5D-9164-1F43-8763-9B45B0200720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D7C9EAB-2A68-CB4E-9CDD-DDCB98C17DD0}"/>
              </a:ext>
            </a:extLst>
          </p:cNvPr>
          <p:cNvGrpSpPr/>
          <p:nvPr/>
        </p:nvGrpSpPr>
        <p:grpSpPr>
          <a:xfrm>
            <a:off x="4029147" y="5545225"/>
            <a:ext cx="1524000" cy="228600"/>
            <a:chOff x="1387057" y="5119942"/>
            <a:chExt cx="1524000" cy="228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7AFFB0E-0BF9-104A-8B28-7C92105C1DF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4C813F-3E89-044C-BAFC-A9A423B92F1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C6B88A1-3904-2E4C-B969-A58A3522CC6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0EA0F6D-4E5D-474D-912F-58B48DBE7739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95F75E-0E9C-494C-9627-3E2EE21124AA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78C05C-0CE3-1941-9EEC-ECA6CDD5F07A}"/>
              </a:ext>
            </a:extLst>
          </p:cNvPr>
          <p:cNvGrpSpPr/>
          <p:nvPr/>
        </p:nvGrpSpPr>
        <p:grpSpPr>
          <a:xfrm>
            <a:off x="4345091" y="5784185"/>
            <a:ext cx="1524000" cy="228600"/>
            <a:chOff x="1387057" y="5119942"/>
            <a:chExt cx="1524000" cy="2286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0B2681D-1809-4B4E-8AAE-0AF8DB3D809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0CAB5B9-4CFF-BE40-861D-3F9BB704B37B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44530D-6EA2-064A-99C6-FD2B87F27529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1D7EB07-8853-994B-A74A-D5535A12B0ED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3911D95-80BB-D747-A4D8-5F59FFAC634F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343F58-9F34-FA4B-B12A-AD949964218F}"/>
              </a:ext>
            </a:extLst>
          </p:cNvPr>
          <p:cNvGrpSpPr/>
          <p:nvPr/>
        </p:nvGrpSpPr>
        <p:grpSpPr>
          <a:xfrm>
            <a:off x="4346133" y="6003348"/>
            <a:ext cx="1524000" cy="228600"/>
            <a:chOff x="1387057" y="5119942"/>
            <a:chExt cx="1524000" cy="2286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A96ED4-AB05-4D43-B14B-5627600FF910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8343B68-4DE1-4B4C-8FCC-2A365EBCEF5C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DA0474-2E35-6445-86E8-9A2F408FE816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D21121-47CB-2C47-BCBF-B40FAD3EFE6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29E73C1-C319-7043-853C-5B6B731E7331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74DB032-18BB-5240-8AE5-98C82015AC90}"/>
              </a:ext>
            </a:extLst>
          </p:cNvPr>
          <p:cNvGrpSpPr/>
          <p:nvPr/>
        </p:nvGrpSpPr>
        <p:grpSpPr>
          <a:xfrm>
            <a:off x="5778906" y="4303212"/>
            <a:ext cx="1524000" cy="228600"/>
            <a:chOff x="1387057" y="5119942"/>
            <a:chExt cx="1524000" cy="2286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03A380C-926E-3D41-93BD-520AD60966A3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4F2F0E1-9220-DF42-A49E-3B6AEE494DC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DD721F-153B-A640-9C2D-C037AD5FFB1B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B4392A-EA40-EB4A-B78F-F86D4112C9F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57ED316-272C-B046-8064-2A8BB3EF3879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5E9B1A4-2675-004A-9880-A5691084084C}"/>
              </a:ext>
            </a:extLst>
          </p:cNvPr>
          <p:cNvGrpSpPr/>
          <p:nvPr/>
        </p:nvGrpSpPr>
        <p:grpSpPr>
          <a:xfrm>
            <a:off x="5778906" y="4530225"/>
            <a:ext cx="1524000" cy="228600"/>
            <a:chOff x="1387057" y="5119942"/>
            <a:chExt cx="1524000" cy="2286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4DA348A-B470-D94C-8F51-0A66B4E8FE9B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69936D-FC6B-F041-BFB2-00297EB60180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BA50DF6-27A3-694D-B3CF-BEDA3ED1DFE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425A9E-D5E7-D242-9DAD-E674E156CD47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EEAE758-B12D-6047-AF1F-3A9D03BA26F7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EE0D6EA-445C-3442-870E-524DAA07A86C}"/>
              </a:ext>
            </a:extLst>
          </p:cNvPr>
          <p:cNvGrpSpPr/>
          <p:nvPr/>
        </p:nvGrpSpPr>
        <p:grpSpPr>
          <a:xfrm>
            <a:off x="6095704" y="4758825"/>
            <a:ext cx="1524000" cy="228600"/>
            <a:chOff x="1387057" y="5119942"/>
            <a:chExt cx="1524000" cy="228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DB5C1C9-B16D-8C47-AE79-215F8D90716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6B446FA-0569-2F46-A150-223EFDAB74CC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1D46200-D10A-A145-AC58-0E7400E32FF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590039A-59DA-F64A-8CE7-031119DD73F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CD6EF3A-F12E-1441-97F0-FFDE1BD02CC3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ECEEC7-0360-9049-AE69-40E51E8819F8}"/>
              </a:ext>
            </a:extLst>
          </p:cNvPr>
          <p:cNvGrpSpPr/>
          <p:nvPr/>
        </p:nvGrpSpPr>
        <p:grpSpPr>
          <a:xfrm>
            <a:off x="6096746" y="4977988"/>
            <a:ext cx="1524000" cy="228600"/>
            <a:chOff x="1387057" y="5119942"/>
            <a:chExt cx="1524000" cy="22860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CC5F17B-3D6B-6247-A630-33A340652186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5A9AF72-A297-A843-9B41-821D9866A44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1CCD0F8-E08F-C745-A901-78ABF0373767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058D2DB-6881-1A4D-9DD1-3C8B492720A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555DB17-04C3-B94C-BE19-1AF10EF7636D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DFE6B09-50F1-5F42-862F-4FED2784300A}"/>
              </a:ext>
            </a:extLst>
          </p:cNvPr>
          <p:cNvGrpSpPr/>
          <p:nvPr/>
        </p:nvGrpSpPr>
        <p:grpSpPr>
          <a:xfrm>
            <a:off x="6460209" y="5211762"/>
            <a:ext cx="1524000" cy="228600"/>
            <a:chOff x="1387057" y="5119942"/>
            <a:chExt cx="1524000" cy="228600"/>
          </a:xfrm>
          <a:solidFill>
            <a:srgbClr val="FFFF00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7272FAE-ED98-C546-92F6-CDD408D9206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5EED33-703F-1147-9D7B-A3A0D982FEEA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D34B53-FD06-E44E-B7D0-D9C1E8E2C73A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EE7B24D-9924-AD44-9A13-C05CD4D04604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5E836CC-7FDF-9D44-BF26-377E98FB10A0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89C3E5E-C127-A74E-804D-017DE0436ED0}"/>
              </a:ext>
            </a:extLst>
          </p:cNvPr>
          <p:cNvGrpSpPr/>
          <p:nvPr/>
        </p:nvGrpSpPr>
        <p:grpSpPr>
          <a:xfrm>
            <a:off x="6461251" y="5430925"/>
            <a:ext cx="1524000" cy="228600"/>
            <a:chOff x="1387057" y="5119942"/>
            <a:chExt cx="1524000" cy="228600"/>
          </a:xfrm>
          <a:solidFill>
            <a:srgbClr val="FFFF00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40501C0-2D69-9345-A2B6-2E11BE52B726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DFD5A6-4773-A64B-831D-A900E461E3B8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B4C99A-972A-D544-B8BD-ADC3F40D568C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8176BC1-587B-4F46-9BDE-06D73D13C18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73A75BB-373A-DB45-A853-29E7AE292F4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77E6F32-2335-574E-8877-0174A02B40C5}"/>
              </a:ext>
            </a:extLst>
          </p:cNvPr>
          <p:cNvGrpSpPr/>
          <p:nvPr/>
        </p:nvGrpSpPr>
        <p:grpSpPr>
          <a:xfrm>
            <a:off x="6777195" y="5669885"/>
            <a:ext cx="1524000" cy="228600"/>
            <a:chOff x="1387057" y="5119942"/>
            <a:chExt cx="1524000" cy="2286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6078A3-A680-3649-A93C-50D409DBABE5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8D63BF-EB9B-EF46-AAA8-7F8A339B8150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12D32E-D284-0843-B3F9-103E1F8B3CE0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0322FDB-9CA6-0A45-9CCE-D668EC058D4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3272EB7-9443-1943-9347-94958C1A8B23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1A9F18-3B0C-364E-B924-AC7E18FA3561}"/>
              </a:ext>
            </a:extLst>
          </p:cNvPr>
          <p:cNvGrpSpPr/>
          <p:nvPr/>
        </p:nvGrpSpPr>
        <p:grpSpPr>
          <a:xfrm>
            <a:off x="6778237" y="5889048"/>
            <a:ext cx="1524000" cy="228600"/>
            <a:chOff x="1387057" y="5119942"/>
            <a:chExt cx="1524000" cy="2286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CDB3E6-244B-AC4F-874C-C2331D9931F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31A0E68-2575-A044-A7E1-8C8328CB90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D81D608-A74B-A04A-B41D-A62F25BFB05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AB1BCB7-B0B1-3441-80A7-F4F549F0BF6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8647152-A40F-4B43-BCBA-D8FDDC625DA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D0AF07-F309-B744-8C5D-D8FBEA24D231}"/>
              </a:ext>
            </a:extLst>
          </p:cNvPr>
          <p:cNvSpPr txBox="1"/>
          <p:nvPr/>
        </p:nvSpPr>
        <p:spPr>
          <a:xfrm>
            <a:off x="6894885" y="610870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989534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1" y="987425"/>
          <a:ext cx="8518524" cy="44068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00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Open</a:t>
                      </a:r>
                      <a:r>
                        <a:rPr lang="en-US" sz="2000" baseline="0" dirty="0" err="1"/>
                        <a:t>CL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CUDA </a:t>
                      </a:r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Work-groups/work-items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Block/Thread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 model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Global/constant/local/private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Global/constant/shared/local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+ Texture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consistency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Synchronization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Synchronization</a:t>
                      </a:r>
                      <a:r>
                        <a:rPr lang="en-US" baseline="0" dirty="0"/>
                        <a:t> using a work-group barrier (between work-items)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synch_thread</a:t>
                      </a:r>
                      <a:r>
                        <a:rPr lang="en-US" baseline="0" dirty="0" err="1"/>
                        <a:t>s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Between threads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OpenCL</a:t>
            </a:r>
            <a:r>
              <a:rPr lang="en-US" dirty="0"/>
              <a:t> vs. CUDA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00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C79A683-2044-FD49-B307-3CB53D99B881}"/>
              </a:ext>
            </a:extLst>
          </p:cNvPr>
          <p:cNvSpPr/>
          <p:nvPr/>
        </p:nvSpPr>
        <p:spPr>
          <a:xfrm>
            <a:off x="2103091" y="3316431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E99213-8877-A746-8694-99B209C49A68}"/>
              </a:ext>
            </a:extLst>
          </p:cNvPr>
          <p:cNvSpPr/>
          <p:nvPr/>
        </p:nvSpPr>
        <p:spPr>
          <a:xfrm>
            <a:off x="1610914" y="3692755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EB7CB-9265-2F4A-855E-603418F2394F}"/>
              </a:ext>
            </a:extLst>
          </p:cNvPr>
          <p:cNvSpPr/>
          <p:nvPr/>
        </p:nvSpPr>
        <p:spPr>
          <a:xfrm>
            <a:off x="1427339" y="3832819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5F258-C144-6742-8A52-68230DE6C650}"/>
              </a:ext>
            </a:extLst>
          </p:cNvPr>
          <p:cNvSpPr/>
          <p:nvPr/>
        </p:nvSpPr>
        <p:spPr>
          <a:xfrm>
            <a:off x="1138320" y="4010806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9EE73-0F9F-FC43-87D4-48294AF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7B7C-7621-0748-8DEE-52655E16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10" y="1341437"/>
            <a:ext cx="8347075" cy="5010150"/>
          </a:xfrm>
        </p:spPr>
        <p:txBody>
          <a:bodyPr/>
          <a:lstStyle/>
          <a:p>
            <a:r>
              <a:rPr lang="en-US" dirty="0"/>
              <a:t>Warp/Wave-front execution model</a:t>
            </a:r>
          </a:p>
          <a:p>
            <a:r>
              <a:rPr lang="en-US" dirty="0"/>
              <a:t>SPMD programming model (Single Program Multiple Data)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A966-0B7A-494D-83F2-5186F1DD0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C822D3-DEB9-9D4B-AD86-C2F84EBC70C5}"/>
              </a:ext>
            </a:extLst>
          </p:cNvPr>
          <p:cNvGrpSpPr/>
          <p:nvPr/>
        </p:nvGrpSpPr>
        <p:grpSpPr>
          <a:xfrm>
            <a:off x="809521" y="4196540"/>
            <a:ext cx="1071570" cy="1428760"/>
            <a:chOff x="832280" y="3890468"/>
            <a:chExt cx="1071570" cy="1428760"/>
          </a:xfrm>
        </p:grpSpPr>
        <p:sp>
          <p:nvSpPr>
            <p:cNvPr id="7" name="직사각형 164">
              <a:extLst>
                <a:ext uri="{FF2B5EF4-FFF2-40B4-BE49-F238E27FC236}">
                  <a16:creationId xmlns:a16="http://schemas.microsoft.com/office/drawing/2014/main" id="{07CFE72E-D964-EF49-89E8-EF9D210CC85D}"/>
                </a:ext>
              </a:extLst>
            </p:cNvPr>
            <p:cNvSpPr/>
            <p:nvPr/>
          </p:nvSpPr>
          <p:spPr bwMode="auto">
            <a:xfrm>
              <a:off x="832280" y="3890468"/>
              <a:ext cx="1071570" cy="1428760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21AAB5-572E-5A40-90B6-CFE19CCC046A}"/>
                </a:ext>
              </a:extLst>
            </p:cNvPr>
            <p:cNvSpPr txBox="1"/>
            <p:nvPr/>
          </p:nvSpPr>
          <p:spPr>
            <a:xfrm>
              <a:off x="975156" y="38904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398CEA-F5F5-B94B-9621-0CF75CBA7EB1}"/>
                </a:ext>
              </a:extLst>
            </p:cNvPr>
            <p:cNvSpPr txBox="1"/>
            <p:nvPr/>
          </p:nvSpPr>
          <p:spPr>
            <a:xfrm>
              <a:off x="975156" y="416407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96B746-66EF-D545-9567-DE4B1405D124}"/>
                </a:ext>
              </a:extLst>
            </p:cNvPr>
            <p:cNvSpPr txBox="1"/>
            <p:nvPr/>
          </p:nvSpPr>
          <p:spPr>
            <a:xfrm>
              <a:off x="975156" y="44498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3</a:t>
              </a:r>
            </a:p>
          </p:txBody>
        </p:sp>
        <p:cxnSp>
          <p:nvCxnSpPr>
            <p:cNvPr id="10" name="직선 연결선 180">
              <a:extLst>
                <a:ext uri="{FF2B5EF4-FFF2-40B4-BE49-F238E27FC236}">
                  <a16:creationId xmlns:a16="http://schemas.microsoft.com/office/drawing/2014/main" id="{8495D1C6-D2FC-1343-9A1E-9CC3C8EA4CE7}"/>
                </a:ext>
              </a:extLst>
            </p:cNvPr>
            <p:cNvCxnSpPr/>
            <p:nvPr/>
          </p:nvCxnSpPr>
          <p:spPr bwMode="auto">
            <a:xfrm>
              <a:off x="1046594" y="48906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직선 연결선 181">
              <a:extLst>
                <a:ext uri="{FF2B5EF4-FFF2-40B4-BE49-F238E27FC236}">
                  <a16:creationId xmlns:a16="http://schemas.microsoft.com/office/drawing/2014/main" id="{B71299C2-1918-2043-A92E-9B27FF4BC290}"/>
                </a:ext>
              </a:extLst>
            </p:cNvPr>
            <p:cNvCxnSpPr/>
            <p:nvPr/>
          </p:nvCxnSpPr>
          <p:spPr bwMode="auto">
            <a:xfrm>
              <a:off x="1046594" y="50430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직선 연결선 184">
              <a:extLst>
                <a:ext uri="{FF2B5EF4-FFF2-40B4-BE49-F238E27FC236}">
                  <a16:creationId xmlns:a16="http://schemas.microsoft.com/office/drawing/2014/main" id="{8F4C5175-201B-294A-9E8C-CFD8638E0AA2}"/>
                </a:ext>
              </a:extLst>
            </p:cNvPr>
            <p:cNvCxnSpPr/>
            <p:nvPr/>
          </p:nvCxnSpPr>
          <p:spPr bwMode="auto">
            <a:xfrm>
              <a:off x="1046594" y="51954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모서리가 둥근 직사각형 59">
              <a:extLst>
                <a:ext uri="{FF2B5EF4-FFF2-40B4-BE49-F238E27FC236}">
                  <a16:creationId xmlns:a16="http://schemas.microsoft.com/office/drawing/2014/main" id="{CFE3FDCA-F8F1-8447-9059-02DEDDAF8BA4}"/>
                </a:ext>
              </a:extLst>
            </p:cNvPr>
            <p:cNvSpPr/>
            <p:nvPr/>
          </p:nvSpPr>
          <p:spPr bwMode="auto">
            <a:xfrm>
              <a:off x="864938" y="3934012"/>
              <a:ext cx="1000132" cy="285752"/>
            </a:xfrm>
            <a:prstGeom prst="roundRect">
              <a:avLst/>
            </a:prstGeom>
            <a:noFill/>
            <a:ln w="38100" cap="sq" cmpd="sng" algn="ctr">
              <a:solidFill>
                <a:srgbClr val="9C242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B91E6E-21C4-DF4D-A8BE-A0C19E7ADA83}"/>
              </a:ext>
            </a:extLst>
          </p:cNvPr>
          <p:cNvSpPr txBox="1"/>
          <p:nvPr/>
        </p:nvSpPr>
        <p:spPr>
          <a:xfrm>
            <a:off x="421199" y="38261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BAEFC-1964-F141-B21C-188D7CD822F5}"/>
              </a:ext>
            </a:extLst>
          </p:cNvPr>
          <p:cNvSpPr txBox="1"/>
          <p:nvPr/>
        </p:nvSpPr>
        <p:spPr>
          <a:xfrm>
            <a:off x="3869056" y="343178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1</a:t>
            </a:r>
          </a:p>
        </p:txBody>
      </p:sp>
      <p:sp>
        <p:nvSpPr>
          <p:cNvPr id="28" name="직사각형 164">
            <a:extLst>
              <a:ext uri="{FF2B5EF4-FFF2-40B4-BE49-F238E27FC236}">
                <a16:creationId xmlns:a16="http://schemas.microsoft.com/office/drawing/2014/main" id="{A81207D4-1A43-744A-B606-A9114E9E47E1}"/>
              </a:ext>
            </a:extLst>
          </p:cNvPr>
          <p:cNvSpPr/>
          <p:nvPr/>
        </p:nvSpPr>
        <p:spPr bwMode="auto">
          <a:xfrm>
            <a:off x="3726180" y="3431787"/>
            <a:ext cx="1071570" cy="142876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3058D-51F6-AC4D-993D-90A11A2ED2BA}"/>
              </a:ext>
            </a:extLst>
          </p:cNvPr>
          <p:cNvSpPr txBox="1"/>
          <p:nvPr/>
        </p:nvSpPr>
        <p:spPr>
          <a:xfrm>
            <a:off x="3869056" y="370539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28AB8-A156-394F-93E0-8FDA8E991B46}"/>
              </a:ext>
            </a:extLst>
          </p:cNvPr>
          <p:cNvSpPr txBox="1"/>
          <p:nvPr/>
        </p:nvSpPr>
        <p:spPr>
          <a:xfrm>
            <a:off x="3869056" y="399114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3</a:t>
            </a:r>
          </a:p>
        </p:txBody>
      </p:sp>
      <p:cxnSp>
        <p:nvCxnSpPr>
          <p:cNvPr id="31" name="직선 연결선 180">
            <a:extLst>
              <a:ext uri="{FF2B5EF4-FFF2-40B4-BE49-F238E27FC236}">
                <a16:creationId xmlns:a16="http://schemas.microsoft.com/office/drawing/2014/main" id="{86079CF6-8AD6-5E48-AFD7-222CB84CE3A3}"/>
              </a:ext>
            </a:extLst>
          </p:cNvPr>
          <p:cNvCxnSpPr/>
          <p:nvPr/>
        </p:nvCxnSpPr>
        <p:spPr bwMode="auto">
          <a:xfrm>
            <a:off x="3940494" y="44319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직선 연결선 181">
            <a:extLst>
              <a:ext uri="{FF2B5EF4-FFF2-40B4-BE49-F238E27FC236}">
                <a16:creationId xmlns:a16="http://schemas.microsoft.com/office/drawing/2014/main" id="{FF9C4F59-AFB2-EB44-A309-B2CA5F0AC401}"/>
              </a:ext>
            </a:extLst>
          </p:cNvPr>
          <p:cNvCxnSpPr/>
          <p:nvPr/>
        </p:nvCxnSpPr>
        <p:spPr bwMode="auto">
          <a:xfrm>
            <a:off x="3940494" y="45843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직선 연결선 184">
            <a:extLst>
              <a:ext uri="{FF2B5EF4-FFF2-40B4-BE49-F238E27FC236}">
                <a16:creationId xmlns:a16="http://schemas.microsoft.com/office/drawing/2014/main" id="{1D9C082C-F007-2B49-AD11-E68D374168F1}"/>
              </a:ext>
            </a:extLst>
          </p:cNvPr>
          <p:cNvCxnSpPr/>
          <p:nvPr/>
        </p:nvCxnSpPr>
        <p:spPr bwMode="auto">
          <a:xfrm>
            <a:off x="3940494" y="47367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모서리가 둥근 직사각형 59">
            <a:extLst>
              <a:ext uri="{FF2B5EF4-FFF2-40B4-BE49-F238E27FC236}">
                <a16:creationId xmlns:a16="http://schemas.microsoft.com/office/drawing/2014/main" id="{2436AA81-0E5E-B74F-935D-B18BBCB3171B}"/>
              </a:ext>
            </a:extLst>
          </p:cNvPr>
          <p:cNvSpPr/>
          <p:nvPr/>
        </p:nvSpPr>
        <p:spPr bwMode="auto">
          <a:xfrm>
            <a:off x="3758838" y="3475331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1174D1-7E69-D645-9D18-064F8B748C8E}"/>
              </a:ext>
            </a:extLst>
          </p:cNvPr>
          <p:cNvSpPr txBox="1"/>
          <p:nvPr/>
        </p:nvSpPr>
        <p:spPr>
          <a:xfrm>
            <a:off x="772047" y="36949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6CB43D-05CD-9544-AC82-CCAB784F4C04}"/>
              </a:ext>
            </a:extLst>
          </p:cNvPr>
          <p:cNvSpPr txBox="1"/>
          <p:nvPr/>
        </p:nvSpPr>
        <p:spPr>
          <a:xfrm>
            <a:off x="1061066" y="35118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6C3CD-C97A-4D44-8BE8-22367F259EB6}"/>
              </a:ext>
            </a:extLst>
          </p:cNvPr>
          <p:cNvSpPr txBox="1"/>
          <p:nvPr/>
        </p:nvSpPr>
        <p:spPr>
          <a:xfrm>
            <a:off x="1350085" y="32747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7B3DDE7-E3D7-D343-A5DD-2F3B6F7FAAD7}"/>
              </a:ext>
            </a:extLst>
          </p:cNvPr>
          <p:cNvSpPr/>
          <p:nvPr/>
        </p:nvSpPr>
        <p:spPr>
          <a:xfrm>
            <a:off x="3106272" y="3889400"/>
            <a:ext cx="593398" cy="370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D9FA1-F8F3-C449-B628-A537F92EEE8F}"/>
              </a:ext>
            </a:extLst>
          </p:cNvPr>
          <p:cNvSpPr txBox="1"/>
          <p:nvPr/>
        </p:nvSpPr>
        <p:spPr>
          <a:xfrm>
            <a:off x="185502" y="5771765"/>
            <a:ext cx="351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threads have the same program </a:t>
            </a:r>
          </a:p>
        </p:txBody>
      </p:sp>
      <p:grpSp>
        <p:nvGrpSpPr>
          <p:cNvPr id="44" name="그룹 154">
            <a:extLst>
              <a:ext uri="{FF2B5EF4-FFF2-40B4-BE49-F238E27FC236}">
                <a16:creationId xmlns:a16="http://schemas.microsoft.com/office/drawing/2014/main" id="{2CA24D83-581A-1D4D-B3F7-765D51555737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714752"/>
            <a:chExt cx="1861362" cy="299568"/>
          </a:xfrm>
        </p:grpSpPr>
        <p:sp>
          <p:nvSpPr>
            <p:cNvPr id="45" name="직사각형 140">
              <a:extLst>
                <a:ext uri="{FF2B5EF4-FFF2-40B4-BE49-F238E27FC236}">
                  <a16:creationId xmlns:a16="http://schemas.microsoft.com/office/drawing/2014/main" id="{9CADCDEE-8AB9-D847-9C79-55A4BCD960E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6" name="직사각형 141">
              <a:extLst>
                <a:ext uri="{FF2B5EF4-FFF2-40B4-BE49-F238E27FC236}">
                  <a16:creationId xmlns:a16="http://schemas.microsoft.com/office/drawing/2014/main" id="{2C02C42B-9A65-264E-8173-C3A964FE92DD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7" name="직사각형 142">
              <a:extLst>
                <a:ext uri="{FF2B5EF4-FFF2-40B4-BE49-F238E27FC236}">
                  <a16:creationId xmlns:a16="http://schemas.microsoft.com/office/drawing/2014/main" id="{455A5F94-B0A3-7E4B-8D2D-FE1354FE7FB6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8" name="직사각형 143">
              <a:extLst>
                <a:ext uri="{FF2B5EF4-FFF2-40B4-BE49-F238E27FC236}">
                  <a16:creationId xmlns:a16="http://schemas.microsoft.com/office/drawing/2014/main" id="{32EBBCA6-C4A7-884D-BF86-BBEA35D2455A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49" name="그룹 160">
            <a:extLst>
              <a:ext uri="{FF2B5EF4-FFF2-40B4-BE49-F238E27FC236}">
                <a16:creationId xmlns:a16="http://schemas.microsoft.com/office/drawing/2014/main" id="{CCEE6EDC-282C-9043-A142-B62235091350}"/>
              </a:ext>
            </a:extLst>
          </p:cNvPr>
          <p:cNvGrpSpPr/>
          <p:nvPr/>
        </p:nvGrpSpPr>
        <p:grpSpPr>
          <a:xfrm>
            <a:off x="5072595" y="3852159"/>
            <a:ext cx="1857387" cy="383157"/>
            <a:chOff x="1890810" y="3670149"/>
            <a:chExt cx="1857387" cy="383157"/>
          </a:xfrm>
        </p:grpSpPr>
        <p:sp>
          <p:nvSpPr>
            <p:cNvPr id="50" name="오른쪽 대괄호 161">
              <a:extLst>
                <a:ext uri="{FF2B5EF4-FFF2-40B4-BE49-F238E27FC236}">
                  <a16:creationId xmlns:a16="http://schemas.microsoft.com/office/drawing/2014/main" id="{C6260472-329D-4C4C-BE92-A96093E4BB2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16CA23-A6D5-1943-9A08-467AB43BB45E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53" name="그룹 150">
            <a:extLst>
              <a:ext uri="{FF2B5EF4-FFF2-40B4-BE49-F238E27FC236}">
                <a16:creationId xmlns:a16="http://schemas.microsoft.com/office/drawing/2014/main" id="{F6A2DD35-F4B1-6F4D-85B1-7C1BB3A92F63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286124"/>
            <a:chExt cx="1861362" cy="299568"/>
          </a:xfrm>
          <a:solidFill>
            <a:srgbClr val="00B050"/>
          </a:solidFill>
        </p:grpSpPr>
        <p:sp>
          <p:nvSpPr>
            <p:cNvPr id="54" name="직사각형 87">
              <a:extLst>
                <a:ext uri="{FF2B5EF4-FFF2-40B4-BE49-F238E27FC236}">
                  <a16:creationId xmlns:a16="http://schemas.microsoft.com/office/drawing/2014/main" id="{1F1B1807-0069-2A45-A1A9-F8AF4ED05B54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5" name="직사각형 88">
              <a:extLst>
                <a:ext uri="{FF2B5EF4-FFF2-40B4-BE49-F238E27FC236}">
                  <a16:creationId xmlns:a16="http://schemas.microsoft.com/office/drawing/2014/main" id="{08AEDBAD-4D67-4448-8EC2-3D76D11C99FE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6" name="직사각형 89">
              <a:extLst>
                <a:ext uri="{FF2B5EF4-FFF2-40B4-BE49-F238E27FC236}">
                  <a16:creationId xmlns:a16="http://schemas.microsoft.com/office/drawing/2014/main" id="{094D7B46-077D-014C-9D22-AB7EC68AA87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7" name="직사각형 90">
              <a:extLst>
                <a:ext uri="{FF2B5EF4-FFF2-40B4-BE49-F238E27FC236}">
                  <a16:creationId xmlns:a16="http://schemas.microsoft.com/office/drawing/2014/main" id="{05EF490A-4DDA-5048-AA1C-2639BAEED3E7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0D0CDB4-A244-3045-B715-FDA766015108}"/>
              </a:ext>
            </a:extLst>
          </p:cNvPr>
          <p:cNvSpPr txBox="1"/>
          <p:nvPr/>
        </p:nvSpPr>
        <p:spPr>
          <a:xfrm>
            <a:off x="3858356" y="5101921"/>
            <a:ext cx="469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1 instruction and each instruction has multiple threads are associated. </a:t>
            </a:r>
          </a:p>
          <a:p>
            <a:r>
              <a:rPr lang="en-US" dirty="0"/>
              <a:t>The group of instruction is called warp/wave-front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29F2AA-125E-AB47-8CBB-173E4D0DD123}"/>
              </a:ext>
            </a:extLst>
          </p:cNvPr>
          <p:cNvSpPr txBox="1"/>
          <p:nvPr/>
        </p:nvSpPr>
        <p:spPr>
          <a:xfrm>
            <a:off x="1906733" y="3048394"/>
            <a:ext cx="40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4C3D73-C6E1-414C-9A1F-7A403E90278C}"/>
              </a:ext>
            </a:extLst>
          </p:cNvPr>
          <p:cNvSpPr txBox="1"/>
          <p:nvPr/>
        </p:nvSpPr>
        <p:spPr>
          <a:xfrm>
            <a:off x="1704618" y="3176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2" name="그룹 154">
            <a:extLst>
              <a:ext uri="{FF2B5EF4-FFF2-40B4-BE49-F238E27FC236}">
                <a16:creationId xmlns:a16="http://schemas.microsoft.com/office/drawing/2014/main" id="{1F4487B7-82CD-7E47-809E-1F12D57F5386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714752"/>
            <a:chExt cx="1861362" cy="299568"/>
          </a:xfrm>
          <a:solidFill>
            <a:schemeClr val="accent2"/>
          </a:solidFill>
        </p:grpSpPr>
        <p:sp>
          <p:nvSpPr>
            <p:cNvPr id="63" name="직사각형 140">
              <a:extLst>
                <a:ext uri="{FF2B5EF4-FFF2-40B4-BE49-F238E27FC236}">
                  <a16:creationId xmlns:a16="http://schemas.microsoft.com/office/drawing/2014/main" id="{AFEDEBE5-10E3-7741-98A6-7F4B049D185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4" name="직사각형 141">
              <a:extLst>
                <a:ext uri="{FF2B5EF4-FFF2-40B4-BE49-F238E27FC236}">
                  <a16:creationId xmlns:a16="http://schemas.microsoft.com/office/drawing/2014/main" id="{AF09AC6D-F09D-CA40-9E42-7CC84D37C689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5" name="직사각형 142">
              <a:extLst>
                <a:ext uri="{FF2B5EF4-FFF2-40B4-BE49-F238E27FC236}">
                  <a16:creationId xmlns:a16="http://schemas.microsoft.com/office/drawing/2014/main" id="{0F78F79C-BF2E-414A-902F-94661901B249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6" name="직사각형 143">
              <a:extLst>
                <a:ext uri="{FF2B5EF4-FFF2-40B4-BE49-F238E27FC236}">
                  <a16:creationId xmlns:a16="http://schemas.microsoft.com/office/drawing/2014/main" id="{9287B9D2-B75F-9743-A837-E1DF9D8DEBE1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67" name="그룹 160">
            <a:extLst>
              <a:ext uri="{FF2B5EF4-FFF2-40B4-BE49-F238E27FC236}">
                <a16:creationId xmlns:a16="http://schemas.microsoft.com/office/drawing/2014/main" id="{699C3AC2-719C-FB41-A6D7-F07BFB6596A3}"/>
              </a:ext>
            </a:extLst>
          </p:cNvPr>
          <p:cNvGrpSpPr/>
          <p:nvPr/>
        </p:nvGrpSpPr>
        <p:grpSpPr>
          <a:xfrm>
            <a:off x="7062127" y="3851043"/>
            <a:ext cx="1857387" cy="383157"/>
            <a:chOff x="1890810" y="3670149"/>
            <a:chExt cx="1857387" cy="383157"/>
          </a:xfrm>
          <a:noFill/>
        </p:grpSpPr>
        <p:sp>
          <p:nvSpPr>
            <p:cNvPr id="68" name="오른쪽 대괄호 161">
              <a:extLst>
                <a:ext uri="{FF2B5EF4-FFF2-40B4-BE49-F238E27FC236}">
                  <a16:creationId xmlns:a16="http://schemas.microsoft.com/office/drawing/2014/main" id="{0E2B76D6-B5CD-404C-A5E8-FBC29861B3C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grp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5B6801-214B-264F-99E4-CBAA4329A545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70" name="그룹 150">
            <a:extLst>
              <a:ext uri="{FF2B5EF4-FFF2-40B4-BE49-F238E27FC236}">
                <a16:creationId xmlns:a16="http://schemas.microsoft.com/office/drawing/2014/main" id="{8557B966-C391-EF4E-A8F9-69898D2428DD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286124"/>
            <a:chExt cx="1861362" cy="299568"/>
          </a:xfrm>
          <a:solidFill>
            <a:schemeClr val="accent2"/>
          </a:solidFill>
        </p:grpSpPr>
        <p:sp>
          <p:nvSpPr>
            <p:cNvPr id="71" name="직사각형 87">
              <a:extLst>
                <a:ext uri="{FF2B5EF4-FFF2-40B4-BE49-F238E27FC236}">
                  <a16:creationId xmlns:a16="http://schemas.microsoft.com/office/drawing/2014/main" id="{7F87EF05-D52E-CD4D-9481-DA8FA12C78A0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2" name="직사각형 88">
              <a:extLst>
                <a:ext uri="{FF2B5EF4-FFF2-40B4-BE49-F238E27FC236}">
                  <a16:creationId xmlns:a16="http://schemas.microsoft.com/office/drawing/2014/main" id="{BE97E7EA-F9F8-5E4F-87AC-C636EC3BA37C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3" name="직사각형 89">
              <a:extLst>
                <a:ext uri="{FF2B5EF4-FFF2-40B4-BE49-F238E27FC236}">
                  <a16:creationId xmlns:a16="http://schemas.microsoft.com/office/drawing/2014/main" id="{192B1634-EB08-B747-9845-EBD25B761C9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4" name="직사각형 90">
              <a:extLst>
                <a:ext uri="{FF2B5EF4-FFF2-40B4-BE49-F238E27FC236}">
                  <a16:creationId xmlns:a16="http://schemas.microsoft.com/office/drawing/2014/main" id="{D5CB929A-AD29-044B-A008-70DBAE8DAB90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3309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One instruction for each warp </a:t>
            </a:r>
          </a:p>
          <a:p>
            <a:pPr lvl="1"/>
            <a:r>
              <a:rPr lang="en-US" dirty="0"/>
              <a:t>Multiple PC registers exist to support multi-threaded architecture </a:t>
            </a:r>
          </a:p>
          <a:p>
            <a:pPr lvl="1"/>
            <a:r>
              <a:rPr lang="en-US" dirty="0"/>
              <a:t>Round-robin scheduler </a:t>
            </a:r>
          </a:p>
          <a:p>
            <a:r>
              <a:rPr lang="en-US" dirty="0"/>
              <a:t>Wide execution width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3"/>
          <p:cNvSpPr/>
          <p:nvPr/>
        </p:nvSpPr>
        <p:spPr>
          <a:xfrm>
            <a:off x="3598072" y="490453"/>
            <a:ext cx="1088808" cy="99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8072" y="1571470"/>
            <a:ext cx="1088808" cy="663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I-cache</a:t>
            </a:r>
          </a:p>
        </p:txBody>
      </p:sp>
      <p:sp>
        <p:nvSpPr>
          <p:cNvPr id="8" name="Rectangle 3"/>
          <p:cNvSpPr/>
          <p:nvPr/>
        </p:nvSpPr>
        <p:spPr>
          <a:xfrm>
            <a:off x="5342507" y="1737251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unit</a:t>
            </a:r>
          </a:p>
        </p:txBody>
      </p:sp>
      <p:sp>
        <p:nvSpPr>
          <p:cNvPr id="9" name="Rectangle 3"/>
          <p:cNvSpPr/>
          <p:nvPr/>
        </p:nvSpPr>
        <p:spPr>
          <a:xfrm>
            <a:off x="5342508" y="2303649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cxnSp>
        <p:nvCxnSpPr>
          <p:cNvPr id="10" name="직선 화살표 연결선 57"/>
          <p:cNvCxnSpPr>
            <a:stCxn id="6" idx="3"/>
            <a:endCxn id="40" idx="1"/>
          </p:cNvCxnSpPr>
          <p:nvPr/>
        </p:nvCxnSpPr>
        <p:spPr>
          <a:xfrm flipV="1">
            <a:off x="4686880" y="987971"/>
            <a:ext cx="649587" cy="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58"/>
          <p:cNvCxnSpPr>
            <a:stCxn id="7" idx="3"/>
            <a:endCxn id="8" idx="1"/>
          </p:cNvCxnSpPr>
          <p:nvPr/>
        </p:nvCxnSpPr>
        <p:spPr>
          <a:xfrm>
            <a:off x="4686880" y="1903032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62"/>
          <p:cNvCxnSpPr/>
          <p:nvPr/>
        </p:nvCxnSpPr>
        <p:spPr>
          <a:xfrm flipH="1">
            <a:off x="6810363" y="1492197"/>
            <a:ext cx="6039" cy="234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/>
          <p:cNvCxnSpPr>
            <a:stCxn id="8" idx="2"/>
          </p:cNvCxnSpPr>
          <p:nvPr/>
        </p:nvCxnSpPr>
        <p:spPr>
          <a:xfrm>
            <a:off x="6816403" y="2068813"/>
            <a:ext cx="1" cy="2322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0"/>
          <p:cNvCxnSpPr>
            <a:stCxn id="9" idx="2"/>
          </p:cNvCxnSpPr>
          <p:nvPr/>
        </p:nvCxnSpPr>
        <p:spPr>
          <a:xfrm>
            <a:off x="6816404" y="2635211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6308" y="4316897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6" name="Rectangle 3"/>
          <p:cNvSpPr/>
          <p:nvPr/>
        </p:nvSpPr>
        <p:spPr>
          <a:xfrm>
            <a:off x="5336468" y="5044026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access unit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6308" y="5592456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8" name="Rectangle 3"/>
          <p:cNvSpPr/>
          <p:nvPr/>
        </p:nvSpPr>
        <p:spPr>
          <a:xfrm>
            <a:off x="5336468" y="6236442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Writeback</a:t>
            </a:r>
            <a:endParaRPr lang="en-US" sz="1600" dirty="0"/>
          </a:p>
        </p:txBody>
      </p:sp>
      <p:cxnSp>
        <p:nvCxnSpPr>
          <p:cNvPr id="19" name="직선 화살표 연결선 188"/>
          <p:cNvCxnSpPr/>
          <p:nvPr/>
        </p:nvCxnSpPr>
        <p:spPr>
          <a:xfrm>
            <a:off x="5558103" y="4887769"/>
            <a:ext cx="0" cy="1335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1"/>
          <p:cNvCxnSpPr/>
          <p:nvPr/>
        </p:nvCxnSpPr>
        <p:spPr>
          <a:xfrm flipH="1">
            <a:off x="5943572" y="4887769"/>
            <a:ext cx="1" cy="14121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94"/>
          <p:cNvCxnSpPr/>
          <p:nvPr/>
        </p:nvCxnSpPr>
        <p:spPr>
          <a:xfrm flipH="1">
            <a:off x="8094979" y="4887769"/>
            <a:ext cx="1" cy="14504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7"/>
          <p:cNvCxnSpPr/>
          <p:nvPr/>
        </p:nvCxnSpPr>
        <p:spPr>
          <a:xfrm>
            <a:off x="5558103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00"/>
          <p:cNvCxnSpPr/>
          <p:nvPr/>
        </p:nvCxnSpPr>
        <p:spPr>
          <a:xfrm>
            <a:off x="5943572" y="5375588"/>
            <a:ext cx="1" cy="13359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03"/>
          <p:cNvCxnSpPr/>
          <p:nvPr/>
        </p:nvCxnSpPr>
        <p:spPr>
          <a:xfrm>
            <a:off x="8094980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07"/>
          <p:cNvCxnSpPr/>
          <p:nvPr/>
        </p:nvCxnSpPr>
        <p:spPr>
          <a:xfrm>
            <a:off x="5558103" y="6110339"/>
            <a:ext cx="0" cy="11865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11"/>
          <p:cNvCxnSpPr/>
          <p:nvPr/>
        </p:nvCxnSpPr>
        <p:spPr>
          <a:xfrm>
            <a:off x="5943573" y="6110339"/>
            <a:ext cx="0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14"/>
          <p:cNvCxnSpPr/>
          <p:nvPr/>
        </p:nvCxnSpPr>
        <p:spPr>
          <a:xfrm flipH="1">
            <a:off x="8094979" y="6110339"/>
            <a:ext cx="1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17"/>
          <p:cNvCxnSpPr/>
          <p:nvPr/>
        </p:nvCxnSpPr>
        <p:spPr>
          <a:xfrm>
            <a:off x="555810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20"/>
          <p:cNvCxnSpPr/>
          <p:nvPr/>
        </p:nvCxnSpPr>
        <p:spPr>
          <a:xfrm>
            <a:off x="594357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23"/>
          <p:cNvCxnSpPr/>
          <p:nvPr/>
        </p:nvCxnSpPr>
        <p:spPr>
          <a:xfrm>
            <a:off x="8094980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3598072" y="4707763"/>
            <a:ext cx="1088808" cy="1017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</a:t>
            </a:r>
          </a:p>
        </p:txBody>
      </p:sp>
      <p:cxnSp>
        <p:nvCxnSpPr>
          <p:cNvPr id="32" name="직선 화살표 연결선 233"/>
          <p:cNvCxnSpPr/>
          <p:nvPr/>
        </p:nvCxnSpPr>
        <p:spPr>
          <a:xfrm>
            <a:off x="4686880" y="5111243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234"/>
          <p:cNvCxnSpPr/>
          <p:nvPr/>
        </p:nvCxnSpPr>
        <p:spPr>
          <a:xfrm>
            <a:off x="4686880" y="5304785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/>
          <p:nvPr/>
        </p:nvSpPr>
        <p:spPr>
          <a:xfrm rot="16200000">
            <a:off x="5247195" y="442200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5" name="Rectangle 3"/>
          <p:cNvSpPr/>
          <p:nvPr/>
        </p:nvSpPr>
        <p:spPr>
          <a:xfrm rot="16200000">
            <a:off x="5639814" y="441948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6" name="Rectangle 3"/>
          <p:cNvSpPr/>
          <p:nvPr/>
        </p:nvSpPr>
        <p:spPr>
          <a:xfrm rot="16200000">
            <a:off x="7791456" y="4416968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37" name="Rectangle 3"/>
          <p:cNvSpPr/>
          <p:nvPr/>
        </p:nvSpPr>
        <p:spPr>
          <a:xfrm rot="16200000">
            <a:off x="5244615" y="567610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8" name="Rectangle 3"/>
          <p:cNvSpPr/>
          <p:nvPr/>
        </p:nvSpPr>
        <p:spPr>
          <a:xfrm rot="16200000">
            <a:off x="5637234" y="567358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9" name="Rectangle 3"/>
          <p:cNvSpPr/>
          <p:nvPr/>
        </p:nvSpPr>
        <p:spPr>
          <a:xfrm rot="16200000">
            <a:off x="7796625" y="567106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40" name="Rectangle 3"/>
          <p:cNvSpPr/>
          <p:nvPr/>
        </p:nvSpPr>
        <p:spPr>
          <a:xfrm>
            <a:off x="5336467" y="490453"/>
            <a:ext cx="2951247" cy="995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Active bit mask vectors/</a:t>
            </a:r>
          </a:p>
          <a:p>
            <a:pPr algn="ctr"/>
            <a:r>
              <a:rPr lang="en-US" sz="1600" dirty="0"/>
              <a:t>score boarding </a:t>
            </a:r>
          </a:p>
        </p:txBody>
      </p:sp>
      <p:sp>
        <p:nvSpPr>
          <p:cNvPr id="41" name="Rectangle 3"/>
          <p:cNvSpPr/>
          <p:nvPr/>
        </p:nvSpPr>
        <p:spPr>
          <a:xfrm>
            <a:off x="5347163" y="2900365"/>
            <a:ext cx="2947791" cy="504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42" name="Rectangle 3"/>
          <p:cNvSpPr/>
          <p:nvPr/>
        </p:nvSpPr>
        <p:spPr>
          <a:xfrm>
            <a:off x="5344213" y="3669889"/>
            <a:ext cx="2947791" cy="441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 (Score boarding)</a:t>
            </a:r>
          </a:p>
        </p:txBody>
      </p:sp>
      <p:cxnSp>
        <p:nvCxnSpPr>
          <p:cNvPr id="43" name="직선 화살표 연결선 170"/>
          <p:cNvCxnSpPr/>
          <p:nvPr/>
        </p:nvCxnSpPr>
        <p:spPr>
          <a:xfrm>
            <a:off x="6810363" y="3404735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1" idx="3"/>
          </p:cNvCxnSpPr>
          <p:nvPr/>
        </p:nvCxnSpPr>
        <p:spPr>
          <a:xfrm rot="5400000" flipH="1" flipV="1">
            <a:off x="5905161" y="4178212"/>
            <a:ext cx="3415454" cy="1364131"/>
          </a:xfrm>
          <a:prstGeom prst="bentConnector4">
            <a:avLst>
              <a:gd name="adj1" fmla="val -5210"/>
              <a:gd name="adj2" fmla="val 124516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130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</a:t>
            </a:r>
          </a:p>
        </p:txBody>
      </p:sp>
      <p:sp>
        <p:nvSpPr>
          <p:cNvPr id="108" name="Content Placeholder 10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scheduler </a:t>
            </a:r>
          </a:p>
          <a:p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262250" y="3036403"/>
            <a:ext cx="1243546" cy="704136"/>
          </a:xfrm>
          <a:prstGeom prst="rect">
            <a:avLst/>
          </a:prstGeom>
          <a:noFill/>
          <a:ln w="9525" cap="flat" cmpd="sng" algn="ctr">
            <a:solidFill>
              <a:srgbClr val="8064A2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85004" y="3068976"/>
            <a:ext cx="282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  // warp2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07908" y="3151006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warp 2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85004" y="3397293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Inst2  // warp2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085004" y="4053927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  // warp3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3259" y="2940634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warp 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085004" y="5367195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Inst2  // warp3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085004" y="4382244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  // warp4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12000" y="2758584"/>
            <a:ext cx="111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warp 4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85004" y="4710561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Isnt2  // warp4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20563" y="3411934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warp 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87199" y="3125300"/>
            <a:ext cx="1243546" cy="70413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864503" y="3217219"/>
            <a:ext cx="1243546" cy="70413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9BBB59">
                <a:lumMod val="7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86657" y="3353836"/>
            <a:ext cx="1243546" cy="70413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C0504D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94557" y="3713577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680679" y="3532783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Inst2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694557" y="3339587"/>
            <a:ext cx="10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85004" y="2412342"/>
            <a:ext cx="235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Inst1  // warp1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85004" y="2740659"/>
            <a:ext cx="249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Inst2  // warp1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85004" y="5038878"/>
            <a:ext cx="23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Inst3  // warp2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9BBB59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85004" y="5695512"/>
            <a:ext cx="282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Inst3  // warp3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85004" y="6023829"/>
            <a:ext cx="249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Isnt3  //warp4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8064A2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85004" y="3725610"/>
            <a:ext cx="249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Inst3  // warp1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594898" y="2043010"/>
            <a:ext cx="151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(a) Static code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32905" y="2013419"/>
            <a:ext cx="418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(b) Dynamic instruction trace</a:t>
            </a:r>
          </a:p>
        </p:txBody>
      </p:sp>
    </p:spTree>
    <p:extLst>
      <p:ext uri="{BB962C8B-B14F-4D97-AF65-F5344CB8AC3E}">
        <p14:creationId xmlns:p14="http://schemas.microsoft.com/office/powerpoint/2010/main" val="27872267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54487"/>
            <a:ext cx="8229600" cy="758825"/>
          </a:xfrm>
        </p:spPr>
        <p:txBody>
          <a:bodyPr/>
          <a:lstStyle/>
          <a:p>
            <a:r>
              <a:rPr lang="en-US" dirty="0"/>
              <a:t>Thread Scheduling Policies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6169" y="1362546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9344" y="1362546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7" name="Rectangle 6"/>
          <p:cNvSpPr/>
          <p:nvPr/>
        </p:nvSpPr>
        <p:spPr>
          <a:xfrm>
            <a:off x="3342519" y="1362546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8" name="Rectangle 7"/>
          <p:cNvSpPr/>
          <p:nvPr/>
        </p:nvSpPr>
        <p:spPr>
          <a:xfrm>
            <a:off x="3845694" y="1359184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263" y="1284294"/>
            <a:ext cx="1365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comp_inst1</a:t>
            </a:r>
          </a:p>
          <a:p>
            <a:r>
              <a:rPr lang="en-US" dirty="0"/>
              <a:t>comp_inst2</a:t>
            </a:r>
          </a:p>
          <a:p>
            <a:r>
              <a:rPr lang="en-US" dirty="0"/>
              <a:t>mem_inst3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194" y="2422394"/>
            <a:ext cx="1455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Round-robin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263" y="2822414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438" y="2822414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28613" y="2822414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31788" y="2819052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4963" y="2822414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38138" y="2822414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41313" y="2822414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44488" y="2819052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87764" y="2822414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90939" y="2822414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294114" y="2822414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7289" y="2819052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6300464" y="3007396"/>
            <a:ext cx="2251399" cy="3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89191" y="2676848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9989" y="3473418"/>
            <a:ext cx="292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Greedy-then-Oldest (GTO)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2263" y="4289308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31788" y="4294565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5438" y="4289308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27407" y="4289308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31" name="Explosion 1 30"/>
          <p:cNvSpPr/>
          <p:nvPr/>
        </p:nvSpPr>
        <p:spPr>
          <a:xfrm>
            <a:off x="4263807" y="2412512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2" name="Explosion 1 31"/>
          <p:cNvSpPr/>
          <p:nvPr/>
        </p:nvSpPr>
        <p:spPr>
          <a:xfrm>
            <a:off x="5797289" y="2441939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3" name="Explosion 1 32"/>
          <p:cNvSpPr/>
          <p:nvPr/>
        </p:nvSpPr>
        <p:spPr>
          <a:xfrm>
            <a:off x="5270157" y="2453082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4" name="Explosion 1 33"/>
          <p:cNvSpPr/>
          <p:nvPr/>
        </p:nvSpPr>
        <p:spPr>
          <a:xfrm>
            <a:off x="4763627" y="2433110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51863" y="2854473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055038" y="2854473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58213" y="2854473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061388" y="2851111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39" name="Explosion 1 38"/>
          <p:cNvSpPr/>
          <p:nvPr/>
        </p:nvSpPr>
        <p:spPr>
          <a:xfrm>
            <a:off x="1328613" y="3892335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485854" y="4875314"/>
            <a:ext cx="2251399" cy="3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586125" y="3470055"/>
            <a:ext cx="3965738" cy="33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042715" y="5099173"/>
            <a:ext cx="2251399" cy="3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089300" y="3622455"/>
            <a:ext cx="3965738" cy="33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517143" y="3819799"/>
            <a:ext cx="3965738" cy="33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278143" y="3943650"/>
            <a:ext cx="3965738" cy="336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36169" y="4289308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07008" y="4289308"/>
            <a:ext cx="503175" cy="3834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50" name="Explosion 1 49"/>
          <p:cNvSpPr/>
          <p:nvPr/>
        </p:nvSpPr>
        <p:spPr>
          <a:xfrm>
            <a:off x="2752355" y="3892335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04323" y="4292836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07498" y="4283779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287764" y="4283779"/>
            <a:ext cx="503175" cy="383413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54" name="Explosion 1 53"/>
          <p:cNvSpPr/>
          <p:nvPr/>
        </p:nvSpPr>
        <p:spPr>
          <a:xfrm>
            <a:off x="4384444" y="3920803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55" name="Explosion 1 54"/>
          <p:cNvSpPr/>
          <p:nvPr/>
        </p:nvSpPr>
        <p:spPr>
          <a:xfrm>
            <a:off x="6278143" y="3947841"/>
            <a:ext cx="527132" cy="369332"/>
          </a:xfrm>
          <a:prstGeom prst="irregularSeal1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586125" y="5251573"/>
            <a:ext cx="2251399" cy="3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90939" y="4290301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90759" y="4283779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793934" y="4274162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00464" y="4273996"/>
            <a:ext cx="503175" cy="3834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486060" y="4295787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989235" y="4295787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491204" y="4295787"/>
            <a:ext cx="503175" cy="38341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324421" y="4871951"/>
            <a:ext cx="2251399" cy="33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741591" y="4482362"/>
            <a:ext cx="7444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86771" y="4132507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32647095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Register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accommodate a large number of active threads, a large number of register files are essential. </a:t>
            </a:r>
          </a:p>
          <a:p>
            <a:r>
              <a:rPr lang="en-US" sz="2400" dirty="0"/>
              <a:t>e.g.) </a:t>
            </a:r>
            <a:r>
              <a:rPr lang="en-US" sz="2000" dirty="0"/>
              <a:t>128 threads, 64 registers = 128X64 = 8KB</a:t>
            </a:r>
          </a:p>
          <a:p>
            <a:r>
              <a:rPr lang="en-US" sz="2000" dirty="0"/>
              <a:t>NVIDIA G80 architecture: 64KB registers (16KB cache)</a:t>
            </a:r>
          </a:p>
          <a:p>
            <a:r>
              <a:rPr lang="en-US" sz="2000"/>
              <a:t>Vortex: 32-registers # of threads per warp x # of warps x # or </a:t>
            </a:r>
            <a:r>
              <a:rPr lang="en-US" sz="2000" dirty="0"/>
              <a:t>cores 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Register read BW </a:t>
            </a:r>
          </a:p>
          <a:p>
            <a:r>
              <a:rPr lang="en-US" sz="2000" dirty="0"/>
              <a:t>1Tflop/s peak performance  (2 read, 1 write) </a:t>
            </a:r>
          </a:p>
          <a:p>
            <a:pPr lvl="1"/>
            <a:r>
              <a:rPr lang="en-US" sz="1800" dirty="0"/>
              <a:t>-2T * 32B/s = 64TB/s register read BW </a:t>
            </a:r>
          </a:p>
          <a:p>
            <a:r>
              <a:rPr lang="en-US" sz="2200" dirty="0"/>
              <a:t>Highly banked register files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4540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Structures: Multiple Banks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126" name="Rectangle 3"/>
          <p:cNvSpPr/>
          <p:nvPr/>
        </p:nvSpPr>
        <p:spPr>
          <a:xfrm>
            <a:off x="2878139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3"/>
          <p:cNvSpPr/>
          <p:nvPr/>
        </p:nvSpPr>
        <p:spPr>
          <a:xfrm>
            <a:off x="2878139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3"/>
          <p:cNvSpPr/>
          <p:nvPr/>
        </p:nvSpPr>
        <p:spPr>
          <a:xfrm>
            <a:off x="2878139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3"/>
          <p:cNvSpPr/>
          <p:nvPr/>
        </p:nvSpPr>
        <p:spPr>
          <a:xfrm>
            <a:off x="2878139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3"/>
          <p:cNvSpPr/>
          <p:nvPr/>
        </p:nvSpPr>
        <p:spPr>
          <a:xfrm>
            <a:off x="2878139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3"/>
          <p:cNvSpPr/>
          <p:nvPr/>
        </p:nvSpPr>
        <p:spPr>
          <a:xfrm>
            <a:off x="2878139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3"/>
          <p:cNvSpPr/>
          <p:nvPr/>
        </p:nvSpPr>
        <p:spPr>
          <a:xfrm>
            <a:off x="2878139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3"/>
          <p:cNvSpPr/>
          <p:nvPr/>
        </p:nvSpPr>
        <p:spPr>
          <a:xfrm>
            <a:off x="3263609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3"/>
          <p:cNvSpPr/>
          <p:nvPr/>
        </p:nvSpPr>
        <p:spPr>
          <a:xfrm>
            <a:off x="3263609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3"/>
          <p:cNvSpPr/>
          <p:nvPr/>
        </p:nvSpPr>
        <p:spPr>
          <a:xfrm>
            <a:off x="3263609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3"/>
          <p:cNvSpPr/>
          <p:nvPr/>
        </p:nvSpPr>
        <p:spPr>
          <a:xfrm>
            <a:off x="3263609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3"/>
          <p:cNvSpPr/>
          <p:nvPr/>
        </p:nvSpPr>
        <p:spPr>
          <a:xfrm>
            <a:off x="3263609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3"/>
          <p:cNvSpPr/>
          <p:nvPr/>
        </p:nvSpPr>
        <p:spPr>
          <a:xfrm>
            <a:off x="3263609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3"/>
          <p:cNvSpPr/>
          <p:nvPr/>
        </p:nvSpPr>
        <p:spPr>
          <a:xfrm>
            <a:off x="3263609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3"/>
          <p:cNvSpPr/>
          <p:nvPr/>
        </p:nvSpPr>
        <p:spPr>
          <a:xfrm>
            <a:off x="3649078" y="1915082"/>
            <a:ext cx="1765937" cy="3012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. . . . .</a:t>
            </a:r>
          </a:p>
        </p:txBody>
      </p:sp>
      <p:sp>
        <p:nvSpPr>
          <p:cNvPr id="141" name="Rectangle 3"/>
          <p:cNvSpPr/>
          <p:nvPr/>
        </p:nvSpPr>
        <p:spPr>
          <a:xfrm>
            <a:off x="5415016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3"/>
          <p:cNvSpPr/>
          <p:nvPr/>
        </p:nvSpPr>
        <p:spPr>
          <a:xfrm>
            <a:off x="5415016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3"/>
          <p:cNvSpPr/>
          <p:nvPr/>
        </p:nvSpPr>
        <p:spPr>
          <a:xfrm>
            <a:off x="5415016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3"/>
          <p:cNvSpPr/>
          <p:nvPr/>
        </p:nvSpPr>
        <p:spPr>
          <a:xfrm>
            <a:off x="5415016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angle 3"/>
          <p:cNvSpPr/>
          <p:nvPr/>
        </p:nvSpPr>
        <p:spPr>
          <a:xfrm>
            <a:off x="5415016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5415016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3"/>
          <p:cNvSpPr/>
          <p:nvPr/>
        </p:nvSpPr>
        <p:spPr>
          <a:xfrm>
            <a:off x="5415016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3"/>
          <p:cNvSpPr/>
          <p:nvPr/>
        </p:nvSpPr>
        <p:spPr>
          <a:xfrm>
            <a:off x="2878139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3"/>
          <p:cNvSpPr/>
          <p:nvPr/>
        </p:nvSpPr>
        <p:spPr>
          <a:xfrm>
            <a:off x="2878139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3"/>
          <p:cNvSpPr/>
          <p:nvPr/>
        </p:nvSpPr>
        <p:spPr>
          <a:xfrm>
            <a:off x="2878139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Rectangle 3"/>
          <p:cNvSpPr/>
          <p:nvPr/>
        </p:nvSpPr>
        <p:spPr>
          <a:xfrm>
            <a:off x="2878139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3"/>
          <p:cNvSpPr/>
          <p:nvPr/>
        </p:nvSpPr>
        <p:spPr>
          <a:xfrm>
            <a:off x="2878139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3"/>
          <p:cNvSpPr/>
          <p:nvPr/>
        </p:nvSpPr>
        <p:spPr>
          <a:xfrm>
            <a:off x="2878139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3"/>
          <p:cNvSpPr/>
          <p:nvPr/>
        </p:nvSpPr>
        <p:spPr>
          <a:xfrm>
            <a:off x="2878139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Rectangle 3"/>
          <p:cNvSpPr/>
          <p:nvPr/>
        </p:nvSpPr>
        <p:spPr>
          <a:xfrm>
            <a:off x="3263609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3"/>
          <p:cNvSpPr/>
          <p:nvPr/>
        </p:nvSpPr>
        <p:spPr>
          <a:xfrm>
            <a:off x="3263609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3"/>
          <p:cNvSpPr/>
          <p:nvPr/>
        </p:nvSpPr>
        <p:spPr>
          <a:xfrm>
            <a:off x="3263609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3"/>
          <p:cNvSpPr/>
          <p:nvPr/>
        </p:nvSpPr>
        <p:spPr>
          <a:xfrm>
            <a:off x="3263609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3"/>
          <p:cNvSpPr/>
          <p:nvPr/>
        </p:nvSpPr>
        <p:spPr>
          <a:xfrm>
            <a:off x="3263609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3"/>
          <p:cNvSpPr/>
          <p:nvPr/>
        </p:nvSpPr>
        <p:spPr>
          <a:xfrm>
            <a:off x="3263609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3"/>
          <p:cNvSpPr/>
          <p:nvPr/>
        </p:nvSpPr>
        <p:spPr>
          <a:xfrm>
            <a:off x="3263609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3"/>
          <p:cNvSpPr/>
          <p:nvPr/>
        </p:nvSpPr>
        <p:spPr>
          <a:xfrm>
            <a:off x="3649078" y="2205269"/>
            <a:ext cx="1765937" cy="3012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. . . . .</a:t>
            </a:r>
          </a:p>
        </p:txBody>
      </p:sp>
      <p:sp>
        <p:nvSpPr>
          <p:cNvPr id="163" name="Rectangle 3"/>
          <p:cNvSpPr/>
          <p:nvPr/>
        </p:nvSpPr>
        <p:spPr>
          <a:xfrm>
            <a:off x="5415016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3"/>
          <p:cNvSpPr/>
          <p:nvPr/>
        </p:nvSpPr>
        <p:spPr>
          <a:xfrm>
            <a:off x="5415016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Rectangle 3"/>
          <p:cNvSpPr/>
          <p:nvPr/>
        </p:nvSpPr>
        <p:spPr>
          <a:xfrm>
            <a:off x="5415016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3"/>
          <p:cNvSpPr/>
          <p:nvPr/>
        </p:nvSpPr>
        <p:spPr>
          <a:xfrm>
            <a:off x="5415016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3"/>
          <p:cNvSpPr/>
          <p:nvPr/>
        </p:nvSpPr>
        <p:spPr>
          <a:xfrm>
            <a:off x="5415016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3"/>
          <p:cNvSpPr/>
          <p:nvPr/>
        </p:nvSpPr>
        <p:spPr>
          <a:xfrm>
            <a:off x="5415016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3"/>
          <p:cNvSpPr/>
          <p:nvPr/>
        </p:nvSpPr>
        <p:spPr>
          <a:xfrm>
            <a:off x="5415016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0" name="그룹 141"/>
          <p:cNvGrpSpPr/>
          <p:nvPr/>
        </p:nvGrpSpPr>
        <p:grpSpPr>
          <a:xfrm>
            <a:off x="2878139" y="2815672"/>
            <a:ext cx="2922347" cy="301209"/>
            <a:chOff x="3592170" y="3318522"/>
            <a:chExt cx="2922347" cy="308333"/>
          </a:xfrm>
        </p:grpSpPr>
        <p:sp>
          <p:nvSpPr>
            <p:cNvPr id="171" name="Rectangle 3"/>
            <p:cNvSpPr/>
            <p:nvPr/>
          </p:nvSpPr>
          <p:spPr>
            <a:xfrm>
              <a:off x="3592170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Rectangle 3"/>
            <p:cNvSpPr/>
            <p:nvPr/>
          </p:nvSpPr>
          <p:spPr>
            <a:xfrm>
              <a:off x="3592170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Rectangle 3"/>
            <p:cNvSpPr/>
            <p:nvPr/>
          </p:nvSpPr>
          <p:spPr>
            <a:xfrm>
              <a:off x="3592170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Rectangle 3"/>
            <p:cNvSpPr/>
            <p:nvPr/>
          </p:nvSpPr>
          <p:spPr>
            <a:xfrm>
              <a:off x="3592170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3"/>
            <p:cNvSpPr/>
            <p:nvPr/>
          </p:nvSpPr>
          <p:spPr>
            <a:xfrm>
              <a:off x="3592170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Rectangle 3"/>
            <p:cNvSpPr/>
            <p:nvPr/>
          </p:nvSpPr>
          <p:spPr>
            <a:xfrm>
              <a:off x="3592170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Rectangle 3"/>
            <p:cNvSpPr/>
            <p:nvPr/>
          </p:nvSpPr>
          <p:spPr>
            <a:xfrm>
              <a:off x="3592170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ectangle 3"/>
            <p:cNvSpPr/>
            <p:nvPr/>
          </p:nvSpPr>
          <p:spPr>
            <a:xfrm>
              <a:off x="3977640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Rectangle 3"/>
            <p:cNvSpPr/>
            <p:nvPr/>
          </p:nvSpPr>
          <p:spPr>
            <a:xfrm>
              <a:off x="3977640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ectangle 3"/>
            <p:cNvSpPr/>
            <p:nvPr/>
          </p:nvSpPr>
          <p:spPr>
            <a:xfrm>
              <a:off x="3977640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Rectangle 3"/>
            <p:cNvSpPr/>
            <p:nvPr/>
          </p:nvSpPr>
          <p:spPr>
            <a:xfrm>
              <a:off x="3977640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Rectangle 3"/>
            <p:cNvSpPr/>
            <p:nvPr/>
          </p:nvSpPr>
          <p:spPr>
            <a:xfrm>
              <a:off x="3977640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Rectangle 3"/>
            <p:cNvSpPr/>
            <p:nvPr/>
          </p:nvSpPr>
          <p:spPr>
            <a:xfrm>
              <a:off x="3977640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Rectangle 3"/>
            <p:cNvSpPr/>
            <p:nvPr/>
          </p:nvSpPr>
          <p:spPr>
            <a:xfrm>
              <a:off x="3977640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Rectangle 3"/>
            <p:cNvSpPr/>
            <p:nvPr/>
          </p:nvSpPr>
          <p:spPr>
            <a:xfrm>
              <a:off x="4363109" y="3318522"/>
              <a:ext cx="1765937" cy="30833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. . . . .</a:t>
              </a:r>
            </a:p>
          </p:txBody>
        </p:sp>
        <p:sp>
          <p:nvSpPr>
            <p:cNvPr id="186" name="Rectangle 3"/>
            <p:cNvSpPr/>
            <p:nvPr/>
          </p:nvSpPr>
          <p:spPr>
            <a:xfrm>
              <a:off x="6129047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Rectangle 3"/>
            <p:cNvSpPr/>
            <p:nvPr/>
          </p:nvSpPr>
          <p:spPr>
            <a:xfrm>
              <a:off x="6129047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Rectangle 3"/>
            <p:cNvSpPr/>
            <p:nvPr/>
          </p:nvSpPr>
          <p:spPr>
            <a:xfrm>
              <a:off x="6129047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ectangle 3"/>
            <p:cNvSpPr/>
            <p:nvPr/>
          </p:nvSpPr>
          <p:spPr>
            <a:xfrm>
              <a:off x="6129047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Rectangle 3"/>
            <p:cNvSpPr/>
            <p:nvPr/>
          </p:nvSpPr>
          <p:spPr>
            <a:xfrm>
              <a:off x="6129047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Rectangle 3"/>
            <p:cNvSpPr/>
            <p:nvPr/>
          </p:nvSpPr>
          <p:spPr>
            <a:xfrm>
              <a:off x="6129047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Rectangle 3"/>
            <p:cNvSpPr/>
            <p:nvPr/>
          </p:nvSpPr>
          <p:spPr>
            <a:xfrm>
              <a:off x="6129047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3" name="Rectangle 3"/>
          <p:cNvSpPr/>
          <p:nvPr/>
        </p:nvSpPr>
        <p:spPr>
          <a:xfrm>
            <a:off x="2878139" y="2506478"/>
            <a:ext cx="2922347" cy="3091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 files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49079" y="3322328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 . . .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5" name="직선 화살표 연결선 188"/>
          <p:cNvCxnSpPr/>
          <p:nvPr/>
        </p:nvCxnSpPr>
        <p:spPr>
          <a:xfrm>
            <a:off x="3070874" y="3893200"/>
            <a:ext cx="0" cy="13354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6" name="직선 화살표 연결선 191"/>
          <p:cNvCxnSpPr/>
          <p:nvPr/>
        </p:nvCxnSpPr>
        <p:spPr>
          <a:xfrm flipH="1">
            <a:off x="3456343" y="3893200"/>
            <a:ext cx="1" cy="14121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7" name="직선 화살표 연결선 194"/>
          <p:cNvCxnSpPr/>
          <p:nvPr/>
        </p:nvCxnSpPr>
        <p:spPr>
          <a:xfrm flipH="1">
            <a:off x="5607750" y="3893200"/>
            <a:ext cx="1" cy="1450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8" name="직선 화살표 연결선 217"/>
          <p:cNvCxnSpPr>
            <a:stCxn id="177" idx="2"/>
          </p:cNvCxnSpPr>
          <p:nvPr/>
        </p:nvCxnSpPr>
        <p:spPr>
          <a:xfrm>
            <a:off x="3070874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9" name="직선 화살표 연결선 220"/>
          <p:cNvCxnSpPr>
            <a:stCxn id="184" idx="2"/>
          </p:cNvCxnSpPr>
          <p:nvPr/>
        </p:nvCxnSpPr>
        <p:spPr>
          <a:xfrm>
            <a:off x="3456344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직선 화살표 연결선 223"/>
          <p:cNvCxnSpPr>
            <a:stCxn id="192" idx="2"/>
          </p:cNvCxnSpPr>
          <p:nvPr/>
        </p:nvCxnSpPr>
        <p:spPr>
          <a:xfrm>
            <a:off x="5607751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1" name="Rectangle 3"/>
          <p:cNvSpPr/>
          <p:nvPr/>
        </p:nvSpPr>
        <p:spPr>
          <a:xfrm rot="16200000">
            <a:off x="2759966" y="3427440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0</a:t>
            </a:r>
          </a:p>
        </p:txBody>
      </p:sp>
      <p:sp>
        <p:nvSpPr>
          <p:cNvPr id="202" name="Rectangle 3"/>
          <p:cNvSpPr/>
          <p:nvPr/>
        </p:nvSpPr>
        <p:spPr>
          <a:xfrm rot="16200000">
            <a:off x="3152585" y="3424920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1</a:t>
            </a:r>
          </a:p>
        </p:txBody>
      </p:sp>
      <p:sp>
        <p:nvSpPr>
          <p:cNvPr id="203" name="Rectangle 3"/>
          <p:cNvSpPr/>
          <p:nvPr/>
        </p:nvSpPr>
        <p:spPr>
          <a:xfrm rot="16200000">
            <a:off x="5304227" y="3422399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N-1</a:t>
            </a:r>
          </a:p>
        </p:txBody>
      </p:sp>
      <p:sp>
        <p:nvSpPr>
          <p:cNvPr id="204" name="왼쪽 중괄호 247"/>
          <p:cNvSpPr/>
          <p:nvPr/>
        </p:nvSpPr>
        <p:spPr>
          <a:xfrm>
            <a:off x="2742090" y="1913365"/>
            <a:ext cx="85241" cy="285847"/>
          </a:xfrm>
          <a:prstGeom prst="lef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5" name="왼쪽 중괄호 248"/>
          <p:cNvSpPr/>
          <p:nvPr/>
        </p:nvSpPr>
        <p:spPr>
          <a:xfrm>
            <a:off x="2739510" y="2826810"/>
            <a:ext cx="85241" cy="285847"/>
          </a:xfrm>
          <a:prstGeom prst="lef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58428" y="1906049"/>
            <a:ext cx="183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0’s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file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50605" y="2815672"/>
            <a:ext cx="1962521" cy="3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M-1’s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file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50605" y="2195723"/>
            <a:ext cx="174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ID.Reg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ID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9" name="직선 화살표 연결선 253"/>
          <p:cNvCxnSpPr/>
          <p:nvPr/>
        </p:nvCxnSpPr>
        <p:spPr>
          <a:xfrm>
            <a:off x="2524445" y="2346055"/>
            <a:ext cx="288681" cy="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0" name="TextBox 209"/>
          <p:cNvSpPr txBox="1"/>
          <p:nvPr/>
        </p:nvSpPr>
        <p:spPr>
          <a:xfrm>
            <a:off x="1918444" y="2498819"/>
            <a:ext cx="461665" cy="51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56984" y="1645435"/>
            <a:ext cx="443312" cy="25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263609" y="1516746"/>
            <a:ext cx="385469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279841" y="1650485"/>
            <a:ext cx="639404" cy="25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N-1</a:t>
            </a:r>
          </a:p>
        </p:txBody>
      </p:sp>
      <p:sp>
        <p:nvSpPr>
          <p:cNvPr id="236" name="Rectangle 3"/>
          <p:cNvSpPr/>
          <p:nvPr/>
        </p:nvSpPr>
        <p:spPr>
          <a:xfrm>
            <a:off x="2878139" y="4038245"/>
            <a:ext cx="2947791" cy="33156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Writeback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58428" y="5851352"/>
            <a:ext cx="379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banks (</a:t>
            </a:r>
            <a:r>
              <a:rPr lang="en-US" dirty="0" err="1"/>
              <a:t>Narasiman’s</a:t>
            </a:r>
            <a:r>
              <a:rPr lang="en-US" dirty="0"/>
              <a:t> figure)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36777" y="4805154"/>
            <a:ext cx="465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threads in a warp read the register values in parallel.</a:t>
            </a:r>
          </a:p>
          <a:p>
            <a:r>
              <a:rPr lang="en-US" dirty="0"/>
              <a:t>Register is indexed with register ID, warp ID </a:t>
            </a:r>
          </a:p>
        </p:txBody>
      </p:sp>
    </p:spTree>
    <p:extLst>
      <p:ext uri="{BB962C8B-B14F-4D97-AF65-F5344CB8AC3E}">
        <p14:creationId xmlns:p14="http://schemas.microsoft.com/office/powerpoint/2010/main" val="36164281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reduction 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about other threads? </a:t>
            </a:r>
          </a:p>
          <a:p>
            <a:r>
              <a:rPr lang="en-US" sz="2400" dirty="0"/>
              <a:t>What about different paths?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Branch Instructions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24200" y="1828802"/>
            <a:ext cx="2819400" cy="1447798"/>
            <a:chOff x="1447801" y="2057401"/>
            <a:chExt cx="5257805" cy="2590799"/>
          </a:xfrm>
        </p:grpSpPr>
        <p:sp>
          <p:nvSpPr>
            <p:cNvPr id="5" name="Oval 4"/>
            <p:cNvSpPr/>
            <p:nvPr/>
          </p:nvSpPr>
          <p:spPr>
            <a:xfrm>
              <a:off x="1447801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336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194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052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10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76804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5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6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28801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3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5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943605" y="2819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3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410205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962401" y="4191000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38200" y="19812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%==2)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24384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%==4)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895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%==8)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3201722" y="2129356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993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755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4413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1400" y="2514603"/>
            <a:ext cx="232478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2514603"/>
            <a:ext cx="331869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2400" y="2895603"/>
            <a:ext cx="510207" cy="2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472275" y="2149786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201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963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6495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968378" y="250414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5427773" y="2492546"/>
            <a:ext cx="212229" cy="24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38205" y="2715509"/>
            <a:ext cx="212911" cy="65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248400" y="1981202"/>
            <a:ext cx="2057400" cy="1219200"/>
            <a:chOff x="4953000" y="3505200"/>
            <a:chExt cx="2057400" cy="2057400"/>
          </a:xfrm>
        </p:grpSpPr>
        <p:sp>
          <p:nvSpPr>
            <p:cNvPr id="38" name="Rectangle 37"/>
            <p:cNvSpPr/>
            <p:nvPr/>
          </p:nvSpPr>
          <p:spPr>
            <a:xfrm>
              <a:off x="4953000" y="4191000"/>
              <a:ext cx="2057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>
              <a:off x="4953000" y="44958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5410994" y="44950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5868194" y="44950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6325394" y="44950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953000" y="3505200"/>
              <a:ext cx="2057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rot="5400000">
              <a:off x="4953000" y="38100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51823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4109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>
              <a:off x="56395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5400000">
              <a:off x="58681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rot="5400000">
              <a:off x="60967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63253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>
              <a:off x="6553994" y="38092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953000" y="4953000"/>
              <a:ext cx="20574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4953000" y="52578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>
              <a:off x="5868194" y="5257006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1524000" y="4343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43000" y="4953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57400" y="5486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00200" y="6096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1606177" y="471842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3" idx="0"/>
          </p:cNvCxnSpPr>
          <p:nvPr/>
        </p:nvCxnSpPr>
        <p:spPr>
          <a:xfrm rot="16200000" flipH="1">
            <a:off x="1924051" y="49339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1314451" y="55435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2"/>
            <a:endCxn id="84" idx="0"/>
          </p:cNvCxnSpPr>
          <p:nvPr/>
        </p:nvCxnSpPr>
        <p:spPr>
          <a:xfrm rot="5400000">
            <a:off x="2133600" y="57531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0400" y="4419600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{</a:t>
            </a:r>
          </a:p>
          <a:p>
            <a:r>
              <a:rPr lang="en-US" dirty="0"/>
              <a:t>	do work B}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}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791200" y="4826000"/>
            <a:ext cx="2057400" cy="3612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5884333" y="50062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6113727" y="5011473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791200" y="4419600"/>
            <a:ext cx="2057400" cy="3612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5884333" y="45998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113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6342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65709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67995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70281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7256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7485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791200" y="5257800"/>
            <a:ext cx="2057400" cy="3612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rot="5400000">
            <a:off x="6342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5709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67995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70281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72567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7485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943600" y="640080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ea typeface="ＭＳ Ｐゴシック" pitchFamily="34" charset="-128"/>
              </a:rPr>
              <a:t>From Fung et al. MICRO ‘07</a:t>
            </a:r>
            <a:endParaRPr lang="en-US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505200" y="5943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 branch! </a:t>
            </a:r>
          </a:p>
        </p:txBody>
      </p:sp>
    </p:spTree>
    <p:extLst>
      <p:ext uri="{BB962C8B-B14F-4D97-AF65-F5344CB8AC3E}">
        <p14:creationId xmlns:p14="http://schemas.microsoft.com/office/powerpoint/2010/main" val="418932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93" grpId="0"/>
      <p:bldP spid="95" grpId="0" animBg="1"/>
      <p:bldP spid="100" grpId="0" animBg="1"/>
      <p:bldP spid="112" grpId="0" animBg="1"/>
      <p:bldP spid="1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3.4|2.5|4.8|7.8|10|3.4|3.8|3.9|1.4|1.7|3.7|0.4|19.5|0.7|1.7|0.6|2.9|0.2|0.6|1.3|19.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1" ma:contentTypeDescription="Create a new document." ma:contentTypeScope="" ma:versionID="1e2b5c0b9d9fd1965698165509e2dfbf">
  <xsd:schema xmlns:xsd="http://www.w3.org/2001/XMLSchema" xmlns:xs="http://www.w3.org/2001/XMLSchema" xmlns:p="http://schemas.microsoft.com/office/2006/metadata/properties" xmlns:ns2="f01fee57-14a4-4fb3-a7a7-17af854556b0" targetNamespace="http://schemas.microsoft.com/office/2006/metadata/properties" ma:root="true" ma:fieldsID="9b481f0cdde0da3219ea5c6a1ff701b7" ns2:_="">
    <xsd:import namespace="f01fee57-14a4-4fb3-a7a7-17af854556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D0140C-BF33-476E-9327-09381A5C2E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467D64B-8BC0-4A17-9B95-96896C0A5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fee57-14a4-4fb3-a7a7-17af854556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49633</TotalTime>
  <Words>1431</Words>
  <Application>Microsoft Office PowerPoint</Application>
  <PresentationFormat>On-screen Show (4:3)</PresentationFormat>
  <Paragraphs>555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2_Powerpoint_FINAL</vt:lpstr>
      <vt:lpstr>Origin</vt:lpstr>
      <vt:lpstr>GPGPU Background</vt:lpstr>
      <vt:lpstr>CPU pipeline</vt:lpstr>
      <vt:lpstr>GPU pipeline</vt:lpstr>
      <vt:lpstr>GPU Pipeline </vt:lpstr>
      <vt:lpstr>Scheduling </vt:lpstr>
      <vt:lpstr>Thread Scheduling Policies </vt:lpstr>
      <vt:lpstr>GPU Register Files </vt:lpstr>
      <vt:lpstr>Register File Structures: Multiple Banks  </vt:lpstr>
      <vt:lpstr>Handling Branch Instructions</vt:lpstr>
      <vt:lpstr>Split/Join</vt:lpstr>
      <vt:lpstr>GPGPU Programming </vt:lpstr>
      <vt:lpstr>Quick Summary of CUDA Programming Model</vt:lpstr>
      <vt:lpstr>CUDA Program Example</vt:lpstr>
      <vt:lpstr>Execution Model</vt:lpstr>
      <vt:lpstr>Memory Space</vt:lpstr>
      <vt:lpstr>Shared Memory</vt:lpstr>
      <vt:lpstr>Memory Data Indexing </vt:lpstr>
      <vt:lpstr>1D, 2D, 3D data structures </vt:lpstr>
      <vt:lpstr>Synchronization Model</vt:lpstr>
      <vt:lpstr>OpenCL vs. CUDA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238</cp:revision>
  <cp:lastPrinted>2013-01-11T16:38:21Z</cp:lastPrinted>
  <dcterms:created xsi:type="dcterms:W3CDTF">2013-01-10T23:30:37Z</dcterms:created>
  <dcterms:modified xsi:type="dcterms:W3CDTF">2021-10-18T11:49:19Z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