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30"/>
  </p:notesMasterIdLst>
  <p:handoutMasterIdLst>
    <p:handoutMasterId r:id="rId31"/>
  </p:handoutMasterIdLst>
  <p:sldIdLst>
    <p:sldId id="407" r:id="rId6"/>
    <p:sldId id="423" r:id="rId7"/>
    <p:sldId id="434" r:id="rId8"/>
    <p:sldId id="427" r:id="rId9"/>
    <p:sldId id="428" r:id="rId10"/>
    <p:sldId id="436" r:id="rId11"/>
    <p:sldId id="438" r:id="rId12"/>
    <p:sldId id="442" r:id="rId13"/>
    <p:sldId id="443" r:id="rId14"/>
    <p:sldId id="431" r:id="rId15"/>
    <p:sldId id="429" r:id="rId16"/>
    <p:sldId id="435" r:id="rId17"/>
    <p:sldId id="430" r:id="rId18"/>
    <p:sldId id="432" r:id="rId19"/>
    <p:sldId id="444" r:id="rId20"/>
    <p:sldId id="445" r:id="rId21"/>
    <p:sldId id="448" r:id="rId22"/>
    <p:sldId id="449" r:id="rId23"/>
    <p:sldId id="446" r:id="rId24"/>
    <p:sldId id="447" r:id="rId25"/>
    <p:sldId id="433" r:id="rId26"/>
    <p:sldId id="439" r:id="rId27"/>
    <p:sldId id="440" r:id="rId28"/>
    <p:sldId id="44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8"/>
    <p:restoredTop sz="91701"/>
  </p:normalViewPr>
  <p:slideViewPr>
    <p:cSldViewPr snapToGrid="0" snapToObjects="1">
      <p:cViewPr varScale="1">
        <p:scale>
          <a:sx n="104" d="100"/>
          <a:sy n="104" d="100"/>
        </p:scale>
        <p:origin x="1422" y="11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Vortex Code Structure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Blaise Tine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/syn</a:t>
            </a:r>
          </a:p>
          <a:p>
            <a:r>
              <a:rPr lang="en-US" dirty="0"/>
              <a:t>/</a:t>
            </a:r>
            <a:r>
              <a:rPr lang="en-US" dirty="0" err="1"/>
              <a:t>opae</a:t>
            </a:r>
            <a:r>
              <a:rPr lang="en-US" dirty="0"/>
              <a:t>		Intel OPAE FPGA synthesis</a:t>
            </a:r>
          </a:p>
          <a:p>
            <a:r>
              <a:rPr lang="en-US" dirty="0"/>
              <a:t>/</a:t>
            </a:r>
            <a:r>
              <a:rPr lang="en-US" dirty="0" err="1"/>
              <a:t>quartus</a:t>
            </a:r>
            <a:r>
              <a:rPr lang="en-US" dirty="0"/>
              <a:t>		Intel Quartus synthesis</a:t>
            </a:r>
          </a:p>
          <a:p>
            <a:r>
              <a:rPr lang="en-US" dirty="0"/>
              <a:t>/</a:t>
            </a:r>
            <a:r>
              <a:rPr lang="en-US" dirty="0" err="1"/>
              <a:t>yosys</a:t>
            </a:r>
            <a:r>
              <a:rPr lang="en-US" dirty="0"/>
              <a:t>		Yosys </a:t>
            </a:r>
          </a:p>
          <a:p>
            <a:r>
              <a:rPr lang="en-US" dirty="0"/>
              <a:t>/</a:t>
            </a:r>
            <a:r>
              <a:rPr lang="en-US" dirty="0" err="1"/>
              <a:t>synopsys</a:t>
            </a:r>
            <a:r>
              <a:rPr lang="en-US" dirty="0"/>
              <a:t>	Synopsys</a:t>
            </a:r>
          </a:p>
          <a:p>
            <a:r>
              <a:rPr lang="en-US" dirty="0"/>
              <a:t>/</a:t>
            </a:r>
            <a:r>
              <a:rPr lang="en-US" dirty="0" err="1"/>
              <a:t>modelsim</a:t>
            </a:r>
            <a:r>
              <a:rPr lang="en-US" dirty="0"/>
              <a:t>	</a:t>
            </a:r>
            <a:r>
              <a:rPr lang="en-US" dirty="0" err="1"/>
              <a:t>Modelsim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19872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/vortex/sim</a:t>
            </a:r>
          </a:p>
          <a:p>
            <a:r>
              <a:rPr lang="en-US" dirty="0"/>
              <a:t>/</a:t>
            </a:r>
            <a:r>
              <a:rPr lang="en-US" dirty="0" err="1"/>
              <a:t>rtlsim</a:t>
            </a:r>
            <a:r>
              <a:rPr lang="en-US" dirty="0"/>
              <a:t>		Processor RTL simulator</a:t>
            </a:r>
          </a:p>
          <a:p>
            <a:r>
              <a:rPr lang="en-US" dirty="0"/>
              <a:t>/</a:t>
            </a:r>
            <a:r>
              <a:rPr lang="en-US" dirty="0" err="1"/>
              <a:t>vlsim</a:t>
            </a:r>
            <a:r>
              <a:rPr lang="en-US" dirty="0"/>
              <a:t>		AFU + Processor RTL simulator</a:t>
            </a:r>
          </a:p>
          <a:p>
            <a:r>
              <a:rPr lang="en-US" dirty="0"/>
              <a:t>/</a:t>
            </a:r>
            <a:r>
              <a:rPr lang="en-US" dirty="0" err="1"/>
              <a:t>simX</a:t>
            </a:r>
            <a:r>
              <a:rPr lang="en-US" dirty="0"/>
              <a:t>		Cycle-level simulator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214702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/vortex/runtime</a:t>
            </a:r>
          </a:p>
          <a:p>
            <a:r>
              <a:rPr lang="en-US" dirty="0"/>
              <a:t>/linker		Loader scripts</a:t>
            </a:r>
          </a:p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		Runtime API sources</a:t>
            </a:r>
          </a:p>
          <a:p>
            <a:pPr lvl="1"/>
            <a:r>
              <a:rPr lang="en-US" dirty="0"/>
              <a:t>start.*		Startup routine		</a:t>
            </a:r>
          </a:p>
          <a:p>
            <a:pPr lvl="1"/>
            <a:r>
              <a:rPr lang="en-US" dirty="0"/>
              <a:t>print.*		Standard out print</a:t>
            </a:r>
          </a:p>
          <a:p>
            <a:pPr lvl="1"/>
            <a:r>
              <a:rPr lang="en-US" dirty="0"/>
              <a:t>spawn.*	Tasks scheduler</a:t>
            </a:r>
          </a:p>
          <a:p>
            <a:pPr lvl="1"/>
            <a:r>
              <a:rPr lang="en-US" dirty="0"/>
              <a:t>perf.*		Performance counter logger</a:t>
            </a:r>
          </a:p>
          <a:p>
            <a:pPr lvl="1"/>
            <a:r>
              <a:rPr lang="en-US" dirty="0"/>
              <a:t>syscalls.*	System calls handling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7407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/vortex/driver</a:t>
            </a:r>
          </a:p>
          <a:p>
            <a:r>
              <a:rPr lang="en-US" dirty="0"/>
              <a:t>/stub		Stub library for applications</a:t>
            </a:r>
          </a:p>
          <a:p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		OPAE FPGA driver</a:t>
            </a:r>
          </a:p>
          <a:p>
            <a:r>
              <a:rPr lang="en-US" dirty="0"/>
              <a:t>/</a:t>
            </a:r>
            <a:r>
              <a:rPr lang="en-US" dirty="0" err="1"/>
              <a:t>asesim</a:t>
            </a:r>
            <a:r>
              <a:rPr lang="en-US" dirty="0"/>
              <a:t>		OPAE simulation driver</a:t>
            </a:r>
          </a:p>
          <a:p>
            <a:r>
              <a:rPr lang="en-US" dirty="0"/>
              <a:t>/</a:t>
            </a:r>
            <a:r>
              <a:rPr lang="en-US" dirty="0" err="1"/>
              <a:t>vlsim</a:t>
            </a:r>
            <a:r>
              <a:rPr lang="en-US" dirty="0"/>
              <a:t>		VLSIM driver</a:t>
            </a:r>
          </a:p>
          <a:p>
            <a:r>
              <a:rPr lang="en-US" dirty="0"/>
              <a:t>/</a:t>
            </a:r>
            <a:r>
              <a:rPr lang="en-US" dirty="0" err="1"/>
              <a:t>rtlsim</a:t>
            </a:r>
            <a:r>
              <a:rPr lang="en-US" dirty="0"/>
              <a:t>		RTLSIM driver</a:t>
            </a:r>
          </a:p>
          <a:p>
            <a:r>
              <a:rPr lang="en-US" dirty="0"/>
              <a:t>/</a:t>
            </a:r>
            <a:r>
              <a:rPr lang="en-US" dirty="0" err="1"/>
              <a:t>simX</a:t>
            </a:r>
            <a:r>
              <a:rPr lang="en-US" dirty="0"/>
              <a:t>		SimX driver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60230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/vortex/tests</a:t>
            </a:r>
          </a:p>
          <a:p>
            <a:r>
              <a:rPr lang="en-US" dirty="0"/>
              <a:t>/runtime		Runtime tests</a:t>
            </a:r>
          </a:p>
          <a:p>
            <a:r>
              <a:rPr lang="en-US" dirty="0"/>
              <a:t>/regression	C++ applications tests</a:t>
            </a:r>
          </a:p>
          <a:p>
            <a:r>
              <a:rPr lang="en-US" dirty="0"/>
              <a:t>/</a:t>
            </a:r>
            <a:r>
              <a:rPr lang="en-US" dirty="0" err="1"/>
              <a:t>opencl</a:t>
            </a:r>
            <a:r>
              <a:rPr lang="en-US" dirty="0"/>
              <a:t>		OpenCL benchmarks</a:t>
            </a:r>
          </a:p>
          <a:p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		RISC-V standard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9478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-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/vortex/ci</a:t>
            </a:r>
          </a:p>
          <a:p>
            <a:r>
              <a:rPr lang="en-US" dirty="0">
                <a:solidFill>
                  <a:srgbClr val="FF0000"/>
                </a:solidFill>
              </a:rPr>
              <a:t>blackbox.sh</a:t>
            </a:r>
            <a:r>
              <a:rPr lang="en-US" dirty="0"/>
              <a:t>		Vortex apps runner</a:t>
            </a:r>
          </a:p>
          <a:p>
            <a:r>
              <a:rPr lang="en-US" dirty="0">
                <a:solidFill>
                  <a:srgbClr val="FF0000"/>
                </a:solidFill>
              </a:rPr>
              <a:t>regression.sh</a:t>
            </a:r>
            <a:r>
              <a:rPr lang="en-US" dirty="0"/>
              <a:t>		CI regression suite</a:t>
            </a:r>
          </a:p>
          <a:p>
            <a:r>
              <a:rPr lang="en-US" dirty="0">
                <a:solidFill>
                  <a:srgbClr val="FF0000"/>
                </a:solidFill>
              </a:rPr>
              <a:t>Test_compiler.sh	</a:t>
            </a:r>
            <a:r>
              <a:rPr lang="en-US" dirty="0"/>
              <a:t>CI compiler suite</a:t>
            </a:r>
          </a:p>
          <a:p>
            <a:r>
              <a:rPr lang="en-US" dirty="0">
                <a:solidFill>
                  <a:srgbClr val="FF0000"/>
                </a:solidFill>
              </a:rPr>
              <a:t>prebuild.sh</a:t>
            </a:r>
            <a:r>
              <a:rPr lang="en-US" dirty="0"/>
              <a:t>		Build prebuilt binaries</a:t>
            </a:r>
          </a:p>
          <a:p>
            <a:r>
              <a:rPr lang="en-US" dirty="0">
                <a:solidFill>
                  <a:srgbClr val="FF0000"/>
                </a:solidFill>
              </a:rPr>
              <a:t>toolchain_install.sh</a:t>
            </a:r>
            <a:r>
              <a:rPr lang="en-US" dirty="0"/>
              <a:t>	Install prebuild binaries</a:t>
            </a:r>
          </a:p>
          <a:p>
            <a:endParaRPr lang="en-US" dirty="0"/>
          </a:p>
          <a:p>
            <a:r>
              <a:rPr lang="en-US" dirty="0"/>
              <a:t>Usage:  &lt;tool&gt; --help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0251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</a:t>
            </a:r>
            <a:r>
              <a:rPr lang="en-US" dirty="0" err="1"/>
              <a:t>VX_config.vh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VX_config.vh</a:t>
            </a:r>
            <a:endParaRPr lang="en-US" dirty="0"/>
          </a:p>
          <a:p>
            <a:r>
              <a:rPr lang="en-US" dirty="0"/>
              <a:t>Contains all HW configuration parameters</a:t>
            </a:r>
          </a:p>
          <a:p>
            <a:pPr lvl="1"/>
            <a:r>
              <a:rPr lang="en-US" dirty="0"/>
              <a:t>e.g.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NUM_CORES, NUM_THREADS, L2_ENABLE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Autogen</a:t>
            </a:r>
            <a:r>
              <a:rPr lang="en-US" dirty="0"/>
              <a:t> C++ header: </a:t>
            </a:r>
            <a:r>
              <a:rPr lang="en-US" dirty="0" err="1"/>
              <a:t>VX_config.h</a:t>
            </a:r>
            <a:endParaRPr lang="en-US" dirty="0"/>
          </a:p>
          <a:p>
            <a:pPr lvl="1"/>
            <a:r>
              <a:rPr lang="en-US" dirty="0"/>
              <a:t>$ make –s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04177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VX_config.vh</a:t>
            </a:r>
            <a:r>
              <a:rPr lang="en-US" dirty="0"/>
              <a:t>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9D31C58-49D1-49DD-92AA-584ECED4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6" y="1495654"/>
            <a:ext cx="1365938" cy="40590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4FC3423-BE65-4A53-84AF-1CF8D45E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757" y="1158454"/>
            <a:ext cx="204173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6082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</a:t>
            </a:r>
            <a:r>
              <a:rPr lang="en-US" dirty="0" err="1"/>
              <a:t>VX_config.vh</a:t>
            </a:r>
            <a:r>
              <a:rPr lang="en-US" dirty="0"/>
              <a:t>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r>
              <a:rPr lang="en-US" dirty="0"/>
              <a:t>Memory</a:t>
            </a:r>
          </a:p>
          <a:p>
            <a:r>
              <a:rPr lang="en-US" dirty="0">
                <a:solidFill>
                  <a:srgbClr val="FF0000"/>
                </a:solidFill>
              </a:rPr>
              <a:t>CSRs</a:t>
            </a:r>
          </a:p>
          <a:p>
            <a:r>
              <a:rPr lang="en-US" dirty="0">
                <a:solidFill>
                  <a:srgbClr val="FF0000"/>
                </a:solidFill>
              </a:rPr>
              <a:t>Caches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A3E27DE-2EEA-4823-AE29-06044F35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07" y="1650700"/>
            <a:ext cx="2681711" cy="360479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347AE0-6C01-4B95-8517-92382208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11" y="1204761"/>
            <a:ext cx="1674781" cy="52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568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Software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579282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VX_config.h</a:t>
            </a:r>
            <a:endParaRPr lang="en-US" dirty="0"/>
          </a:p>
          <a:p>
            <a:r>
              <a:rPr lang="en-US" dirty="0"/>
              <a:t>Consumed by all SW components</a:t>
            </a:r>
          </a:p>
          <a:p>
            <a:pPr lvl="1"/>
            <a:r>
              <a:rPr lang="en-US" dirty="0"/>
              <a:t>Vortex Runtime</a:t>
            </a:r>
          </a:p>
          <a:p>
            <a:pPr lvl="1"/>
            <a:r>
              <a:rPr lang="en-US" dirty="0"/>
              <a:t>All simulators</a:t>
            </a:r>
          </a:p>
          <a:p>
            <a:r>
              <a:rPr lang="en-US" dirty="0"/>
              <a:t>Blackbox examples:</a:t>
            </a:r>
          </a:p>
          <a:p>
            <a:pPr lvl="1"/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./ci/blackbox.sh --cores=2 --warps=2 --threads=8 –app=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vecadd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CONFIGS=“-DNUM_CORES=2 -DDNUM_BANKS=1“ ./ci/blackbox.sh --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app=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sgemm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CONFIGS="-DMEM_LATENCY=100“ ./ci/blackbox.sh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--app=demo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8844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076325"/>
            <a:ext cx="8347075" cy="5464175"/>
          </a:xfrm>
        </p:spPr>
        <p:txBody>
          <a:bodyPr/>
          <a:lstStyle/>
          <a:p>
            <a:r>
              <a:rPr lang="en-US" sz="2800" dirty="0"/>
              <a:t>Source Tree</a:t>
            </a:r>
          </a:p>
          <a:p>
            <a:r>
              <a:rPr lang="en-US" sz="2800" dirty="0"/>
              <a:t>Documentation</a:t>
            </a:r>
          </a:p>
          <a:p>
            <a:r>
              <a:rPr lang="en-US" sz="2800" dirty="0"/>
              <a:t>Hardware</a:t>
            </a:r>
          </a:p>
          <a:p>
            <a:r>
              <a:rPr lang="en-US" sz="2800" dirty="0"/>
              <a:t>Synthesis</a:t>
            </a:r>
          </a:p>
          <a:p>
            <a:r>
              <a:rPr lang="en-US" sz="2800" dirty="0"/>
              <a:t>Simulation</a:t>
            </a:r>
          </a:p>
          <a:p>
            <a:r>
              <a:rPr lang="en-US" sz="2800" dirty="0"/>
              <a:t>Runtime</a:t>
            </a:r>
          </a:p>
          <a:p>
            <a:r>
              <a:rPr lang="en-US" sz="2800" dirty="0"/>
              <a:t>Drivers</a:t>
            </a:r>
          </a:p>
          <a:p>
            <a:r>
              <a:rPr lang="en-US" sz="2800" dirty="0"/>
              <a:t>Testing and Integration</a:t>
            </a:r>
          </a:p>
          <a:p>
            <a:r>
              <a:rPr lang="en-US" sz="2800" dirty="0"/>
              <a:t>Configuration</a:t>
            </a:r>
          </a:p>
          <a:p>
            <a:r>
              <a:rPr lang="en-US" sz="2800" dirty="0"/>
              <a:t>Coding Convention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- Synthesis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/syn/</a:t>
            </a:r>
            <a:r>
              <a:rPr lang="en-US" dirty="0" err="1"/>
              <a:t>opae</a:t>
            </a:r>
            <a:endParaRPr lang="en-US" dirty="0"/>
          </a:p>
          <a:p>
            <a:r>
              <a:rPr lang="en-US" dirty="0"/>
              <a:t>FPGA build scripts allows customization</a:t>
            </a:r>
          </a:p>
          <a:p>
            <a:pPr lvl="1"/>
            <a:r>
              <a:rPr lang="en-US" dirty="0"/>
              <a:t>Use parameters from </a:t>
            </a:r>
            <a:r>
              <a:rPr lang="en-US" dirty="0" err="1"/>
              <a:t>VX_config.vh</a:t>
            </a:r>
            <a:endParaRPr lang="en-US" dirty="0"/>
          </a:p>
          <a:p>
            <a:r>
              <a:rPr lang="en-US" dirty="0"/>
              <a:t>FPGA synthesis examples: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CONFIGS="-DNUM_THREADS=4“ make fpga-4c</a:t>
            </a:r>
            <a:endParaRPr lang="en-US" sz="1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CONFIGS="-DNUM_WARPS=4“   make fpga-4c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CONFIGS=“-DPERF_ENABLE=4“    make fpga-4c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8718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-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r>
              <a:rPr lang="en-US" dirty="0"/>
              <a:t>/</a:t>
            </a:r>
            <a:r>
              <a:rPr lang="en-US" dirty="0" err="1"/>
              <a:t>rtl</a:t>
            </a:r>
            <a:r>
              <a:rPr lang="en-US" dirty="0"/>
              <a:t>/interfaces</a:t>
            </a:r>
          </a:p>
          <a:p>
            <a:r>
              <a:rPr lang="en-US" dirty="0"/>
              <a:t>Grouping of related signals</a:t>
            </a:r>
          </a:p>
          <a:p>
            <a:r>
              <a:rPr lang="en-US" dirty="0"/>
              <a:t>Master/slave interconnect</a:t>
            </a:r>
          </a:p>
          <a:p>
            <a:pPr lvl="1"/>
            <a:r>
              <a:rPr lang="en-US" dirty="0"/>
              <a:t>Master: outgoing</a:t>
            </a:r>
          </a:p>
          <a:p>
            <a:pPr lvl="1"/>
            <a:r>
              <a:rPr lang="en-US" dirty="0"/>
              <a:t>Slave: incoming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7FEA99-50F1-48B3-84A4-2D2123F9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33" y="1901222"/>
            <a:ext cx="272453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70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– Handshaking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Pipeline Pattern</a:t>
            </a:r>
          </a:p>
          <a:p>
            <a:r>
              <a:rPr lang="en-US" dirty="0"/>
              <a:t>valid/ready interfaces</a:t>
            </a:r>
          </a:p>
          <a:p>
            <a:pPr lvl="1"/>
            <a:r>
              <a:rPr lang="en-US" dirty="0"/>
              <a:t>out: data	Data to transfer</a:t>
            </a:r>
          </a:p>
          <a:p>
            <a:pPr lvl="1"/>
            <a:r>
              <a:rPr lang="en-US" dirty="0"/>
              <a:t>out: valid	Producer has valid data to transfer</a:t>
            </a:r>
          </a:p>
          <a:p>
            <a:pPr lvl="1"/>
            <a:r>
              <a:rPr lang="en-US" dirty="0"/>
              <a:t>in:    ready	Consumer is ready to accept data</a:t>
            </a:r>
          </a:p>
          <a:p>
            <a:r>
              <a:rPr lang="en-US" dirty="0"/>
              <a:t>fire =&gt; valid &amp;&amp; ready;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E9765EA-351F-463E-83C0-A2BAEB73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13" y="4810268"/>
            <a:ext cx="8039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939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 –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coding standard</a:t>
            </a:r>
          </a:p>
          <a:p>
            <a:pPr lvl="1"/>
            <a:r>
              <a:rPr lang="en-US" dirty="0"/>
              <a:t>Self-documentation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/>
              <a:t>Extensibility</a:t>
            </a:r>
          </a:p>
          <a:p>
            <a:r>
              <a:rPr lang="en-US" dirty="0"/>
              <a:t>Module files: VX_&lt;module&gt;.</a:t>
            </a:r>
            <a:r>
              <a:rPr lang="en-US" dirty="0" err="1"/>
              <a:t>sv</a:t>
            </a:r>
            <a:endParaRPr lang="en-US" dirty="0"/>
          </a:p>
          <a:p>
            <a:r>
              <a:rPr lang="en-US" dirty="0"/>
              <a:t>Interfaces: VX_&lt;interface&gt;_if.sv</a:t>
            </a:r>
          </a:p>
          <a:p>
            <a:r>
              <a:rPr lang="en-US" dirty="0"/>
              <a:t>Header: VX_&lt;name&gt;.</a:t>
            </a:r>
            <a:r>
              <a:rPr lang="en-US" dirty="0" err="1"/>
              <a:t>vh</a:t>
            </a:r>
            <a:endParaRPr lang="en-US" dirty="0"/>
          </a:p>
          <a:p>
            <a:r>
              <a:rPr lang="en-US" dirty="0"/>
              <a:t>Data Types:  VX_&lt;name&gt;_</a:t>
            </a:r>
            <a:r>
              <a:rPr lang="en-US" dirty="0" err="1"/>
              <a:t>types.vh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12657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1DCA5-73D7-4601-A623-D375317F5222}"/>
              </a:ext>
            </a:extLst>
          </p:cNvPr>
          <p:cNvSpPr txBox="1"/>
          <p:nvPr/>
        </p:nvSpPr>
        <p:spPr>
          <a:xfrm>
            <a:off x="3061746" y="3050435"/>
            <a:ext cx="302050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800" b="1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42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</a:t>
            </a:r>
          </a:p>
          <a:p>
            <a:r>
              <a:rPr lang="en-US" dirty="0"/>
              <a:t>/ci:			Continuous integration</a:t>
            </a:r>
          </a:p>
          <a:p>
            <a:r>
              <a:rPr lang="en-US" dirty="0"/>
              <a:t>/doc		Documentation</a:t>
            </a:r>
          </a:p>
          <a:p>
            <a:r>
              <a:rPr lang="en-US" dirty="0"/>
              <a:t>/</a:t>
            </a:r>
            <a:r>
              <a:rPr lang="en-US" dirty="0" err="1"/>
              <a:t>hw</a:t>
            </a:r>
            <a:r>
              <a:rPr lang="en-US" dirty="0"/>
              <a:t>		Hardware</a:t>
            </a:r>
          </a:p>
          <a:p>
            <a:r>
              <a:rPr lang="en-US" dirty="0"/>
              <a:t>/runtime		Runtime</a:t>
            </a:r>
          </a:p>
          <a:p>
            <a:r>
              <a:rPr lang="en-US" dirty="0"/>
              <a:t>/driver		Drivers</a:t>
            </a:r>
          </a:p>
          <a:p>
            <a:r>
              <a:rPr lang="en-US" dirty="0"/>
              <a:t>/sim		Simulation</a:t>
            </a:r>
          </a:p>
          <a:p>
            <a:r>
              <a:rPr lang="en-US" dirty="0"/>
              <a:t>/tests		Testing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6989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/vortex/doc</a:t>
            </a:r>
          </a:p>
          <a:p>
            <a:r>
              <a:rPr lang="en-US" dirty="0"/>
              <a:t>Vortex.md</a:t>
            </a:r>
          </a:p>
          <a:p>
            <a:pPr lvl="1"/>
            <a:r>
              <a:rPr lang="en-US" dirty="0"/>
              <a:t>Codebase Layout</a:t>
            </a:r>
          </a:p>
          <a:p>
            <a:pPr lvl="1"/>
            <a:r>
              <a:rPr lang="en-US" dirty="0"/>
              <a:t>Microarchitecture</a:t>
            </a:r>
          </a:p>
          <a:p>
            <a:pPr lvl="1"/>
            <a:r>
              <a:rPr lang="en-US" dirty="0"/>
              <a:t>Cache Subsystem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FPGA Setup Guide</a:t>
            </a:r>
          </a:p>
          <a:p>
            <a:pPr lvl="1"/>
            <a:r>
              <a:rPr lang="en-US" dirty="0"/>
              <a:t>Debugging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599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/dpi		Verilog DPI library</a:t>
            </a:r>
          </a:p>
          <a:p>
            <a:r>
              <a:rPr lang="en-US" dirty="0"/>
              <a:t>/scripts		Scripting tools</a:t>
            </a:r>
          </a:p>
          <a:p>
            <a:r>
              <a:rPr lang="en-US" dirty="0"/>
              <a:t>/syn		Synthesis tree</a:t>
            </a:r>
          </a:p>
          <a:p>
            <a:r>
              <a:rPr lang="en-US" dirty="0"/>
              <a:t>/</a:t>
            </a:r>
            <a:r>
              <a:rPr lang="en-US" dirty="0" err="1"/>
              <a:t>unit_tests</a:t>
            </a:r>
            <a:r>
              <a:rPr lang="en-US" dirty="0"/>
              <a:t>	Hardware unit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06697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- 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114D-D385-4442-BE44-483DDC63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afu</a:t>
            </a:r>
            <a:r>
              <a:rPr lang="en-US" dirty="0"/>
              <a:t>		Command processor</a:t>
            </a:r>
          </a:p>
          <a:p>
            <a:r>
              <a:rPr lang="en-US" dirty="0"/>
              <a:t>/cache		Cache source tree</a:t>
            </a:r>
          </a:p>
          <a:p>
            <a:r>
              <a:rPr lang="en-US" dirty="0"/>
              <a:t>/</a:t>
            </a:r>
            <a:r>
              <a:rPr lang="en-US" dirty="0" err="1"/>
              <a:t>fp_cores</a:t>
            </a:r>
            <a:r>
              <a:rPr lang="en-US" dirty="0"/>
              <a:t>	floating-point cores</a:t>
            </a:r>
          </a:p>
          <a:p>
            <a:r>
              <a:rPr lang="en-US" dirty="0"/>
              <a:t>/</a:t>
            </a:r>
            <a:r>
              <a:rPr lang="en-US" dirty="0" err="1"/>
              <a:t>tex_unit</a:t>
            </a:r>
            <a:r>
              <a:rPr lang="en-US" dirty="0"/>
              <a:t>	Texture unit		</a:t>
            </a:r>
          </a:p>
          <a:p>
            <a:r>
              <a:rPr lang="en-US" dirty="0"/>
              <a:t>/interfaces	Module interfaces</a:t>
            </a:r>
          </a:p>
          <a:p>
            <a:r>
              <a:rPr lang="en-US" dirty="0"/>
              <a:t>/libs		Library modules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E7C5-C5E4-4442-B8E9-CE706E0AF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872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Processor Dependency Tree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B914F8-86BE-42B7-801B-2135A7D1BA45}"/>
              </a:ext>
            </a:extLst>
          </p:cNvPr>
          <p:cNvSpPr/>
          <p:nvPr/>
        </p:nvSpPr>
        <p:spPr>
          <a:xfrm>
            <a:off x="213736" y="4087327"/>
            <a:ext cx="840509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AF124-9BF2-44EF-861E-783273460398}"/>
              </a:ext>
            </a:extLst>
          </p:cNvPr>
          <p:cNvSpPr/>
          <p:nvPr/>
        </p:nvSpPr>
        <p:spPr>
          <a:xfrm>
            <a:off x="1335953" y="4675424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C9ED45-77AA-47AA-8810-198EA727CD17}"/>
              </a:ext>
            </a:extLst>
          </p:cNvPr>
          <p:cNvSpPr/>
          <p:nvPr/>
        </p:nvSpPr>
        <p:spPr>
          <a:xfrm>
            <a:off x="2526142" y="2871013"/>
            <a:ext cx="68811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96FAD8-E650-4CEA-97DB-0A29DBB1655E}"/>
              </a:ext>
            </a:extLst>
          </p:cNvPr>
          <p:cNvSpPr/>
          <p:nvPr/>
        </p:nvSpPr>
        <p:spPr>
          <a:xfrm>
            <a:off x="1335953" y="4087328"/>
            <a:ext cx="908484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C3695-D348-43F9-88A1-178F297C897A}"/>
              </a:ext>
            </a:extLst>
          </p:cNvPr>
          <p:cNvSpPr/>
          <p:nvPr/>
        </p:nvSpPr>
        <p:spPr>
          <a:xfrm>
            <a:off x="1335953" y="3483789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761008-9DAC-44ED-8F87-369769E3E609}"/>
              </a:ext>
            </a:extLst>
          </p:cNvPr>
          <p:cNvSpPr/>
          <p:nvPr/>
        </p:nvSpPr>
        <p:spPr>
          <a:xfrm>
            <a:off x="2526143" y="3483789"/>
            <a:ext cx="68811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C0664E-2B87-4FC9-B0B1-EA7D25D6F95A}"/>
              </a:ext>
            </a:extLst>
          </p:cNvPr>
          <p:cNvSpPr/>
          <p:nvPr/>
        </p:nvSpPr>
        <p:spPr>
          <a:xfrm>
            <a:off x="2526146" y="4102771"/>
            <a:ext cx="688112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292C0-2F4C-4843-9A8F-180C845873E0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244437" y="3682371"/>
            <a:ext cx="281706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B3B3A-3653-4357-B818-C82E6B88B1E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2244437" y="3069595"/>
            <a:ext cx="281705" cy="61277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A410FA-E146-4AFA-846A-2BA300EC4BA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244437" y="3682371"/>
            <a:ext cx="281709" cy="61898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E858E31-594D-4355-89CC-62E7CB18B0EE}"/>
              </a:ext>
            </a:extLst>
          </p:cNvPr>
          <p:cNvSpPr/>
          <p:nvPr/>
        </p:nvSpPr>
        <p:spPr>
          <a:xfrm>
            <a:off x="3514942" y="3177401"/>
            <a:ext cx="100344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1B9D3F8-8C1A-42E3-985C-DA6A3016D769}"/>
              </a:ext>
            </a:extLst>
          </p:cNvPr>
          <p:cNvSpPr/>
          <p:nvPr/>
        </p:nvSpPr>
        <p:spPr>
          <a:xfrm>
            <a:off x="3495963" y="3877776"/>
            <a:ext cx="1252831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mem_unit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A3B410-ED1F-4025-B159-AF2887DCE826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3214257" y="3375983"/>
            <a:ext cx="300685" cy="30638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38ABBE-0AB1-42E7-895F-02F4BAE04E8F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3214257" y="3682371"/>
            <a:ext cx="281706" cy="39398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EFE7F4-231B-49F7-9F61-130D65CAC2CA}"/>
              </a:ext>
            </a:extLst>
          </p:cNvPr>
          <p:cNvSpPr/>
          <p:nvPr/>
        </p:nvSpPr>
        <p:spPr>
          <a:xfrm>
            <a:off x="3411680" y="5548256"/>
            <a:ext cx="1452421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sharedmem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ABED8C-4377-492F-B6C1-D7AD8A025E94}"/>
              </a:ext>
            </a:extLst>
          </p:cNvPr>
          <p:cNvSpPr/>
          <p:nvPr/>
        </p:nvSpPr>
        <p:spPr>
          <a:xfrm>
            <a:off x="2991426" y="4847881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dcache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814378-57BF-481C-9CB8-1E32E79840E0}"/>
              </a:ext>
            </a:extLst>
          </p:cNvPr>
          <p:cNvCxnSpPr>
            <a:cxnSpLocks/>
            <a:stCxn id="44" idx="0"/>
            <a:endCxn id="36" idx="2"/>
          </p:cNvCxnSpPr>
          <p:nvPr/>
        </p:nvCxnSpPr>
        <p:spPr>
          <a:xfrm flipV="1">
            <a:off x="3445668" y="4274939"/>
            <a:ext cx="676711" cy="57294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49EDB-672D-492B-A754-0C832E028B17}"/>
              </a:ext>
            </a:extLst>
          </p:cNvPr>
          <p:cNvCxnSpPr>
            <a:cxnSpLocks/>
            <a:stCxn id="43" idx="0"/>
            <a:endCxn id="36" idx="2"/>
          </p:cNvCxnSpPr>
          <p:nvPr/>
        </p:nvCxnSpPr>
        <p:spPr>
          <a:xfrm flipH="1" flipV="1">
            <a:off x="4122379" y="4274939"/>
            <a:ext cx="15512" cy="127331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B46F122-BD7E-4EE1-A810-F3DD814987C1}"/>
              </a:ext>
            </a:extLst>
          </p:cNvPr>
          <p:cNvSpPr/>
          <p:nvPr/>
        </p:nvSpPr>
        <p:spPr>
          <a:xfrm>
            <a:off x="5115543" y="3170756"/>
            <a:ext cx="840509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017A0A-9701-4CFB-ABE7-05F979EBE78A}"/>
              </a:ext>
            </a:extLst>
          </p:cNvPr>
          <p:cNvSpPr/>
          <p:nvPr/>
        </p:nvSpPr>
        <p:spPr>
          <a:xfrm>
            <a:off x="5140037" y="1985184"/>
            <a:ext cx="840509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E1C2DAD-4307-4011-85B6-2A862A67A1E7}"/>
              </a:ext>
            </a:extLst>
          </p:cNvPr>
          <p:cNvSpPr/>
          <p:nvPr/>
        </p:nvSpPr>
        <p:spPr>
          <a:xfrm>
            <a:off x="5127673" y="2587569"/>
            <a:ext cx="908125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B17268C-4419-4ED2-9918-184D35B135F0}"/>
              </a:ext>
            </a:extLst>
          </p:cNvPr>
          <p:cNvSpPr/>
          <p:nvPr/>
        </p:nvSpPr>
        <p:spPr>
          <a:xfrm>
            <a:off x="5127673" y="3763299"/>
            <a:ext cx="988981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63DE824-186F-48E6-8A59-35A18C98D9DC}"/>
              </a:ext>
            </a:extLst>
          </p:cNvPr>
          <p:cNvSpPr/>
          <p:nvPr/>
        </p:nvSpPr>
        <p:spPr>
          <a:xfrm>
            <a:off x="5127673" y="4381375"/>
            <a:ext cx="936518" cy="39716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0BBBBF-6214-4C44-87B9-BABB90E89C66}"/>
              </a:ext>
            </a:extLst>
          </p:cNvPr>
          <p:cNvCxnSpPr>
            <a:cxnSpLocks/>
            <a:stCxn id="52" idx="1"/>
            <a:endCxn id="33" idx="3"/>
          </p:cNvCxnSpPr>
          <p:nvPr/>
        </p:nvCxnSpPr>
        <p:spPr>
          <a:xfrm flipH="1">
            <a:off x="4518391" y="3369338"/>
            <a:ext cx="597152" cy="664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05A09B8-051C-403B-BE67-0AFC961A1A81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flipH="1">
            <a:off x="4518391" y="2786151"/>
            <a:ext cx="609282" cy="58983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8A28E9-FDBA-4781-95C8-73707908EB50}"/>
              </a:ext>
            </a:extLst>
          </p:cNvPr>
          <p:cNvCxnSpPr>
            <a:cxnSpLocks/>
            <a:stCxn id="53" idx="1"/>
            <a:endCxn id="33" idx="3"/>
          </p:cNvCxnSpPr>
          <p:nvPr/>
        </p:nvCxnSpPr>
        <p:spPr>
          <a:xfrm flipH="1">
            <a:off x="4518391" y="2183766"/>
            <a:ext cx="621646" cy="119221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BE4AD2-FC42-4F54-8D28-F35BAB9686CA}"/>
              </a:ext>
            </a:extLst>
          </p:cNvPr>
          <p:cNvCxnSpPr>
            <a:cxnSpLocks/>
            <a:stCxn id="68" idx="1"/>
            <a:endCxn id="33" idx="3"/>
          </p:cNvCxnSpPr>
          <p:nvPr/>
        </p:nvCxnSpPr>
        <p:spPr>
          <a:xfrm flipH="1" flipV="1">
            <a:off x="4518391" y="3375983"/>
            <a:ext cx="609282" cy="58589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984F1BF-0883-48D4-AD69-B4C3B4BFE4AC}"/>
              </a:ext>
            </a:extLst>
          </p:cNvPr>
          <p:cNvCxnSpPr>
            <a:cxnSpLocks/>
            <a:stCxn id="70" idx="1"/>
            <a:endCxn id="33" idx="3"/>
          </p:cNvCxnSpPr>
          <p:nvPr/>
        </p:nvCxnSpPr>
        <p:spPr>
          <a:xfrm flipH="1" flipV="1">
            <a:off x="4518391" y="3375983"/>
            <a:ext cx="609282" cy="12039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2372BE5-7679-4259-9227-7864B18F7C7A}"/>
              </a:ext>
            </a:extLst>
          </p:cNvPr>
          <p:cNvSpPr/>
          <p:nvPr/>
        </p:nvSpPr>
        <p:spPr>
          <a:xfrm>
            <a:off x="6633721" y="1152789"/>
            <a:ext cx="114917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65F69C8-AF29-472D-9AA5-B4EAD5D377D7}"/>
              </a:ext>
            </a:extLst>
          </p:cNvPr>
          <p:cNvSpPr/>
          <p:nvPr/>
        </p:nvSpPr>
        <p:spPr>
          <a:xfrm>
            <a:off x="6605256" y="1808002"/>
            <a:ext cx="84050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icache</a:t>
            </a:r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9BB5C88-FA41-4F71-B66B-F56257EA6318}"/>
              </a:ext>
            </a:extLst>
          </p:cNvPr>
          <p:cNvCxnSpPr>
            <a:cxnSpLocks/>
            <a:stCxn id="101" idx="1"/>
            <a:endCxn id="53" idx="3"/>
          </p:cNvCxnSpPr>
          <p:nvPr/>
        </p:nvCxnSpPr>
        <p:spPr>
          <a:xfrm flipH="1">
            <a:off x="5980546" y="1351371"/>
            <a:ext cx="653175" cy="83239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FF05056-3FB1-410D-940B-EDB2255DE2F5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flipH="1">
            <a:off x="5980546" y="2006584"/>
            <a:ext cx="624710" cy="17718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1A96BD2-A7AC-4762-9CDB-8FFD7A251197}"/>
              </a:ext>
            </a:extLst>
          </p:cNvPr>
          <p:cNvSpPr/>
          <p:nvPr/>
        </p:nvSpPr>
        <p:spPr>
          <a:xfrm>
            <a:off x="6610130" y="2409254"/>
            <a:ext cx="886200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ibuffer</a:t>
            </a:r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3927113-9513-4D1F-8ADB-6CECF3400B72}"/>
              </a:ext>
            </a:extLst>
          </p:cNvPr>
          <p:cNvSpPr/>
          <p:nvPr/>
        </p:nvSpPr>
        <p:spPr>
          <a:xfrm>
            <a:off x="6631061" y="2942231"/>
            <a:ext cx="123229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scoreboad</a:t>
            </a:r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938AC6A-A070-4EF0-8C22-138DE7596077}"/>
              </a:ext>
            </a:extLst>
          </p:cNvPr>
          <p:cNvSpPr/>
          <p:nvPr/>
        </p:nvSpPr>
        <p:spPr>
          <a:xfrm>
            <a:off x="6633721" y="3452030"/>
            <a:ext cx="60928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GPR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6354F4-B7CE-4BD4-AAB1-555703360823}"/>
              </a:ext>
            </a:extLst>
          </p:cNvPr>
          <p:cNvCxnSpPr>
            <a:cxnSpLocks/>
            <a:stCxn id="113" idx="1"/>
            <a:endCxn id="52" idx="3"/>
          </p:cNvCxnSpPr>
          <p:nvPr/>
        </p:nvCxnSpPr>
        <p:spPr>
          <a:xfrm flipH="1" flipV="1">
            <a:off x="5956052" y="3369338"/>
            <a:ext cx="677669" cy="2812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06C8BC0-24DD-4F4D-BF7F-CA8D0E539134}"/>
              </a:ext>
            </a:extLst>
          </p:cNvPr>
          <p:cNvCxnSpPr>
            <a:cxnSpLocks/>
            <a:stCxn id="111" idx="1"/>
            <a:endCxn id="52" idx="3"/>
          </p:cNvCxnSpPr>
          <p:nvPr/>
        </p:nvCxnSpPr>
        <p:spPr>
          <a:xfrm flipH="1">
            <a:off x="5956052" y="3140813"/>
            <a:ext cx="675009" cy="22852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D806BE-81EC-43FE-B5D1-FF3F4F065DFE}"/>
              </a:ext>
            </a:extLst>
          </p:cNvPr>
          <p:cNvCxnSpPr>
            <a:cxnSpLocks/>
            <a:stCxn id="110" idx="1"/>
            <a:endCxn id="55" idx="3"/>
          </p:cNvCxnSpPr>
          <p:nvPr/>
        </p:nvCxnSpPr>
        <p:spPr>
          <a:xfrm flipH="1">
            <a:off x="6035798" y="2607836"/>
            <a:ext cx="574332" cy="17831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40EFDE3-CD74-4BD5-B50B-96EDBEEB67B5}"/>
              </a:ext>
            </a:extLst>
          </p:cNvPr>
          <p:cNvSpPr/>
          <p:nvPr/>
        </p:nvSpPr>
        <p:spPr>
          <a:xfrm>
            <a:off x="5560291" y="5037871"/>
            <a:ext cx="114917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writeback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ACA07A6-1E0C-41BF-A9C1-F46EFDC2C340}"/>
              </a:ext>
            </a:extLst>
          </p:cNvPr>
          <p:cNvCxnSpPr>
            <a:cxnSpLocks/>
            <a:stCxn id="128" idx="0"/>
            <a:endCxn id="70" idx="2"/>
          </p:cNvCxnSpPr>
          <p:nvPr/>
        </p:nvCxnSpPr>
        <p:spPr>
          <a:xfrm flipH="1" flipV="1">
            <a:off x="5595932" y="4778538"/>
            <a:ext cx="538945" cy="25933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858D98E-59DA-4482-BF78-3B25BFB8A3BC}"/>
              </a:ext>
            </a:extLst>
          </p:cNvPr>
          <p:cNvSpPr/>
          <p:nvPr/>
        </p:nvSpPr>
        <p:spPr>
          <a:xfrm>
            <a:off x="7739459" y="3749827"/>
            <a:ext cx="10095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alu_unit</a:t>
            </a:r>
            <a:endParaRPr lang="en-US" dirty="0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996E6B9E-63CB-4DEE-86C5-09601B1283B6}"/>
              </a:ext>
            </a:extLst>
          </p:cNvPr>
          <p:cNvSpPr/>
          <p:nvPr/>
        </p:nvSpPr>
        <p:spPr>
          <a:xfrm>
            <a:off x="7752562" y="4221045"/>
            <a:ext cx="98338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lsu_unit</a:t>
            </a:r>
            <a:endParaRPr lang="en-US" dirty="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CBED5EA2-9BD0-40EC-9087-D9BA67A12C99}"/>
              </a:ext>
            </a:extLst>
          </p:cNvPr>
          <p:cNvSpPr/>
          <p:nvPr/>
        </p:nvSpPr>
        <p:spPr>
          <a:xfrm>
            <a:off x="7752196" y="4709622"/>
            <a:ext cx="1032650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fpu_unit</a:t>
            </a:r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23C5311-03D5-431D-AADC-F8F05F401EA8}"/>
              </a:ext>
            </a:extLst>
          </p:cNvPr>
          <p:cNvSpPr/>
          <p:nvPr/>
        </p:nvSpPr>
        <p:spPr>
          <a:xfrm>
            <a:off x="7742944" y="5210527"/>
            <a:ext cx="10095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csr_unit</a:t>
            </a:r>
            <a:endParaRPr lang="en-US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3C5F5030-250B-4953-8CFB-06A7CAEED706}"/>
              </a:ext>
            </a:extLst>
          </p:cNvPr>
          <p:cNvSpPr/>
          <p:nvPr/>
        </p:nvSpPr>
        <p:spPr>
          <a:xfrm>
            <a:off x="7739347" y="5699104"/>
            <a:ext cx="108996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gpu_unit</a:t>
            </a:r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ED701A-E2AE-44CD-A434-05355E72DFEE}"/>
              </a:ext>
            </a:extLst>
          </p:cNvPr>
          <p:cNvCxnSpPr>
            <a:cxnSpLocks/>
            <a:stCxn id="140" idx="1"/>
            <a:endCxn id="68" idx="3"/>
          </p:cNvCxnSpPr>
          <p:nvPr/>
        </p:nvCxnSpPr>
        <p:spPr>
          <a:xfrm flipH="1">
            <a:off x="6116654" y="3948409"/>
            <a:ext cx="1622805" cy="1347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B11FF3-71F7-4340-9FC4-11075C0A6172}"/>
              </a:ext>
            </a:extLst>
          </p:cNvPr>
          <p:cNvCxnSpPr>
            <a:cxnSpLocks/>
            <a:stCxn id="144" idx="1"/>
            <a:endCxn id="68" idx="3"/>
          </p:cNvCxnSpPr>
          <p:nvPr/>
        </p:nvCxnSpPr>
        <p:spPr>
          <a:xfrm flipH="1" flipV="1">
            <a:off x="6116654" y="3961881"/>
            <a:ext cx="1622693" cy="193580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76515CA-353B-4AE3-9F51-D8030FCD51C0}"/>
              </a:ext>
            </a:extLst>
          </p:cNvPr>
          <p:cNvCxnSpPr>
            <a:cxnSpLocks/>
            <a:stCxn id="143" idx="1"/>
            <a:endCxn id="68" idx="3"/>
          </p:cNvCxnSpPr>
          <p:nvPr/>
        </p:nvCxnSpPr>
        <p:spPr>
          <a:xfrm flipH="1" flipV="1">
            <a:off x="6116654" y="3961881"/>
            <a:ext cx="1626290" cy="144722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6DCAA94-9BBA-4FD5-8757-ECF3BA5EE694}"/>
              </a:ext>
            </a:extLst>
          </p:cNvPr>
          <p:cNvCxnSpPr>
            <a:cxnSpLocks/>
            <a:stCxn id="142" idx="1"/>
            <a:endCxn id="68" idx="3"/>
          </p:cNvCxnSpPr>
          <p:nvPr/>
        </p:nvCxnSpPr>
        <p:spPr>
          <a:xfrm flipH="1" flipV="1">
            <a:off x="6116654" y="3961881"/>
            <a:ext cx="1635542" cy="94632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F7D8C2-B8E2-4CF9-A9AC-714F19AFDB88}"/>
              </a:ext>
            </a:extLst>
          </p:cNvPr>
          <p:cNvCxnSpPr>
            <a:cxnSpLocks/>
            <a:stCxn id="141" idx="1"/>
            <a:endCxn id="68" idx="3"/>
          </p:cNvCxnSpPr>
          <p:nvPr/>
        </p:nvCxnSpPr>
        <p:spPr>
          <a:xfrm flipH="1" flipV="1">
            <a:off x="6116654" y="3961881"/>
            <a:ext cx="1635908" cy="45774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9EE5A01-6D49-40BA-8AFD-529229B6744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1054245" y="4285909"/>
            <a:ext cx="281708" cy="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86DEC0F-59DC-466D-BDB5-481FDD297F6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54245" y="4285909"/>
            <a:ext cx="281708" cy="58809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7F49C-4EE5-467F-9112-009B15CD8B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1054245" y="3682371"/>
            <a:ext cx="281708" cy="603538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3402675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AFU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7F919E8-867D-415C-A3C8-5F254678A57C}"/>
              </a:ext>
            </a:extLst>
          </p:cNvPr>
          <p:cNvSpPr/>
          <p:nvPr/>
        </p:nvSpPr>
        <p:spPr>
          <a:xfrm>
            <a:off x="5949517" y="4346181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AFU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53525E-4EA9-40F4-9D8D-F073EDFA12A0}"/>
              </a:ext>
            </a:extLst>
          </p:cNvPr>
          <p:cNvSpPr/>
          <p:nvPr/>
        </p:nvSpPr>
        <p:spPr>
          <a:xfrm>
            <a:off x="7240949" y="4346182"/>
            <a:ext cx="141648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cci_to_mem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9501C45-B3CF-4F66-B195-C1A528A1816D}"/>
              </a:ext>
            </a:extLst>
          </p:cNvPr>
          <p:cNvSpPr/>
          <p:nvPr/>
        </p:nvSpPr>
        <p:spPr>
          <a:xfrm>
            <a:off x="7240948" y="4894055"/>
            <a:ext cx="141648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avs_wrapper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00A6551-22C2-47FE-AFFA-EF27B2AB10DB}"/>
              </a:ext>
            </a:extLst>
          </p:cNvPr>
          <p:cNvSpPr/>
          <p:nvPr/>
        </p:nvSpPr>
        <p:spPr>
          <a:xfrm>
            <a:off x="7242248" y="3218427"/>
            <a:ext cx="908484" cy="3971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vortex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7E4C41E-77BB-47C5-BA85-7D6DE837232A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6790026" y="4544763"/>
            <a:ext cx="450922" cy="54787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558AE67-D82F-460E-9328-859B32E70180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790026" y="4544763"/>
            <a:ext cx="450923" cy="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1F24DD-EEFA-45E6-8CCD-A6CB471540A7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6790026" y="3417009"/>
            <a:ext cx="452222" cy="112775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4874DA-4F50-447A-B327-C26F90783868}"/>
              </a:ext>
            </a:extLst>
          </p:cNvPr>
          <p:cNvSpPr/>
          <p:nvPr/>
        </p:nvSpPr>
        <p:spPr>
          <a:xfrm>
            <a:off x="7242248" y="3787042"/>
            <a:ext cx="141648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vx_to_mem</a:t>
            </a:r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50C5822-FF5E-47B0-A0EF-20FBEBE5C9E0}"/>
              </a:ext>
            </a:extLst>
          </p:cNvPr>
          <p:cNvSpPr/>
          <p:nvPr/>
        </p:nvSpPr>
        <p:spPr>
          <a:xfrm>
            <a:off x="7245746" y="5489800"/>
            <a:ext cx="825359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scope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B6B1A81-210E-41EE-AB53-D3B9FE339821}"/>
              </a:ext>
            </a:extLst>
          </p:cNvPr>
          <p:cNvCxnSpPr>
            <a:cxnSpLocks/>
            <a:stCxn id="56" idx="3"/>
            <a:endCxn id="78" idx="1"/>
          </p:cNvCxnSpPr>
          <p:nvPr/>
        </p:nvCxnSpPr>
        <p:spPr>
          <a:xfrm>
            <a:off x="6790026" y="4544763"/>
            <a:ext cx="455720" cy="114361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7F12FED-0501-411D-A3BF-7DBC9D32256F}"/>
              </a:ext>
            </a:extLst>
          </p:cNvPr>
          <p:cNvCxnSpPr>
            <a:cxnSpLocks/>
            <a:stCxn id="56" idx="3"/>
            <a:endCxn id="73" idx="1"/>
          </p:cNvCxnSpPr>
          <p:nvPr/>
        </p:nvCxnSpPr>
        <p:spPr>
          <a:xfrm flipV="1">
            <a:off x="6790026" y="3985624"/>
            <a:ext cx="452222" cy="55913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A5C84BE5-50C0-405C-BA76-44215ED4D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r>
              <a:rPr lang="en-US" dirty="0"/>
              <a:t>/</a:t>
            </a:r>
            <a:r>
              <a:rPr lang="en-US" dirty="0" err="1"/>
              <a:t>afu</a:t>
            </a:r>
            <a:endParaRPr lang="en-US" dirty="0"/>
          </a:p>
          <a:p>
            <a:r>
              <a:rPr lang="en-US" dirty="0"/>
              <a:t>vortex:		Main processor</a:t>
            </a:r>
          </a:p>
          <a:p>
            <a:r>
              <a:rPr lang="en-US" dirty="0" err="1"/>
              <a:t>vx_to_mem</a:t>
            </a:r>
            <a:r>
              <a:rPr lang="en-US" dirty="0"/>
              <a:t>:	Vortex request</a:t>
            </a:r>
          </a:p>
          <a:p>
            <a:r>
              <a:rPr lang="en-US" dirty="0" err="1"/>
              <a:t>cci_to_mem</a:t>
            </a:r>
            <a:r>
              <a:rPr lang="en-US" dirty="0"/>
              <a:t>:	PCIe request</a:t>
            </a:r>
          </a:p>
          <a:p>
            <a:r>
              <a:rPr lang="en-US" dirty="0" err="1"/>
              <a:t>avs_wrapper</a:t>
            </a:r>
            <a:r>
              <a:rPr lang="en-US" dirty="0"/>
              <a:t>:	Avalon request</a:t>
            </a:r>
          </a:p>
          <a:p>
            <a:r>
              <a:rPr lang="en-US" dirty="0"/>
              <a:t>scope:		Scope analyzer</a:t>
            </a:r>
          </a:p>
        </p:txBody>
      </p:sp>
    </p:spTree>
    <p:extLst>
      <p:ext uri="{BB962C8B-B14F-4D97-AF65-F5344CB8AC3E}">
        <p14:creationId xmlns:p14="http://schemas.microsoft.com/office/powerpoint/2010/main" val="25863243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23F3-F23B-44A2-AF9A-C561B9B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– Cache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B914F8-86BE-42B7-801B-2135A7D1BA45}"/>
              </a:ext>
            </a:extLst>
          </p:cNvPr>
          <p:cNvSpPr/>
          <p:nvPr/>
        </p:nvSpPr>
        <p:spPr>
          <a:xfrm>
            <a:off x="4924281" y="4852517"/>
            <a:ext cx="840509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5C3695-D348-43F9-88A1-178F297C897A}"/>
              </a:ext>
            </a:extLst>
          </p:cNvPr>
          <p:cNvSpPr/>
          <p:nvPr/>
        </p:nvSpPr>
        <p:spPr>
          <a:xfrm>
            <a:off x="6046498" y="4852517"/>
            <a:ext cx="908484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761008-9DAC-44ED-8F87-369769E3E609}"/>
              </a:ext>
            </a:extLst>
          </p:cNvPr>
          <p:cNvSpPr/>
          <p:nvPr/>
        </p:nvSpPr>
        <p:spPr>
          <a:xfrm>
            <a:off x="6046496" y="4289657"/>
            <a:ext cx="1079648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bank_sel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C0664E-2B87-4FC9-B0B1-EA7D25D6F95A}"/>
              </a:ext>
            </a:extLst>
          </p:cNvPr>
          <p:cNvSpPr/>
          <p:nvPr/>
        </p:nvSpPr>
        <p:spPr>
          <a:xfrm>
            <a:off x="7518397" y="3885602"/>
            <a:ext cx="1260763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tag_access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4292C0-2F4C-4843-9A8F-180C845873E0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764790" y="4488239"/>
            <a:ext cx="281706" cy="56286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A410FA-E146-4AFA-846A-2BA300EC4BA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954982" y="4084184"/>
            <a:ext cx="563415" cy="966915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ABED8C-4377-492F-B6C1-D7AD8A025E94}"/>
              </a:ext>
            </a:extLst>
          </p:cNvPr>
          <p:cNvSpPr/>
          <p:nvPr/>
        </p:nvSpPr>
        <p:spPr>
          <a:xfrm>
            <a:off x="6046497" y="3726797"/>
            <a:ext cx="1190193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flush_ctrl</a:t>
            </a:r>
            <a:endParaRPr lang="en-US" dirty="0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86DEC0F-59DC-466D-BDB5-481FDD297F66}"/>
              </a:ext>
            </a:extLst>
          </p:cNvPr>
          <p:cNvCxnSpPr>
            <a:cxnSpLocks/>
            <a:stCxn id="9" idx="3"/>
            <a:endCxn id="75" idx="1"/>
          </p:cNvCxnSpPr>
          <p:nvPr/>
        </p:nvCxnSpPr>
        <p:spPr>
          <a:xfrm>
            <a:off x="5764790" y="5051099"/>
            <a:ext cx="281706" cy="543323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7F49C-4EE5-467F-9112-009B15CD8BC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5764790" y="5051099"/>
            <a:ext cx="281708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2983F-D1AC-4EAA-A28A-01ACC91FB2B9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5764790" y="3925379"/>
            <a:ext cx="281707" cy="112572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B132369-D26B-4B90-A9AE-F5AAC7D04C46}"/>
              </a:ext>
            </a:extLst>
          </p:cNvPr>
          <p:cNvSpPr/>
          <p:nvPr/>
        </p:nvSpPr>
        <p:spPr>
          <a:xfrm>
            <a:off x="7518397" y="4428923"/>
            <a:ext cx="1357746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data_access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1E450BC-B9F7-460E-8384-F444321E04F8}"/>
              </a:ext>
            </a:extLst>
          </p:cNvPr>
          <p:cNvSpPr/>
          <p:nvPr/>
        </p:nvSpPr>
        <p:spPr>
          <a:xfrm>
            <a:off x="7532250" y="4972244"/>
            <a:ext cx="840511" cy="3971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mshr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BA08842-9F02-4F85-87AB-58C0CD6338DA}"/>
              </a:ext>
            </a:extLst>
          </p:cNvPr>
          <p:cNvSpPr/>
          <p:nvPr/>
        </p:nvSpPr>
        <p:spPr>
          <a:xfrm>
            <a:off x="6046496" y="5395840"/>
            <a:ext cx="1357745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rsp_merge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AF039ED-D58D-47F4-AC41-F525284E3AF3}"/>
              </a:ext>
            </a:extLst>
          </p:cNvPr>
          <p:cNvCxnSpPr>
            <a:cxnSpLocks/>
            <a:stCxn id="13" idx="3"/>
            <a:endCxn id="72" idx="1"/>
          </p:cNvCxnSpPr>
          <p:nvPr/>
        </p:nvCxnSpPr>
        <p:spPr>
          <a:xfrm flipV="1">
            <a:off x="6954982" y="4627505"/>
            <a:ext cx="563415" cy="423594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8E552B6-E53A-4289-BB3D-A0D6F1405BD2}"/>
              </a:ext>
            </a:extLst>
          </p:cNvPr>
          <p:cNvCxnSpPr>
            <a:cxnSpLocks/>
            <a:stCxn id="13" idx="3"/>
            <a:endCxn id="74" idx="1"/>
          </p:cNvCxnSpPr>
          <p:nvPr/>
        </p:nvCxnSpPr>
        <p:spPr>
          <a:xfrm>
            <a:off x="6954982" y="5051099"/>
            <a:ext cx="577268" cy="11972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DBD2786-D409-4399-A5E7-0005E5CD03E0}"/>
              </a:ext>
            </a:extLst>
          </p:cNvPr>
          <p:cNvSpPr/>
          <p:nvPr/>
        </p:nvSpPr>
        <p:spPr>
          <a:xfrm>
            <a:off x="6046498" y="3163937"/>
            <a:ext cx="1190192" cy="3971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nc_bypass</a:t>
            </a:r>
            <a:endParaRPr lang="en-US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B35F8A7D-AE57-409C-A07F-066906713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r>
              <a:rPr lang="en-US" dirty="0"/>
              <a:t>Reference: /vortex/</a:t>
            </a:r>
            <a:r>
              <a:rPr lang="en-US" dirty="0" err="1"/>
              <a:t>rtl</a:t>
            </a:r>
            <a:r>
              <a:rPr lang="en-US" dirty="0"/>
              <a:t>/cache</a:t>
            </a:r>
          </a:p>
          <a:p>
            <a:r>
              <a:rPr lang="en-US" dirty="0" err="1"/>
              <a:t>nc_bypass</a:t>
            </a:r>
            <a:r>
              <a:rPr lang="en-US" dirty="0"/>
              <a:t>:   cache bypassing</a:t>
            </a:r>
          </a:p>
          <a:p>
            <a:r>
              <a:rPr lang="en-US" dirty="0" err="1"/>
              <a:t>flush_ctrl</a:t>
            </a:r>
            <a:r>
              <a:rPr lang="en-US" dirty="0"/>
              <a:t>:     flushing</a:t>
            </a:r>
          </a:p>
          <a:p>
            <a:r>
              <a:rPr lang="en-US" dirty="0" err="1"/>
              <a:t>bank_sel</a:t>
            </a:r>
            <a:r>
              <a:rPr lang="en-US" dirty="0"/>
              <a:t>:      bank select</a:t>
            </a:r>
          </a:p>
          <a:p>
            <a:r>
              <a:rPr lang="en-US" dirty="0" err="1"/>
              <a:t>rsp_merge</a:t>
            </a:r>
            <a:r>
              <a:rPr lang="en-US" dirty="0"/>
              <a:t>:   response merge</a:t>
            </a:r>
          </a:p>
        </p:txBody>
      </p:sp>
    </p:spTree>
    <p:extLst>
      <p:ext uri="{BB962C8B-B14F-4D97-AF65-F5344CB8AC3E}">
        <p14:creationId xmlns:p14="http://schemas.microsoft.com/office/powerpoint/2010/main" val="18227836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1" ma:contentTypeDescription="Create a new document." ma:contentTypeScope="" ma:versionID="1e2b5c0b9d9fd1965698165509e2dfbf">
  <xsd:schema xmlns:xsd="http://www.w3.org/2001/XMLSchema" xmlns:xs="http://www.w3.org/2001/XMLSchema" xmlns:p="http://schemas.microsoft.com/office/2006/metadata/properties" xmlns:ns2="f01fee57-14a4-4fb3-a7a7-17af854556b0" targetNamespace="http://schemas.microsoft.com/office/2006/metadata/properties" ma:root="true" ma:fieldsID="9b481f0cdde0da3219ea5c6a1ff701b7" ns2:_="">
    <xsd:import namespace="f01fee57-14a4-4fb3-a7a7-17af854556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9F053C-5D01-4676-9445-DB18659BE3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3E9575-B48D-447F-AECA-B427757E43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798A47-18D6-4099-A72F-31776C471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49944</TotalTime>
  <Words>962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AUdimat</vt:lpstr>
      <vt:lpstr>Calibri</vt:lpstr>
      <vt:lpstr>Consolas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Code Structure</vt:lpstr>
      <vt:lpstr>Agenda</vt:lpstr>
      <vt:lpstr>Source Tree</vt:lpstr>
      <vt:lpstr>Documentation</vt:lpstr>
      <vt:lpstr>Hardware</vt:lpstr>
      <vt:lpstr>Hardware - RTL</vt:lpstr>
      <vt:lpstr>Hardware – Processor Dependency Tree</vt:lpstr>
      <vt:lpstr>Hardware – AFU</vt:lpstr>
      <vt:lpstr>Hardware – Cache</vt:lpstr>
      <vt:lpstr>Synthesis</vt:lpstr>
      <vt:lpstr>Simulation</vt:lpstr>
      <vt:lpstr>Runtime</vt:lpstr>
      <vt:lpstr>Driver</vt:lpstr>
      <vt:lpstr>Testing - Coverage</vt:lpstr>
      <vt:lpstr>Testing - Integration</vt:lpstr>
      <vt:lpstr>Configuration - VX_config.vh </vt:lpstr>
      <vt:lpstr>Configuration – VX_config.vh (2) </vt:lpstr>
      <vt:lpstr>Configuration – VX_config.vh (3) </vt:lpstr>
      <vt:lpstr>Configuration - Software </vt:lpstr>
      <vt:lpstr>Configuration - Synthesis </vt:lpstr>
      <vt:lpstr>Coding Convention - Interfaces</vt:lpstr>
      <vt:lpstr>Coding Convention – Handshaking</vt:lpstr>
      <vt:lpstr>Coding Convention – Naming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Blaise Tine</cp:lastModifiedBy>
  <cp:revision>245</cp:revision>
  <cp:lastPrinted>2013-01-11T16:38:21Z</cp:lastPrinted>
  <dcterms:created xsi:type="dcterms:W3CDTF">2013-01-10T23:30:37Z</dcterms:created>
  <dcterms:modified xsi:type="dcterms:W3CDTF">2021-10-18T03:28:41Z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