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20.xml" ContentType="application/vnd.openxmlformats-officedocument.presentationml.slideLayout+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10"/>
  </p:notesMasterIdLst>
  <p:sldIdLst>
    <p:sldId id="262" r:id="rId3"/>
    <p:sldId id="385" r:id="rId4"/>
    <p:sldId id="310" r:id="rId5"/>
    <p:sldId id="375" r:id="rId6"/>
    <p:sldId id="384" r:id="rId7"/>
    <p:sldId id="381" r:id="rId8"/>
    <p:sldId id="38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FCDCF-637F-AC8E-849C-7ECE031C1867}" v="27" dt="2021-10-17T19:26:49.811"/>
    <p1510:client id="{C503D8AA-3830-A4C8-1660-3DBF2818F34B}" v="224" dt="2021-10-15T03:43:18.841"/>
    <p1510:client id="{F768A18E-D033-ECB5-ED18-7364646A446B}" v="10" dt="2021-10-15T14:22:32.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EABB0-08C8-0B46-AE0A-F1546C4A3D26}"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1B570-5433-DC48-8F65-1EA474482B8E}" type="slidenum">
              <a:rPr lang="en-US" smtClean="0"/>
              <a:t>‹#›</a:t>
            </a:fld>
            <a:endParaRPr lang="en-US"/>
          </a:p>
        </p:txBody>
      </p:sp>
    </p:spTree>
    <p:extLst>
      <p:ext uri="{BB962C8B-B14F-4D97-AF65-F5344CB8AC3E}">
        <p14:creationId xmlns:p14="http://schemas.microsoft.com/office/powerpoint/2010/main" val="181042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everyone, I am Ruobing. It’s my pleasure to have this chance to share some Vortex knowledge with all of you. In this slide, I will introduce the Vortex softweare stack, for how we interactive with Vortex hardward and how our software programs be compiled and executed on Vortex.</a:t>
            </a:r>
            <a:endParaRPr lang="en-US"/>
          </a:p>
        </p:txBody>
      </p:sp>
      <p:sp>
        <p:nvSpPr>
          <p:cNvPr id="4" name="Slide Number Placeholder 3"/>
          <p:cNvSpPr>
            <a:spLocks noGrp="1"/>
          </p:cNvSpPr>
          <p:nvPr>
            <p:ph type="sldNum" sz="quarter" idx="10"/>
          </p:nvPr>
        </p:nvSpPr>
        <p:spPr/>
        <p:txBody>
          <a:bodyPr/>
          <a:lstStyle/>
          <a:p>
            <a:fld id="{AB8BDEB0-AFCF-4BA6-B562-D36FD1AE264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7636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agenda of my introduction. I only put some basic introduction in this slide. For more detail information, I put them together with the intrudction of executing CUDA/OpenCL on Vortex in the next part.</a:t>
            </a:r>
          </a:p>
        </p:txBody>
      </p:sp>
      <p:sp>
        <p:nvSpPr>
          <p:cNvPr id="4" name="Slide Number Placeholder 3"/>
          <p:cNvSpPr>
            <a:spLocks noGrp="1"/>
          </p:cNvSpPr>
          <p:nvPr>
            <p:ph type="sldNum" sz="quarter" idx="5"/>
          </p:nvPr>
        </p:nvSpPr>
        <p:spPr/>
        <p:txBody>
          <a:bodyPr/>
          <a:lstStyle/>
          <a:p>
            <a:fld id="{DDB1B570-5433-DC48-8F65-1EA474482B8E}" type="slidenum">
              <a:rPr lang="en-US" smtClean="0"/>
              <a:t>2</a:t>
            </a:fld>
            <a:endParaRPr lang="en-US"/>
          </a:p>
        </p:txBody>
      </p:sp>
    </p:spTree>
    <p:extLst>
      <p:ext uri="{BB962C8B-B14F-4D97-AF65-F5344CB8AC3E}">
        <p14:creationId xmlns:p14="http://schemas.microsoft.com/office/powerpoint/2010/main" val="266546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Vortex software, we high depends on another project, POCL. POCL is an implementation of OpenCL. In other word, it can support executing OpenCL programs on different hardware devices. It consits of two parts: compilation and runtime. For compilation, it based on LLVM. It implements a series of LLVM translation to optimize the input OpenCL programs. It supports several backend devices, including NVIDIA GPU, x86 CPU and even customized accelerator. Besides, it accepts not only OpenCL programs, but also SPIR-V IR as input. To execute an opencl programs on a backend device. First, POCL compiles the program, and link it with hardward dependent runtime library and also Pocl's optimized hardware independent library. Then, the POCL runtime will use the devices drivers to control the devices. It will allocate and manage the memory on devices side, also send and launch the kernel to the devices and fetch the result data from devices side to host side.</a:t>
            </a:r>
          </a:p>
        </p:txBody>
      </p:sp>
      <p:sp>
        <p:nvSpPr>
          <p:cNvPr id="4" name="Slide Number Placeholder 3"/>
          <p:cNvSpPr>
            <a:spLocks noGrp="1"/>
          </p:cNvSpPr>
          <p:nvPr>
            <p:ph type="sldNum" sz="quarter" idx="5"/>
          </p:nvPr>
        </p:nvSpPr>
        <p:spPr/>
        <p:txBody>
          <a:bodyPr/>
          <a:lstStyle/>
          <a:p>
            <a:fld id="{DDB1B570-5433-DC48-8F65-1EA474482B8E}" type="slidenum">
              <a:rPr lang="en-US" smtClean="0"/>
              <a:t>3</a:t>
            </a:fld>
            <a:endParaRPr lang="en-US"/>
          </a:p>
        </p:txBody>
      </p:sp>
    </p:spTree>
    <p:extLst>
      <p:ext uri="{BB962C8B-B14F-4D97-AF65-F5344CB8AC3E}">
        <p14:creationId xmlns:p14="http://schemas.microsoft.com/office/powerpoint/2010/main" val="3146634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Thus, to support Vortex as a new backend to POCL, we need to care about the following parts: for compilation, we need to modify the POCL Compiler and provide a Vortex Runtime library. For the Vortex programs, they have different interface as other devices, thus, we have to modify the original pocl compiler to generate the programs have the interface that Vortex need. Besides, Vortex has some specific built-in functions, we have to implement these functions in Vortex Runtime library, and this library will link with the kernel at compilation time. For execution, we need to provide a Vortex Driver for POCL runtime. To integrate a new device into POCL, we have to implement some basic operations, like memory copy, memory allocation and kernel launch and put all these functions into Vortex Driver. POCL framework will use the Vortex Driver to control and communicate with Vortex.</a:t>
            </a:r>
            <a:endParaRPr lang="en-US" dirty="0">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4</a:t>
            </a:fld>
            <a:endParaRPr lang="en-US"/>
          </a:p>
        </p:txBody>
      </p:sp>
    </p:spTree>
    <p:extLst>
      <p:ext uri="{BB962C8B-B14F-4D97-AF65-F5344CB8AC3E}">
        <p14:creationId xmlns:p14="http://schemas.microsoft.com/office/powerpoint/2010/main" val="8430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Among all these Vortex software stack, one the most important parts is scheduler. How to map computation to hardware is critical for achieving high performance. In opencl, work-item distributed among workgroups. As for Vortex, instead of workgroup, we use wavefront to schedule.</a:t>
            </a:r>
            <a:r>
              <a:rPr lang="en-US"/>
              <a:t> A wavefront is a group of work items and work items within one wavefront are executed in parallel and in lock steps. In Vortex, we use wavefront as the unit for scheduling. NVIDIA GPU has a same concept named warp. In NVIDIA GPU, GPUs have the same size of warp, 32 threads within a warp. However, in Vortex, wrap size is configurable. Although this feature make Vortex more flexiable, we have to put more effort for the shcedule algorithms. Although for most high-level users, they can directly execute Vortex without worry about scheduling. If you have interest in changing Vortex's software stack to achieve high performance, these concepts are critical for you.</a:t>
            </a:r>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5</a:t>
            </a:fld>
            <a:endParaRPr lang="en-US"/>
          </a:p>
        </p:txBody>
      </p:sp>
    </p:spTree>
    <p:extLst>
      <p:ext uri="{BB962C8B-B14F-4D97-AF65-F5344CB8AC3E}">
        <p14:creationId xmlns:p14="http://schemas.microsoft.com/office/powerpoint/2010/main" val="4009121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summary, the whole Vortex software stack is the library needed to integrate Vortex into POCL, the Vortex Runtime and Vortex Driver. Not let's go through the process of how to execute a program on Vortex. First, we compile the program with POCL Compiler. Insides the POCL compiler, Vortex runtime library will be linked with compiled kernel. Before generate the binary, as Vortex kernel has different interface, we use device kernel translation to translate the pocl generated programs. After got the generated programs, POCL runtime uses Vortex Driver to offload this kernel to Vortex and launch it.</a:t>
            </a:r>
            <a:endParaRPr lang="en-US"/>
          </a:p>
        </p:txBody>
      </p:sp>
      <p:sp>
        <p:nvSpPr>
          <p:cNvPr id="4" name="Slide Number Placeholder 3"/>
          <p:cNvSpPr>
            <a:spLocks noGrp="1"/>
          </p:cNvSpPr>
          <p:nvPr>
            <p:ph type="sldNum" sz="quarter" idx="5"/>
          </p:nvPr>
        </p:nvSpPr>
        <p:spPr/>
        <p:txBody>
          <a:bodyPr/>
          <a:lstStyle/>
          <a:p>
            <a:fld id="{DDB1B570-5433-DC48-8F65-1EA474482B8E}" type="slidenum">
              <a:rPr lang="en-US" smtClean="0"/>
              <a:t>6</a:t>
            </a:fld>
            <a:endParaRPr lang="en-US"/>
          </a:p>
        </p:txBody>
      </p:sp>
    </p:spTree>
    <p:extLst>
      <p:ext uri="{BB962C8B-B14F-4D97-AF65-F5344CB8AC3E}">
        <p14:creationId xmlns:p14="http://schemas.microsoft.com/office/powerpoint/2010/main" val="1012248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62780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69221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openasip.or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5513" y="1865868"/>
            <a:ext cx="9979447" cy="1857993"/>
          </a:xfrm>
          <a:solidFill>
            <a:srgbClr val="FFFFFF"/>
          </a:solidFill>
        </p:spPr>
        <p:txBody>
          <a:bodyPr vert="horz" lIns="91440" tIns="45720" rIns="91440" bIns="45720" anchor="t" anchorCtr="0">
            <a:normAutofit fontScale="90000"/>
          </a:bodyPr>
          <a:lstStyle/>
          <a:p>
            <a:br>
              <a:rPr lang="en-US">
                <a:latin typeface="Tahoma"/>
                <a:ea typeface="Tahoma"/>
                <a:cs typeface="Tahoma"/>
              </a:rPr>
            </a:br>
            <a:r>
              <a:rPr lang="en-US" sz="5300">
                <a:latin typeface="Tahoma"/>
                <a:ea typeface="Tahoma"/>
                <a:cs typeface="Tahoma"/>
              </a:rPr>
              <a:t>Vortex OpenCL Software stack</a:t>
            </a:r>
            <a:endParaRPr lang="en-US" sz="5300">
              <a:ln w="9000" cmpd="sng">
                <a:solidFill>
                  <a:prstClr val="black"/>
                </a:solidFill>
                <a:prstDash val="solid"/>
              </a:ln>
            </a:endParaRPr>
          </a:p>
        </p:txBody>
      </p:sp>
      <p:sp>
        <p:nvSpPr>
          <p:cNvPr id="3" name="Subtitle 2"/>
          <p:cNvSpPr>
            <a:spLocks noGrp="1"/>
          </p:cNvSpPr>
          <p:nvPr>
            <p:ph type="subTitle" idx="1"/>
          </p:nvPr>
        </p:nvSpPr>
        <p:spPr>
          <a:xfrm>
            <a:off x="6096000" y="4413942"/>
            <a:ext cx="2169306" cy="914400"/>
          </a:xfrm>
        </p:spPr>
        <p:txBody>
          <a:bodyPr vert="horz" lIns="91440" tIns="45720" rIns="91440" bIns="45720" anchor="t">
            <a:normAutofit/>
          </a:bodyPr>
          <a:lstStyle/>
          <a:p>
            <a:r>
              <a:rPr lang="en-US" sz="2400">
                <a:latin typeface="Tahoma"/>
                <a:ea typeface="Tahoma"/>
                <a:cs typeface="Tahoma"/>
              </a:rPr>
              <a:t>Ruobing Han</a:t>
            </a:r>
            <a:endParaRPr lang="en-US" sz="2400"/>
          </a:p>
        </p:txBody>
      </p:sp>
    </p:spTree>
    <p:extLst>
      <p:ext uri="{BB962C8B-B14F-4D97-AF65-F5344CB8AC3E}">
        <p14:creationId xmlns:p14="http://schemas.microsoft.com/office/powerpoint/2010/main" val="193269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721B-D805-4CE3-B025-2B2A1440F31C}"/>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Agenda</a:t>
            </a:r>
            <a:endParaRPr lang="en-US"/>
          </a:p>
        </p:txBody>
      </p:sp>
      <p:sp>
        <p:nvSpPr>
          <p:cNvPr id="3" name="Footer Placeholder 2">
            <a:extLst>
              <a:ext uri="{FF2B5EF4-FFF2-40B4-BE49-F238E27FC236}">
                <a16:creationId xmlns:a16="http://schemas.microsoft.com/office/drawing/2014/main" id="{18E9665E-372C-4BEA-9CE9-8D57B5BDB505}"/>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0D8F7D2F-AC96-406F-A9DD-C5A339C144CD}"/>
              </a:ext>
            </a:extLst>
          </p:cNvPr>
          <p:cNvSpPr>
            <a:spLocks noGrp="1"/>
          </p:cNvSpPr>
          <p:nvPr>
            <p:ph type="sldNum" sz="quarter" idx="12"/>
          </p:nvPr>
        </p:nvSpPr>
        <p:spPr/>
        <p:txBody>
          <a:bodyPr/>
          <a:lstStyle/>
          <a:p>
            <a:fld id="{36F63085-4905-477F-9B03-95852450F900}" type="slidenum">
              <a:rPr lang="en-US" smtClean="0">
                <a:solidFill>
                  <a:prstClr val="black"/>
                </a:solidFill>
              </a:rPr>
              <a:pPr/>
              <a:t>2</a:t>
            </a:fld>
            <a:endParaRPr lang="en-US">
              <a:solidFill>
                <a:prstClr val="black"/>
              </a:solidFill>
            </a:endParaRPr>
          </a:p>
        </p:txBody>
      </p:sp>
      <p:sp>
        <p:nvSpPr>
          <p:cNvPr id="5" name="Content Placeholder 4">
            <a:extLst>
              <a:ext uri="{FF2B5EF4-FFF2-40B4-BE49-F238E27FC236}">
                <a16:creationId xmlns:a16="http://schemas.microsoft.com/office/drawing/2014/main" id="{EAEE545C-A7B8-41BB-8CE9-FD9EA4EEC50D}"/>
              </a:ext>
            </a:extLst>
          </p:cNvPr>
          <p:cNvSpPr>
            <a:spLocks noGrp="1"/>
          </p:cNvSpPr>
          <p:nvPr>
            <p:ph sz="quarter" idx="1"/>
          </p:nvPr>
        </p:nvSpPr>
        <p:spPr/>
        <p:txBody>
          <a:bodyPr vert="horz" lIns="91440" tIns="45720" rIns="91440" bIns="45720" anchor="t">
            <a:normAutofit/>
          </a:bodyPr>
          <a:lstStyle/>
          <a:p>
            <a:r>
              <a:rPr lang="en-US">
                <a:latin typeface="Tahoma"/>
                <a:ea typeface="Tahoma"/>
                <a:cs typeface="Tahoma"/>
              </a:rPr>
              <a:t>POCL</a:t>
            </a:r>
            <a:endParaRPr lang="en-US" dirty="0">
              <a:latin typeface="Tahoma"/>
              <a:ea typeface="Tahoma"/>
              <a:cs typeface="Tahoma"/>
            </a:endParaRPr>
          </a:p>
          <a:p>
            <a:r>
              <a:rPr lang="en-US">
                <a:latin typeface="Tahoma"/>
                <a:ea typeface="Tahoma"/>
                <a:cs typeface="Tahoma"/>
              </a:rPr>
              <a:t>Vortex GPGPU System Architecture</a:t>
            </a:r>
          </a:p>
          <a:p>
            <a:endParaRPr lang="en-US"/>
          </a:p>
        </p:txBody>
      </p:sp>
    </p:spTree>
    <p:extLst>
      <p:ext uri="{BB962C8B-B14F-4D97-AF65-F5344CB8AC3E}">
        <p14:creationId xmlns:p14="http://schemas.microsoft.com/office/powerpoint/2010/main" val="44859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normAutofit fontScale="90000"/>
          </a:bodyPr>
          <a:lstStyle/>
          <a:p>
            <a:r>
              <a:rPr lang="en-US">
                <a:latin typeface="Tahoma"/>
                <a:ea typeface="Tahoma"/>
                <a:cs typeface="Tahoma"/>
              </a:rPr>
              <a:t>POCL: A Performance Portable OpenCL Implementation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3</a:t>
            </a:fld>
            <a:endParaRPr lang="en-US">
              <a:solidFill>
                <a:prstClr val="black"/>
              </a:solidFill>
            </a:endParaRPr>
          </a:p>
        </p:txBody>
      </p:sp>
      <p:sp>
        <p:nvSpPr>
          <p:cNvPr id="8" name="TextBox 7">
            <a:extLst>
              <a:ext uri="{FF2B5EF4-FFF2-40B4-BE49-F238E27FC236}">
                <a16:creationId xmlns:a16="http://schemas.microsoft.com/office/drawing/2014/main" id="{3595AE71-A87F-4B40-A840-99ADB1E978E4}"/>
              </a:ext>
            </a:extLst>
          </p:cNvPr>
          <p:cNvSpPr txBox="1"/>
          <p:nvPr/>
        </p:nvSpPr>
        <p:spPr>
          <a:xfrm>
            <a:off x="297744" y="1201006"/>
            <a:ext cx="11573522" cy="6078587"/>
          </a:xfrm>
          <a:prstGeom prst="rect">
            <a:avLst/>
          </a:prstGeom>
          <a:noFill/>
        </p:spPr>
        <p:txBody>
          <a:bodyPr wrap="square" lIns="91440" tIns="45720" rIns="91440" bIns="45720" rtlCol="0" anchor="t">
            <a:spAutoFit/>
          </a:bodyPr>
          <a:lstStyle/>
          <a:p>
            <a:pPr marL="285750" indent="-285750">
              <a:spcBef>
                <a:spcPts val="600"/>
              </a:spcBef>
              <a:buClr>
                <a:schemeClr val="accent2"/>
              </a:buClr>
              <a:buSzPct val="100000"/>
              <a:buFont typeface="Wingdings" panose="05000000000000000000" pitchFamily="2" charset="2"/>
              <a:buChar char="Ø"/>
            </a:pPr>
            <a:r>
              <a:rPr lang="en-US" sz="2400" dirty="0">
                <a:latin typeface="Tahoma"/>
                <a:ea typeface="Tahoma"/>
                <a:cs typeface="Tahoma"/>
              </a:rPr>
              <a:t>Key Insights:</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Use target-specific execution model</a:t>
            </a:r>
          </a:p>
          <a:p>
            <a:pPr marL="1005840" lvl="2"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SIMT -&gt; GPUs</a:t>
            </a:r>
          </a:p>
          <a:p>
            <a:pPr marL="1005840" lvl="2"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MIMD, SIMD -&gt; CPUs</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Target-specific compiler transformations</a:t>
            </a:r>
          </a:p>
          <a:p>
            <a:pPr marL="1005840" lvl="2"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Using LLVM</a:t>
            </a:r>
          </a:p>
          <a:p>
            <a:pPr marL="342900" indent="-342900">
              <a:spcBef>
                <a:spcPts val="600"/>
              </a:spcBef>
              <a:buClr>
                <a:schemeClr val="accent2"/>
              </a:buClr>
              <a:buSzPct val="100000"/>
              <a:buFont typeface="Wingdings" panose="05000000000000000000" pitchFamily="2" charset="2"/>
              <a:buChar char="Ø"/>
            </a:pPr>
            <a:r>
              <a:rPr lang="en-US" sz="2400" dirty="0">
                <a:latin typeface="Tahoma"/>
                <a:ea typeface="Tahoma"/>
                <a:cs typeface="Tahoma"/>
              </a:rPr>
              <a:t>Key Features:</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A single interface with multiple target devices</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Support HSAIL export</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Support PTX export</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Support x86 export</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Custom accelerator support via TCE*</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Support SPIR-V import</a:t>
            </a:r>
          </a:p>
          <a:p>
            <a:pPr marL="548640" lvl="1" indent="-274320">
              <a:spcBef>
                <a:spcPts val="500"/>
              </a:spcBef>
              <a:buClr>
                <a:srgbClr val="64A73B"/>
              </a:buClr>
              <a:buSzPct val="76000"/>
              <a:buFont typeface="Wingdings" panose="05000000000000000000" pitchFamily="2" charset="2"/>
              <a:buChar char="Ø"/>
            </a:pPr>
            <a:endParaRPr lang="en-US" sz="2000">
              <a:solidFill>
                <a:schemeClr val="tx2">
                  <a:lumMod val="50000"/>
                </a:schemeClr>
              </a:solidFill>
              <a:latin typeface="Tahoma" pitchFamily="34" charset="0"/>
              <a:ea typeface="Tahoma" pitchFamily="34" charset="0"/>
              <a:cs typeface="Tahoma" pitchFamily="34" charset="0"/>
            </a:endParaRPr>
          </a:p>
          <a:p>
            <a:pPr marL="731520" lvl="1" indent="-274320">
              <a:spcBef>
                <a:spcPts val="600"/>
              </a:spcBef>
              <a:buClr>
                <a:schemeClr val="accent2"/>
              </a:buClr>
              <a:buSzPct val="100000"/>
              <a:buFont typeface="Tahoma" pitchFamily="34" charset="0"/>
              <a:buChar char="|"/>
            </a:pPr>
            <a:endParaRPr lang="en-US">
              <a:latin typeface="Tahoma" pitchFamily="34" charset="0"/>
              <a:ea typeface="Tahoma" pitchFamily="34" charset="0"/>
              <a:cs typeface="Tahoma" pitchFamily="34" charset="0"/>
            </a:endParaRPr>
          </a:p>
          <a:p>
            <a:pPr marL="274320" indent="-274320">
              <a:spcBef>
                <a:spcPts val="600"/>
              </a:spcBef>
              <a:buClr>
                <a:schemeClr val="accent2"/>
              </a:buClr>
              <a:buSzPct val="100000"/>
              <a:buFont typeface="Tahoma" pitchFamily="34" charset="0"/>
              <a:buChar char="|"/>
            </a:pPr>
            <a:endParaRPr lang="en-US">
              <a:latin typeface="Tahoma" pitchFamily="34" charset="0"/>
              <a:ea typeface="Tahoma" pitchFamily="34" charset="0"/>
              <a:cs typeface="Tahoma" pitchFamily="34" charset="0"/>
            </a:endParaRPr>
          </a:p>
        </p:txBody>
      </p:sp>
      <p:sp>
        <p:nvSpPr>
          <p:cNvPr id="9" name="TextBox 8">
            <a:extLst>
              <a:ext uri="{FF2B5EF4-FFF2-40B4-BE49-F238E27FC236}">
                <a16:creationId xmlns:a16="http://schemas.microsoft.com/office/drawing/2014/main" id="{D2DFE14C-7C30-4330-A747-5F5F872ABD54}"/>
              </a:ext>
            </a:extLst>
          </p:cNvPr>
          <p:cNvSpPr txBox="1"/>
          <p:nvPr/>
        </p:nvSpPr>
        <p:spPr>
          <a:xfrm>
            <a:off x="7943069" y="5899521"/>
            <a:ext cx="2629246" cy="369332"/>
          </a:xfrm>
          <a:prstGeom prst="rect">
            <a:avLst/>
          </a:prstGeom>
          <a:noFill/>
        </p:spPr>
        <p:txBody>
          <a:bodyPr wrap="none" rtlCol="0">
            <a:spAutoFit/>
          </a:bodyPr>
          <a:lstStyle/>
          <a:p>
            <a:r>
              <a:rPr lang="en-US" b="1"/>
              <a:t>POCL Software Stack</a:t>
            </a:r>
          </a:p>
        </p:txBody>
      </p:sp>
      <p:sp>
        <p:nvSpPr>
          <p:cNvPr id="10" name="TextBox 9">
            <a:extLst>
              <a:ext uri="{FF2B5EF4-FFF2-40B4-BE49-F238E27FC236}">
                <a16:creationId xmlns:a16="http://schemas.microsoft.com/office/drawing/2014/main" id="{1698A7DC-47FC-49F9-B27A-917B68938790}"/>
              </a:ext>
            </a:extLst>
          </p:cNvPr>
          <p:cNvSpPr txBox="1"/>
          <p:nvPr/>
        </p:nvSpPr>
        <p:spPr>
          <a:xfrm flipH="1">
            <a:off x="125184" y="6210038"/>
            <a:ext cx="6658137" cy="369332"/>
          </a:xfrm>
          <a:prstGeom prst="rect">
            <a:avLst/>
          </a:prstGeom>
          <a:noFill/>
        </p:spPr>
        <p:txBody>
          <a:bodyPr wrap="square" rtlCol="0">
            <a:spAutoFit/>
          </a:bodyPr>
          <a:lstStyle/>
          <a:p>
            <a:r>
              <a:rPr lang="en-US" b="1"/>
              <a:t>* TTA-based Co-design Environment - </a:t>
            </a:r>
            <a:r>
              <a:rPr lang="en-US">
                <a:hlinkClick r:id="rId3"/>
              </a:rPr>
              <a:t>http://openasip.org/</a:t>
            </a:r>
            <a:endParaRPr lang="en-US"/>
          </a:p>
        </p:txBody>
      </p:sp>
      <p:pic>
        <p:nvPicPr>
          <p:cNvPr id="12" name="Picture 11" descr="A screenshot of a cell phone&#10;&#10;Description automatically generated">
            <a:extLst>
              <a:ext uri="{FF2B5EF4-FFF2-40B4-BE49-F238E27FC236}">
                <a16:creationId xmlns:a16="http://schemas.microsoft.com/office/drawing/2014/main" id="{62CD598B-E251-4138-AF8F-270A0F4371A3}"/>
              </a:ext>
            </a:extLst>
          </p:cNvPr>
          <p:cNvPicPr>
            <a:picLocks noChangeAspect="1"/>
          </p:cNvPicPr>
          <p:nvPr/>
        </p:nvPicPr>
        <p:blipFill>
          <a:blip r:embed="rId4"/>
          <a:stretch>
            <a:fillRect/>
          </a:stretch>
        </p:blipFill>
        <p:spPr>
          <a:xfrm>
            <a:off x="6637062" y="1111760"/>
            <a:ext cx="5241260" cy="4787761"/>
          </a:xfrm>
          <a:prstGeom prst="rect">
            <a:avLst/>
          </a:prstGeom>
        </p:spPr>
      </p:pic>
    </p:spTree>
    <p:extLst>
      <p:ext uri="{BB962C8B-B14F-4D97-AF65-F5344CB8AC3E}">
        <p14:creationId xmlns:p14="http://schemas.microsoft.com/office/powerpoint/2010/main" val="166754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E770-5B18-4BE4-9DDD-3D1EA317F1FF}"/>
              </a:ext>
            </a:extLst>
          </p:cNvPr>
          <p:cNvSpPr>
            <a:spLocks noGrp="1"/>
          </p:cNvSpPr>
          <p:nvPr>
            <p:ph type="title"/>
          </p:nvPr>
        </p:nvSpPr>
        <p:spPr/>
        <p:txBody>
          <a:bodyPr/>
          <a:lstStyle/>
          <a:p>
            <a:r>
              <a:rPr lang="en-US"/>
              <a:t>Vortex GPGPU System Architecture</a:t>
            </a:r>
          </a:p>
        </p:txBody>
      </p:sp>
      <p:sp>
        <p:nvSpPr>
          <p:cNvPr id="3" name="Footer Placeholder 2">
            <a:extLst>
              <a:ext uri="{FF2B5EF4-FFF2-40B4-BE49-F238E27FC236}">
                <a16:creationId xmlns:a16="http://schemas.microsoft.com/office/drawing/2014/main" id="{0E66626A-91A7-47B7-B152-A6A117D4040B}"/>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E5DDFF70-21BC-407C-9D02-21AB7249BBD8}"/>
              </a:ext>
            </a:extLst>
          </p:cNvPr>
          <p:cNvSpPr>
            <a:spLocks noGrp="1"/>
          </p:cNvSpPr>
          <p:nvPr>
            <p:ph type="sldNum" sz="quarter" idx="12"/>
          </p:nvPr>
        </p:nvSpPr>
        <p:spPr/>
        <p:txBody>
          <a:bodyPr/>
          <a:lstStyle/>
          <a:p>
            <a:fld id="{36F63085-4905-477F-9B03-95852450F900}" type="slidenum">
              <a:rPr lang="en-US" smtClean="0">
                <a:solidFill>
                  <a:prstClr val="black"/>
                </a:solidFill>
              </a:rPr>
              <a:pPr/>
              <a:t>4</a:t>
            </a:fld>
            <a:endParaRPr lang="en-US">
              <a:solidFill>
                <a:prstClr val="black"/>
              </a:solidFill>
            </a:endParaRPr>
          </a:p>
        </p:txBody>
      </p:sp>
      <p:sp>
        <p:nvSpPr>
          <p:cNvPr id="10" name="Footer Placeholder 2">
            <a:extLst>
              <a:ext uri="{FF2B5EF4-FFF2-40B4-BE49-F238E27FC236}">
                <a16:creationId xmlns:a16="http://schemas.microsoft.com/office/drawing/2014/main" id="{C56B1052-6399-45AF-B657-A04C2CFD5A4D}"/>
              </a:ext>
            </a:extLst>
          </p:cNvPr>
          <p:cNvSpPr txBox="1">
            <a:spLocks/>
          </p:cNvSpPr>
          <p:nvPr/>
        </p:nvSpPr>
        <p:spPr>
          <a:xfrm>
            <a:off x="304800" y="6579370"/>
            <a:ext cx="7823200" cy="228600"/>
          </a:xfrm>
          <a:prstGeom prst="rect">
            <a:avLst/>
          </a:prstGeom>
        </p:spPr>
        <p:txBody>
          <a:bodyPr vert="horz"/>
          <a:lstStyle>
            <a:defPPr>
              <a:defRPr lang="en-US"/>
            </a:defPPr>
            <a:lvl1pPr marL="0" algn="l" defTabSz="914400" rtl="0" eaLnBrk="1" latinLnBrk="0" hangingPunct="1">
              <a:defRPr kumimoji="0" sz="1200" b="0" i="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 </a:t>
            </a:r>
          </a:p>
        </p:txBody>
      </p:sp>
      <p:sp>
        <p:nvSpPr>
          <p:cNvPr id="11" name="Slide Number Placeholder 3">
            <a:extLst>
              <a:ext uri="{FF2B5EF4-FFF2-40B4-BE49-F238E27FC236}">
                <a16:creationId xmlns:a16="http://schemas.microsoft.com/office/drawing/2014/main" id="{E3FEC913-466D-4771-A330-7E2BE63C6785}"/>
              </a:ext>
            </a:extLst>
          </p:cNvPr>
          <p:cNvSpPr txBox="1">
            <a:spLocks/>
          </p:cNvSpPr>
          <p:nvPr/>
        </p:nvSpPr>
        <p:spPr>
          <a:xfrm>
            <a:off x="11277600" y="6604233"/>
            <a:ext cx="1016000" cy="228600"/>
          </a:xfrm>
          <a:prstGeom prst="rect">
            <a:avLst/>
          </a:prstGeom>
        </p:spPr>
        <p:txBody>
          <a:bodyPr vert="horz"/>
          <a:lstStyle>
            <a:defPPr>
              <a:defRPr lang="en-US"/>
            </a:defPPr>
            <a:lvl1pPr marL="0" algn="ctr" defTabSz="914400" rtl="0" eaLnBrk="1" latinLnBrk="0" hangingPunct="1">
              <a:defRPr kumimoji="0" sz="1050" b="1" kern="1200" cap="none" spc="0">
                <a:ln>
                  <a:noFill/>
                </a:ln>
                <a:solidFill>
                  <a:schemeClr val="tx1"/>
                </a:solidFill>
                <a:effectLst/>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F63085-4905-477F-9B03-95852450F900}" type="slidenum">
              <a:rPr lang="en-US" smtClean="0">
                <a:solidFill>
                  <a:prstClr val="black"/>
                </a:solidFill>
              </a:rPr>
              <a:pPr/>
              <a:t>4</a:t>
            </a:fld>
            <a:endParaRPr lang="en-US">
              <a:solidFill>
                <a:prstClr val="black"/>
              </a:solidFill>
            </a:endParaRPr>
          </a:p>
        </p:txBody>
      </p:sp>
      <p:sp>
        <p:nvSpPr>
          <p:cNvPr id="12" name="Content Placeholder 7">
            <a:extLst>
              <a:ext uri="{FF2B5EF4-FFF2-40B4-BE49-F238E27FC236}">
                <a16:creationId xmlns:a16="http://schemas.microsoft.com/office/drawing/2014/main" id="{032F05D6-A14D-438C-88B6-B92966D6F929}"/>
              </a:ext>
            </a:extLst>
          </p:cNvPr>
          <p:cNvSpPr>
            <a:spLocks noGrp="1"/>
          </p:cNvSpPr>
          <p:nvPr>
            <p:ph sz="quarter" idx="1"/>
          </p:nvPr>
        </p:nvSpPr>
        <p:spPr>
          <a:xfrm>
            <a:off x="982134" y="1820333"/>
            <a:ext cx="3181706" cy="3756379"/>
          </a:xfrm>
        </p:spPr>
        <p:txBody>
          <a:bodyPr vert="horz" lIns="91440" tIns="45720" rIns="91440" bIns="45720" anchor="t">
            <a:normAutofit/>
          </a:bodyPr>
          <a:lstStyle/>
          <a:p>
            <a:pPr marL="0" indent="0">
              <a:buNone/>
            </a:pPr>
            <a:r>
              <a:rPr lang="en-US" sz="2800">
                <a:latin typeface="Tahoma"/>
                <a:ea typeface="Tahoma"/>
                <a:cs typeface="Tahoma"/>
              </a:rPr>
              <a:t>Compilation:</a:t>
            </a:r>
            <a:endParaRPr lang="en-US" sz="2800"/>
          </a:p>
          <a:p>
            <a:r>
              <a:rPr lang="en-US" sz="2800">
                <a:latin typeface="Tahoma"/>
                <a:ea typeface="Tahoma"/>
                <a:cs typeface="Tahoma"/>
              </a:rPr>
              <a:t>Vortex Runtime</a:t>
            </a:r>
          </a:p>
          <a:p>
            <a:r>
              <a:rPr lang="en-US" sz="2800">
                <a:latin typeface="Tahoma"/>
                <a:ea typeface="Tahoma"/>
                <a:cs typeface="Tahoma"/>
              </a:rPr>
              <a:t>POCL Compiler</a:t>
            </a:r>
          </a:p>
          <a:p>
            <a:pPr marL="0" indent="0">
              <a:buNone/>
            </a:pPr>
            <a:endParaRPr lang="en-US" sz="2800">
              <a:latin typeface="Tahoma"/>
              <a:ea typeface="Tahoma"/>
              <a:cs typeface="Tahoma"/>
            </a:endParaRPr>
          </a:p>
          <a:p>
            <a:pPr marL="0" indent="0">
              <a:buNone/>
            </a:pPr>
            <a:r>
              <a:rPr lang="en-US" sz="2800">
                <a:latin typeface="Tahoma"/>
                <a:ea typeface="Tahoma"/>
                <a:cs typeface="Tahoma"/>
              </a:rPr>
              <a:t>Execution:</a:t>
            </a:r>
          </a:p>
          <a:p>
            <a:r>
              <a:rPr lang="en-US" sz="2800">
                <a:latin typeface="Tahoma"/>
                <a:ea typeface="Tahoma"/>
                <a:cs typeface="Tahoma"/>
              </a:rPr>
              <a:t>Vortex Driver</a:t>
            </a:r>
          </a:p>
          <a:p>
            <a:r>
              <a:rPr lang="en-US" sz="2800">
                <a:latin typeface="Tahoma"/>
                <a:ea typeface="Tahoma"/>
                <a:cs typeface="Tahoma"/>
              </a:rPr>
              <a:t>POCL Runtime</a:t>
            </a:r>
            <a:endParaRPr lang="en-US" sz="2800"/>
          </a:p>
        </p:txBody>
      </p:sp>
      <p:pic>
        <p:nvPicPr>
          <p:cNvPr id="13" name="Picture 12" descr="A screenshot of a cell phone&#10;&#10;Description automatically generated">
            <a:extLst>
              <a:ext uri="{FF2B5EF4-FFF2-40B4-BE49-F238E27FC236}">
                <a16:creationId xmlns:a16="http://schemas.microsoft.com/office/drawing/2014/main" id="{11BAD1C5-30E1-4A75-BBBF-16DF74777CFD}"/>
              </a:ext>
            </a:extLst>
          </p:cNvPr>
          <p:cNvPicPr>
            <a:picLocks noChangeAspect="1"/>
          </p:cNvPicPr>
          <p:nvPr/>
        </p:nvPicPr>
        <p:blipFill>
          <a:blip r:embed="rId3"/>
          <a:stretch>
            <a:fillRect/>
          </a:stretch>
        </p:blipFill>
        <p:spPr>
          <a:xfrm>
            <a:off x="4678420" y="2131891"/>
            <a:ext cx="6707569" cy="2851882"/>
          </a:xfrm>
          <a:prstGeom prst="rect">
            <a:avLst/>
          </a:prstGeom>
        </p:spPr>
      </p:pic>
    </p:spTree>
    <p:extLst>
      <p:ext uri="{BB962C8B-B14F-4D97-AF65-F5344CB8AC3E}">
        <p14:creationId xmlns:p14="http://schemas.microsoft.com/office/powerpoint/2010/main" val="109708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normAutofit/>
          </a:bodyPr>
          <a:lstStyle/>
          <a:p>
            <a:r>
              <a:rPr lang="en-US">
                <a:latin typeface="Tahoma"/>
                <a:ea typeface="Tahoma"/>
                <a:cs typeface="Tahoma"/>
              </a:rPr>
              <a:t>Vortex Kernel Invocation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5</a:t>
            </a:fld>
            <a:endParaRPr lang="en-US">
              <a:solidFill>
                <a:prstClr val="black"/>
              </a:solidFill>
            </a:endParaRPr>
          </a:p>
        </p:txBody>
      </p:sp>
      <p:sp>
        <p:nvSpPr>
          <p:cNvPr id="15" name="Content Placeholder 4">
            <a:extLst>
              <a:ext uri="{FF2B5EF4-FFF2-40B4-BE49-F238E27FC236}">
                <a16:creationId xmlns:a16="http://schemas.microsoft.com/office/drawing/2014/main" id="{2428D9C3-E8A1-4156-82CC-0BE384AB3D70}"/>
              </a:ext>
            </a:extLst>
          </p:cNvPr>
          <p:cNvSpPr txBox="1">
            <a:spLocks/>
          </p:cNvSpPr>
          <p:nvPr/>
        </p:nvSpPr>
        <p:spPr>
          <a:xfrm>
            <a:off x="417689" y="1552222"/>
            <a:ext cx="6972300" cy="4525434"/>
          </a:xfrm>
          <a:prstGeom prst="rect">
            <a:avLst/>
          </a:prstGeom>
        </p:spPr>
        <p:txBody>
          <a:bodyPr vert="horz" lIns="91440" tIns="45720" rIns="91440" bIns="45720" anchor="t">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Ø"/>
            </a:pPr>
            <a:r>
              <a:rPr lang="en-US"/>
              <a:t>OpenCL Work-items</a:t>
            </a:r>
          </a:p>
          <a:p>
            <a:pPr lvl="1">
              <a:buFont typeface="Wingdings" panose="05000000000000000000" pitchFamily="2" charset="2"/>
              <a:buChar char="Ø"/>
            </a:pPr>
            <a:r>
              <a:rPr lang="en-US"/>
              <a:t>Global size (X, Y)</a:t>
            </a:r>
          </a:p>
          <a:p>
            <a:pPr lvl="1">
              <a:buFont typeface="Wingdings" panose="05000000000000000000" pitchFamily="2" charset="2"/>
              <a:buChar char="Ø"/>
            </a:pPr>
            <a:r>
              <a:rPr lang="en-US"/>
              <a:t>Local size (x, y)</a:t>
            </a:r>
          </a:p>
          <a:p>
            <a:pPr>
              <a:buFont typeface="Wingdings" panose="05000000000000000000" pitchFamily="2" charset="2"/>
              <a:buChar char="Ø"/>
            </a:pPr>
            <a:r>
              <a:rPr lang="en-US"/>
              <a:t>Vortex Work-items</a:t>
            </a:r>
          </a:p>
          <a:p>
            <a:pPr lvl="1">
              <a:buFont typeface="Wingdings" panose="05000000000000000000" pitchFamily="2" charset="2"/>
              <a:buChar char="Ø"/>
            </a:pPr>
            <a:r>
              <a:rPr lang="en-US">
                <a:latin typeface="Tahoma"/>
                <a:ea typeface="Tahoma"/>
                <a:cs typeface="Tahoma"/>
              </a:rPr>
              <a:t>Wavefronts </a:t>
            </a:r>
            <a:endParaRPr lang="en-US"/>
          </a:p>
          <a:p>
            <a:pPr lvl="1">
              <a:buFont typeface="Wingdings" panose="05000000000000000000" pitchFamily="2" charset="2"/>
              <a:buChar char="Ø"/>
            </a:pPr>
            <a:r>
              <a:rPr lang="en-US"/>
              <a:t>Threads</a:t>
            </a:r>
          </a:p>
          <a:p>
            <a:pPr>
              <a:buFont typeface="Wingdings" panose="05000000000000000000" pitchFamily="2" charset="2"/>
              <a:buChar char="Ø"/>
            </a:pPr>
            <a:r>
              <a:rPr lang="en-US"/>
              <a:t>Distribution</a:t>
            </a:r>
          </a:p>
          <a:p>
            <a:pPr lvl="1">
              <a:buFont typeface="Wingdings" panose="05000000000000000000" pitchFamily="2" charset="2"/>
              <a:buChar char="Ø"/>
            </a:pPr>
            <a:r>
              <a:rPr lang="en-US"/>
              <a:t>POCL workgroup function</a:t>
            </a:r>
          </a:p>
          <a:p>
            <a:pPr lvl="2">
              <a:buFont typeface="Wingdings" panose="05000000000000000000" pitchFamily="2" charset="2"/>
              <a:buChar char="Ø"/>
            </a:pPr>
            <a:r>
              <a:rPr lang="en-US"/>
              <a:t>Executes all work-items in a workgroup</a:t>
            </a:r>
          </a:p>
          <a:p>
            <a:pPr lvl="1">
              <a:buFont typeface="Wingdings" panose="05000000000000000000" pitchFamily="2" charset="2"/>
              <a:buChar char="Ø"/>
            </a:pPr>
            <a:r>
              <a:rPr lang="en-US"/>
              <a:t>Distribute workgroup among all threads</a:t>
            </a:r>
          </a:p>
          <a:p>
            <a:pPr lvl="2">
              <a:buFont typeface="Wingdings" panose="05000000000000000000" pitchFamily="2" charset="2"/>
              <a:buChar char="Ø"/>
            </a:pPr>
            <a:r>
              <a:rPr lang="en-US">
                <a:latin typeface="Tahoma"/>
                <a:ea typeface="Tahoma"/>
                <a:cs typeface="Tahoma"/>
              </a:rPr>
              <a:t>All threads : wavefronts * threads</a:t>
            </a:r>
          </a:p>
          <a:p>
            <a:pPr lvl="1">
              <a:buFont typeface="Wingdings" panose="05000000000000000000" pitchFamily="2" charset="2"/>
              <a:buChar char="Ø"/>
            </a:pPr>
            <a:endParaRPr lang="en-US">
              <a:solidFill>
                <a:srgbClr val="232F4E"/>
              </a:solidFill>
            </a:endParaRPr>
          </a:p>
          <a:p>
            <a:pPr lvl="1">
              <a:buFont typeface="Wingdings" panose="05000000000000000000" pitchFamily="2" charset="2"/>
              <a:buChar char="Ø"/>
            </a:pPr>
            <a:endParaRPr lang="en-US"/>
          </a:p>
        </p:txBody>
      </p:sp>
      <p:pic>
        <p:nvPicPr>
          <p:cNvPr id="6" name="Picture 5" descr="A screenshot of a cell phone&#10;&#10;Description automatically generated">
            <a:extLst>
              <a:ext uri="{FF2B5EF4-FFF2-40B4-BE49-F238E27FC236}">
                <a16:creationId xmlns:a16="http://schemas.microsoft.com/office/drawing/2014/main" id="{DCC0DC80-A6CF-4F8C-9CB0-63B111BCDBB7}"/>
              </a:ext>
            </a:extLst>
          </p:cNvPr>
          <p:cNvPicPr>
            <a:picLocks noChangeAspect="1"/>
          </p:cNvPicPr>
          <p:nvPr/>
        </p:nvPicPr>
        <p:blipFill>
          <a:blip r:embed="rId3"/>
          <a:stretch>
            <a:fillRect/>
          </a:stretch>
        </p:blipFill>
        <p:spPr>
          <a:xfrm>
            <a:off x="3975027" y="1198013"/>
            <a:ext cx="3937146" cy="2613805"/>
          </a:xfrm>
          <a:prstGeom prst="rect">
            <a:avLst/>
          </a:prstGeom>
        </p:spPr>
      </p:pic>
      <p:sp>
        <p:nvSpPr>
          <p:cNvPr id="7" name="Rectangle 6">
            <a:extLst>
              <a:ext uri="{FF2B5EF4-FFF2-40B4-BE49-F238E27FC236}">
                <a16:creationId xmlns:a16="http://schemas.microsoft.com/office/drawing/2014/main" id="{B03CCEDE-4D71-4206-B2EF-797FA7C1FF2E}"/>
              </a:ext>
            </a:extLst>
          </p:cNvPr>
          <p:cNvSpPr/>
          <p:nvPr/>
        </p:nvSpPr>
        <p:spPr>
          <a:xfrm>
            <a:off x="8956646" y="3115807"/>
            <a:ext cx="2720828" cy="1426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t>for (all threads) {</a:t>
            </a:r>
          </a:p>
          <a:p>
            <a:pPr algn="ctr"/>
            <a:endParaRPr lang="en-US"/>
          </a:p>
          <a:p>
            <a:pPr algn="ctr"/>
            <a:endParaRPr lang="en-US"/>
          </a:p>
          <a:p>
            <a:pPr algn="ctr"/>
            <a:r>
              <a:rPr lang="en-US"/>
              <a:t>}</a:t>
            </a:r>
          </a:p>
        </p:txBody>
      </p:sp>
      <p:sp>
        <p:nvSpPr>
          <p:cNvPr id="8" name="Rectangle 7">
            <a:extLst>
              <a:ext uri="{FF2B5EF4-FFF2-40B4-BE49-F238E27FC236}">
                <a16:creationId xmlns:a16="http://schemas.microsoft.com/office/drawing/2014/main" id="{F6648DA5-A8F0-43CD-846B-353935ADD731}"/>
              </a:ext>
            </a:extLst>
          </p:cNvPr>
          <p:cNvSpPr/>
          <p:nvPr/>
        </p:nvSpPr>
        <p:spPr>
          <a:xfrm>
            <a:off x="9420749" y="3614952"/>
            <a:ext cx="1862356" cy="42783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err="1"/>
              <a:t>pocl</a:t>
            </a:r>
            <a:r>
              <a:rPr lang="en-US"/>
              <a:t>::</a:t>
            </a:r>
            <a:r>
              <a:rPr lang="en-US" err="1"/>
              <a:t>wg_func</a:t>
            </a:r>
            <a:r>
              <a:rPr lang="en-US"/>
              <a:t>()</a:t>
            </a:r>
          </a:p>
        </p:txBody>
      </p:sp>
      <p:grpSp>
        <p:nvGrpSpPr>
          <p:cNvPr id="19" name="Group 18">
            <a:extLst>
              <a:ext uri="{FF2B5EF4-FFF2-40B4-BE49-F238E27FC236}">
                <a16:creationId xmlns:a16="http://schemas.microsoft.com/office/drawing/2014/main" id="{E26C7588-384E-4903-94E8-B635224494B5}"/>
              </a:ext>
            </a:extLst>
          </p:cNvPr>
          <p:cNvGrpSpPr/>
          <p:nvPr/>
        </p:nvGrpSpPr>
        <p:grpSpPr>
          <a:xfrm>
            <a:off x="8956646" y="4791510"/>
            <a:ext cx="2720829" cy="1426129"/>
            <a:chOff x="8956646" y="3221371"/>
            <a:chExt cx="2625754" cy="1426129"/>
          </a:xfrm>
        </p:grpSpPr>
        <p:sp>
          <p:nvSpPr>
            <p:cNvPr id="20" name="Rectangle 19">
              <a:extLst>
                <a:ext uri="{FF2B5EF4-FFF2-40B4-BE49-F238E27FC236}">
                  <a16:creationId xmlns:a16="http://schemas.microsoft.com/office/drawing/2014/main" id="{51508515-2A81-40EB-A068-7656CB62A0B2}"/>
                </a:ext>
              </a:extLst>
            </p:cNvPr>
            <p:cNvSpPr/>
            <p:nvPr/>
          </p:nvSpPr>
          <p:spPr>
            <a:xfrm>
              <a:off x="8956646" y="3221371"/>
              <a:ext cx="2625754" cy="1426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t>for (remaining threads) {</a:t>
              </a:r>
            </a:p>
            <a:p>
              <a:pPr algn="ctr"/>
              <a:endParaRPr lang="en-US"/>
            </a:p>
            <a:p>
              <a:pPr algn="ctr"/>
              <a:endParaRPr lang="en-US"/>
            </a:p>
            <a:p>
              <a:pPr algn="ctr"/>
              <a:r>
                <a:rPr lang="en-US"/>
                <a:t>}</a:t>
              </a:r>
            </a:p>
          </p:txBody>
        </p:sp>
        <p:sp>
          <p:nvSpPr>
            <p:cNvPr id="21" name="Rectangle 20">
              <a:extLst>
                <a:ext uri="{FF2B5EF4-FFF2-40B4-BE49-F238E27FC236}">
                  <a16:creationId xmlns:a16="http://schemas.microsoft.com/office/drawing/2014/main" id="{A06A6B05-75E0-4494-9D50-15B835FA3E84}"/>
                </a:ext>
              </a:extLst>
            </p:cNvPr>
            <p:cNvSpPr/>
            <p:nvPr/>
          </p:nvSpPr>
          <p:spPr>
            <a:xfrm>
              <a:off x="9420749" y="3720516"/>
              <a:ext cx="1862356" cy="42783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err="1"/>
                <a:t>pocl</a:t>
              </a:r>
              <a:r>
                <a:rPr lang="en-US"/>
                <a:t>::</a:t>
              </a:r>
              <a:r>
                <a:rPr lang="en-US" err="1"/>
                <a:t>wg_func</a:t>
              </a:r>
              <a:r>
                <a:rPr lang="en-US"/>
                <a:t>()</a:t>
              </a:r>
            </a:p>
          </p:txBody>
        </p:sp>
      </p:grpSp>
      <p:sp>
        <p:nvSpPr>
          <p:cNvPr id="12" name="Left Brace 11">
            <a:extLst>
              <a:ext uri="{FF2B5EF4-FFF2-40B4-BE49-F238E27FC236}">
                <a16:creationId xmlns:a16="http://schemas.microsoft.com/office/drawing/2014/main" id="{4CF37865-A88B-4C95-8789-A530E347EF88}"/>
              </a:ext>
            </a:extLst>
          </p:cNvPr>
          <p:cNvSpPr/>
          <p:nvPr/>
        </p:nvSpPr>
        <p:spPr>
          <a:xfrm>
            <a:off x="8408470" y="3115807"/>
            <a:ext cx="307614" cy="142612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A7F68A2B-F574-4AC7-9D23-00AF43A1440D}"/>
              </a:ext>
            </a:extLst>
          </p:cNvPr>
          <p:cNvSpPr/>
          <p:nvPr/>
        </p:nvSpPr>
        <p:spPr>
          <a:xfrm>
            <a:off x="8408470" y="4791509"/>
            <a:ext cx="307614" cy="142612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135B4C5-BFCF-4977-841A-3F362CCD3C8F}"/>
              </a:ext>
            </a:extLst>
          </p:cNvPr>
          <p:cNvSpPr txBox="1"/>
          <p:nvPr/>
        </p:nvSpPr>
        <p:spPr>
          <a:xfrm>
            <a:off x="6644535" y="3616663"/>
            <a:ext cx="1926213" cy="369332"/>
          </a:xfrm>
          <a:prstGeom prst="rect">
            <a:avLst/>
          </a:prstGeom>
          <a:noFill/>
        </p:spPr>
        <p:txBody>
          <a:bodyPr wrap="square" lIns="91440" tIns="45720" rIns="91440" bIns="45720" rtlCol="0" anchor="t">
            <a:spAutoFit/>
          </a:bodyPr>
          <a:lstStyle/>
          <a:p>
            <a:r>
              <a:rPr lang="en-US"/>
              <a:t>Wavefront 0~N</a:t>
            </a:r>
          </a:p>
        </p:txBody>
      </p:sp>
      <p:sp>
        <p:nvSpPr>
          <p:cNvPr id="25" name="TextBox 24">
            <a:extLst>
              <a:ext uri="{FF2B5EF4-FFF2-40B4-BE49-F238E27FC236}">
                <a16:creationId xmlns:a16="http://schemas.microsoft.com/office/drawing/2014/main" id="{F7F5F794-2D6F-4931-BFB3-13487F727087}"/>
              </a:ext>
            </a:extLst>
          </p:cNvPr>
          <p:cNvSpPr txBox="1"/>
          <p:nvPr/>
        </p:nvSpPr>
        <p:spPr>
          <a:xfrm>
            <a:off x="6646735" y="5290655"/>
            <a:ext cx="1778047" cy="369332"/>
          </a:xfrm>
          <a:prstGeom prst="rect">
            <a:avLst/>
          </a:prstGeom>
          <a:noFill/>
        </p:spPr>
        <p:txBody>
          <a:bodyPr wrap="square" lIns="91440" tIns="45720" rIns="91440" bIns="45720" rtlCol="0" anchor="t">
            <a:spAutoFit/>
          </a:bodyPr>
          <a:lstStyle/>
          <a:p>
            <a:r>
              <a:rPr lang="en-US"/>
              <a:t>Wavefront (0)</a:t>
            </a:r>
          </a:p>
        </p:txBody>
      </p:sp>
      <p:cxnSp>
        <p:nvCxnSpPr>
          <p:cNvPr id="27" name="Straight Connector 26">
            <a:extLst>
              <a:ext uri="{FF2B5EF4-FFF2-40B4-BE49-F238E27FC236}">
                <a16:creationId xmlns:a16="http://schemas.microsoft.com/office/drawing/2014/main" id="{DD16C493-0633-425D-9CEA-631783A527B2}"/>
              </a:ext>
            </a:extLst>
          </p:cNvPr>
          <p:cNvCxnSpPr/>
          <p:nvPr/>
        </p:nvCxnSpPr>
        <p:spPr>
          <a:xfrm>
            <a:off x="8833547" y="4667771"/>
            <a:ext cx="2729123" cy="0"/>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244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normAutofit/>
          </a:bodyPr>
          <a:lstStyle/>
          <a:p>
            <a:r>
              <a:rPr lang="en-US">
                <a:latin typeface="Tahoma"/>
                <a:ea typeface="Tahoma"/>
                <a:cs typeface="Tahoma"/>
              </a:rPr>
              <a:t>POCL Vortex Extension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6</a:t>
            </a:fld>
            <a:endParaRPr lang="en-US">
              <a:solidFill>
                <a:prstClr val="black"/>
              </a:solidFill>
            </a:endParaRPr>
          </a:p>
        </p:txBody>
      </p:sp>
      <p:sp>
        <p:nvSpPr>
          <p:cNvPr id="15" name="Content Placeholder 4">
            <a:extLst>
              <a:ext uri="{FF2B5EF4-FFF2-40B4-BE49-F238E27FC236}">
                <a16:creationId xmlns:a16="http://schemas.microsoft.com/office/drawing/2014/main" id="{2428D9C3-E8A1-4156-82CC-0BE384AB3D70}"/>
              </a:ext>
            </a:extLst>
          </p:cNvPr>
          <p:cNvSpPr txBox="1">
            <a:spLocks/>
          </p:cNvSpPr>
          <p:nvPr/>
        </p:nvSpPr>
        <p:spPr>
          <a:xfrm>
            <a:off x="304800" y="1143000"/>
            <a:ext cx="6972300" cy="5181600"/>
          </a:xfrm>
          <a:prstGeom prst="rect">
            <a:avLst/>
          </a:prstGeom>
        </p:spPr>
        <p:txBody>
          <a:bodyPr vert="horz">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Ø"/>
            </a:pPr>
            <a:r>
              <a:rPr lang="en-US"/>
              <a:t>Device kernel Translation</a:t>
            </a:r>
          </a:p>
          <a:p>
            <a:pPr lvl="1">
              <a:buFont typeface="Wingdings" panose="05000000000000000000" pitchFamily="2" charset="2"/>
              <a:buChar char="Ø"/>
            </a:pPr>
            <a:r>
              <a:rPr lang="en-US"/>
              <a:t>Kernel Invocation</a:t>
            </a:r>
          </a:p>
          <a:p>
            <a:pPr lvl="2">
              <a:buFont typeface="Wingdings" panose="05000000000000000000" pitchFamily="2" charset="2"/>
              <a:buChar char="Ø"/>
            </a:pPr>
            <a:r>
              <a:rPr lang="en-US"/>
              <a:t>Warp/thread scheduling</a:t>
            </a:r>
          </a:p>
          <a:p>
            <a:pPr lvl="1">
              <a:buFont typeface="Wingdings" panose="05000000000000000000" pitchFamily="2" charset="2"/>
              <a:buChar char="Ø"/>
            </a:pPr>
            <a:r>
              <a:rPr lang="en-US"/>
              <a:t>Device runtime library</a:t>
            </a:r>
          </a:p>
          <a:p>
            <a:pPr>
              <a:buFont typeface="Wingdings" panose="05000000000000000000" pitchFamily="2" charset="2"/>
              <a:buChar char="Ø"/>
            </a:pPr>
            <a:r>
              <a:rPr lang="en-US" err="1"/>
              <a:t>Codegen</a:t>
            </a:r>
            <a:endParaRPr lang="en-US"/>
          </a:p>
          <a:p>
            <a:pPr lvl="1">
              <a:buFont typeface="Wingdings" panose="05000000000000000000" pitchFamily="2" charset="2"/>
              <a:buChar char="Ø"/>
            </a:pPr>
            <a:r>
              <a:rPr lang="en-US"/>
              <a:t>Target CPU, features, ABI</a:t>
            </a:r>
          </a:p>
          <a:p>
            <a:pPr lvl="1">
              <a:buFont typeface="Wingdings" panose="05000000000000000000" pitchFamily="2" charset="2"/>
              <a:buChar char="Ø"/>
            </a:pPr>
            <a:r>
              <a:rPr lang="en-US"/>
              <a:t>Linked libraries</a:t>
            </a:r>
          </a:p>
          <a:p>
            <a:pPr lvl="2">
              <a:buFont typeface="Wingdings" panose="05000000000000000000" pitchFamily="2" charset="2"/>
              <a:buChar char="Ø"/>
            </a:pPr>
            <a:r>
              <a:rPr lang="en-US"/>
              <a:t>Vortex runtime and other deps.</a:t>
            </a:r>
          </a:p>
          <a:p>
            <a:pPr>
              <a:buFont typeface="Wingdings" panose="05000000000000000000" pitchFamily="2" charset="2"/>
              <a:buChar char="Ø"/>
            </a:pPr>
            <a:r>
              <a:rPr lang="en-US"/>
              <a:t>Vortex runtime</a:t>
            </a:r>
          </a:p>
          <a:p>
            <a:pPr lvl="1">
              <a:buFont typeface="Wingdings" panose="05000000000000000000" pitchFamily="2" charset="2"/>
              <a:buChar char="Ø"/>
            </a:pPr>
            <a:r>
              <a:rPr lang="en-US"/>
              <a:t>Kernel compilation</a:t>
            </a:r>
          </a:p>
          <a:p>
            <a:pPr lvl="1">
              <a:buFont typeface="Wingdings" panose="05000000000000000000" pitchFamily="2" charset="2"/>
              <a:buChar char="Ø"/>
            </a:pPr>
            <a:r>
              <a:rPr lang="en-US"/>
              <a:t>Vortex driver communication</a:t>
            </a:r>
          </a:p>
          <a:p>
            <a:pPr lvl="2">
              <a:buFont typeface="Wingdings" panose="05000000000000000000" pitchFamily="2" charset="2"/>
              <a:buChar char="Ø"/>
            </a:pPr>
            <a:r>
              <a:rPr lang="en-US"/>
              <a:t>GPU resource allocation and loading</a:t>
            </a:r>
          </a:p>
          <a:p>
            <a:pPr lvl="2">
              <a:buFont typeface="Wingdings" panose="05000000000000000000" pitchFamily="2" charset="2"/>
              <a:buChar char="Ø"/>
            </a:pPr>
            <a:r>
              <a:rPr lang="en-US"/>
              <a:t>Kernel offloading and execution</a:t>
            </a:r>
          </a:p>
          <a:p>
            <a:pPr lvl="1">
              <a:buFont typeface="Wingdings" panose="05000000000000000000" pitchFamily="2" charset="2"/>
              <a:buChar char="Ø"/>
            </a:pPr>
            <a:endParaRPr lang="en-US"/>
          </a:p>
          <a:p>
            <a:pPr lvl="1">
              <a:buFont typeface="Wingdings" panose="05000000000000000000" pitchFamily="2" charset="2"/>
              <a:buChar char="Ø"/>
            </a:pPr>
            <a:endParaRPr lang="en-US"/>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5644141" y="1583095"/>
            <a:ext cx="6243059" cy="3691809"/>
          </a:xfrm>
          <a:prstGeom prst="rect">
            <a:avLst/>
          </a:prstGeom>
        </p:spPr>
      </p:pic>
    </p:spTree>
    <p:extLst>
      <p:ext uri="{BB962C8B-B14F-4D97-AF65-F5344CB8AC3E}">
        <p14:creationId xmlns:p14="http://schemas.microsoft.com/office/powerpoint/2010/main" val="38929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D41E-4052-47C9-9428-32E110B72B8E}"/>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Thanks for listening</a:t>
            </a:r>
            <a:endParaRPr lang="en-US"/>
          </a:p>
        </p:txBody>
      </p:sp>
      <p:sp>
        <p:nvSpPr>
          <p:cNvPr id="3" name="Footer Placeholder 2">
            <a:extLst>
              <a:ext uri="{FF2B5EF4-FFF2-40B4-BE49-F238E27FC236}">
                <a16:creationId xmlns:a16="http://schemas.microsoft.com/office/drawing/2014/main" id="{671A599D-311F-4388-B0EB-9F3FC9C6F9BC}"/>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D13ABDC8-C00A-4316-87AB-0A4D5D5961D5}"/>
              </a:ext>
            </a:extLst>
          </p:cNvPr>
          <p:cNvSpPr>
            <a:spLocks noGrp="1"/>
          </p:cNvSpPr>
          <p:nvPr>
            <p:ph type="sldNum" sz="quarter" idx="12"/>
          </p:nvPr>
        </p:nvSpPr>
        <p:spPr/>
        <p:txBody>
          <a:bodyPr/>
          <a:lstStyle/>
          <a:p>
            <a:fld id="{36F63085-4905-477F-9B03-95852450F900}" type="slidenum">
              <a:rPr lang="en-US" smtClean="0">
                <a:solidFill>
                  <a:prstClr val="black"/>
                </a:solidFill>
              </a:rPr>
              <a:pPr/>
              <a:t>7</a:t>
            </a:fld>
            <a:endParaRPr lang="en-US">
              <a:solidFill>
                <a:prstClr val="black"/>
              </a:solidFill>
            </a:endParaRPr>
          </a:p>
        </p:txBody>
      </p:sp>
      <p:sp>
        <p:nvSpPr>
          <p:cNvPr id="5" name="Content Placeholder 4">
            <a:extLst>
              <a:ext uri="{FF2B5EF4-FFF2-40B4-BE49-F238E27FC236}">
                <a16:creationId xmlns:a16="http://schemas.microsoft.com/office/drawing/2014/main" id="{55852668-D96E-4449-835C-785688CB6B3D}"/>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27464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1" ma:contentTypeDescription="Create a new document." ma:contentTypeScope="" ma:versionID="1e2b5c0b9d9fd1965698165509e2dfbf">
  <xsd:schema xmlns:xsd="http://www.w3.org/2001/XMLSchema" xmlns:xs="http://www.w3.org/2001/XMLSchema" xmlns:p="http://schemas.microsoft.com/office/2006/metadata/properties" xmlns:ns2="f01fee57-14a4-4fb3-a7a7-17af854556b0" targetNamespace="http://schemas.microsoft.com/office/2006/metadata/properties" ma:root="true" ma:fieldsID="9b481f0cdde0da3219ea5c6a1ff701b7" ns2:_="">
    <xsd:import namespace="f01fee57-14a4-4fb3-a7a7-17af854556b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F093D9-4CA5-4320-A491-766845DBC205}"/>
</file>

<file path=customXml/itemProps2.xml><?xml version="1.0" encoding="utf-8"?>
<ds:datastoreItem xmlns:ds="http://schemas.openxmlformats.org/officeDocument/2006/customXml" ds:itemID="{E97B68AE-62AC-4C9A-92B2-7C84703E2952}"/>
</file>

<file path=customXml/itemProps3.xml><?xml version="1.0" encoding="utf-8"?>
<ds:datastoreItem xmlns:ds="http://schemas.openxmlformats.org/officeDocument/2006/customXml" ds:itemID="{55A2920C-9354-4A5A-A608-33052DA58C8F}"/>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6</Notes>
  <HiddenSlides>0</HiddenSlide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1_Origin</vt:lpstr>
      <vt:lpstr>Origin</vt:lpstr>
      <vt:lpstr> Vortex OpenCL Software stack</vt:lpstr>
      <vt:lpstr>Agenda</vt:lpstr>
      <vt:lpstr>POCL: A Performance Portable OpenCL Implementation</vt:lpstr>
      <vt:lpstr>Vortex GPGPU System Architecture</vt:lpstr>
      <vt:lpstr>Vortex Kernel Invocation</vt:lpstr>
      <vt:lpstr>POCL Vortex Extension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HpArch Research Projects</dc:title>
  <dc:creator>Microsoft Office User</dc:creator>
  <cp:revision>287</cp:revision>
  <cp:lastPrinted>2017-09-22T13:21:54Z</cp:lastPrinted>
  <dcterms:created xsi:type="dcterms:W3CDTF">2017-09-19T22:16:54Z</dcterms:created>
  <dcterms:modified xsi:type="dcterms:W3CDTF">2021-10-17T22:31:23Z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ies>
</file>