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entation.xml" ContentType="application/vnd.openxmlformats-officedocument.presentationml.presentation.main+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7.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23"/>
  </p:notesMasterIdLst>
  <p:sldIdLst>
    <p:sldId id="262" r:id="rId3"/>
    <p:sldId id="385" r:id="rId4"/>
    <p:sldId id="392" r:id="rId5"/>
    <p:sldId id="399" r:id="rId6"/>
    <p:sldId id="400" r:id="rId7"/>
    <p:sldId id="401" r:id="rId8"/>
    <p:sldId id="402" r:id="rId9"/>
    <p:sldId id="403" r:id="rId10"/>
    <p:sldId id="406" r:id="rId11"/>
    <p:sldId id="407" r:id="rId12"/>
    <p:sldId id="398" r:id="rId13"/>
    <p:sldId id="393" r:id="rId14"/>
    <p:sldId id="389" r:id="rId15"/>
    <p:sldId id="391" r:id="rId16"/>
    <p:sldId id="394" r:id="rId17"/>
    <p:sldId id="396" r:id="rId18"/>
    <p:sldId id="404" r:id="rId19"/>
    <p:sldId id="397" r:id="rId20"/>
    <p:sldId id="405" r:id="rId21"/>
    <p:sldId id="38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EAC860-34E7-1557-5238-8A174CE5950F}" v="534" dt="2021-10-15T15:10:46.380"/>
    <p1510:client id="{86EE4165-1582-ED33-D70B-C59B8250972B}" v="62" dt="2021-10-17T18:08:14.452"/>
    <p1510:client id="{87D39C24-7DE0-4177-97EA-6A1972E5E619}" v="2493" dt="2021-10-16T19:07:00.804"/>
    <p1510:client id="{C503D8AA-3830-A4C8-1660-3DBF2818F34B}" v="224" dt="2021-10-15T03:43:18.841"/>
    <p1510:client id="{F768A18E-D033-ECB5-ED18-7364646A446B}" v="10" dt="2021-10-15T14:22:32.3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EABB0-08C8-0B46-AE0A-F1546C4A3D26}" type="datetimeFigureOut">
              <a:rPr lang="en-US" smtClean="0"/>
              <a:t>10/17/2021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1B570-5433-DC48-8F65-1EA474482B8E}" type="slidenum">
              <a:rPr lang="en-US" smtClean="0"/>
              <a:t>‹#›</a:t>
            </a:fld>
            <a:endParaRPr lang="en-US"/>
          </a:p>
        </p:txBody>
      </p:sp>
    </p:spTree>
    <p:extLst>
      <p:ext uri="{BB962C8B-B14F-4D97-AF65-F5344CB8AC3E}">
        <p14:creationId xmlns:p14="http://schemas.microsoft.com/office/powerpoint/2010/main" val="1810424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this part, we will introduce how to execute OpenCL and CUDA programs on Vortex</a:t>
            </a:r>
            <a:endParaRPr lang="en-US" dirty="0"/>
          </a:p>
        </p:txBody>
      </p:sp>
      <p:sp>
        <p:nvSpPr>
          <p:cNvPr id="4" name="Slide Number Placeholder 3"/>
          <p:cNvSpPr>
            <a:spLocks noGrp="1"/>
          </p:cNvSpPr>
          <p:nvPr>
            <p:ph type="sldNum" sz="quarter" idx="10"/>
          </p:nvPr>
        </p:nvSpPr>
        <p:spPr/>
        <p:txBody>
          <a:bodyPr/>
          <a:lstStyle/>
          <a:p>
            <a:fld id="{AB8BDEB0-AFCF-4BA6-B562-D36FD1AE2648}"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76367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For CUDA, not like OpenCL, which is supported by POCL naturally, we can not directly following the same route to execute it. POCL supports two format of input kernel, OpenCL format and SPIR-V format. </a:t>
            </a:r>
          </a:p>
        </p:txBody>
      </p:sp>
      <p:sp>
        <p:nvSpPr>
          <p:cNvPr id="4" name="Slide Number Placeholder 3"/>
          <p:cNvSpPr>
            <a:spLocks noGrp="1"/>
          </p:cNvSpPr>
          <p:nvPr>
            <p:ph type="sldNum" sz="quarter" idx="5"/>
          </p:nvPr>
        </p:nvSpPr>
        <p:spPr/>
        <p:txBody>
          <a:bodyPr/>
          <a:lstStyle/>
          <a:p>
            <a:fld id="{DDB1B570-5433-DC48-8F65-1EA474482B8E}" type="slidenum">
              <a:rPr lang="en-US" smtClean="0"/>
              <a:t>11</a:t>
            </a:fld>
            <a:endParaRPr lang="en-US"/>
          </a:p>
        </p:txBody>
      </p:sp>
    </p:spTree>
    <p:extLst>
      <p:ext uri="{BB962C8B-B14F-4D97-AF65-F5344CB8AC3E}">
        <p14:creationId xmlns:p14="http://schemas.microsoft.com/office/powerpoint/2010/main" val="3116771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support CUDA on Vortex, we have to implement an extra step. We built a translator to translate CUDA into SPIR-V. Thus, after getting the SPIR-V, we can input it into POCL and following the same step as OpenCL. </a:t>
            </a:r>
          </a:p>
        </p:txBody>
      </p:sp>
      <p:sp>
        <p:nvSpPr>
          <p:cNvPr id="4" name="Slide Number Placeholder 3"/>
          <p:cNvSpPr>
            <a:spLocks noGrp="1"/>
          </p:cNvSpPr>
          <p:nvPr>
            <p:ph type="sldNum" sz="quarter" idx="5"/>
          </p:nvPr>
        </p:nvSpPr>
        <p:spPr/>
        <p:txBody>
          <a:bodyPr/>
          <a:lstStyle/>
          <a:p>
            <a:fld id="{DDB1B570-5433-DC48-8F65-1EA474482B8E}" type="slidenum">
              <a:rPr lang="en-US" smtClean="0"/>
              <a:t>12</a:t>
            </a:fld>
            <a:endParaRPr lang="en-US"/>
          </a:p>
        </p:txBody>
      </p:sp>
    </p:spTree>
    <p:extLst>
      <p:ext uri="{BB962C8B-B14F-4D97-AF65-F5344CB8AC3E}">
        <p14:creationId xmlns:p14="http://schemas.microsoft.com/office/powerpoint/2010/main" val="367022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like OpenCL which is proposed for targeting multi-backend devices, CUDA can only be executed by NVIDIA GPU. However, we are not the first project tries to execute CUDA on other devices. There is a previous project aims to </a:t>
            </a:r>
            <a:r>
              <a:rPr lang="en-US" dirty="0" err="1"/>
              <a:t>excute</a:t>
            </a:r>
            <a:r>
              <a:rPr lang="en-US" dirty="0"/>
              <a:t> CUDA on AMD GPUs, and it called HIPIFY. Thanks to the </a:t>
            </a:r>
            <a:r>
              <a:rPr lang="en-US" dirty="0" err="1"/>
              <a:t>similiarilty</a:t>
            </a:r>
            <a:r>
              <a:rPr lang="en-US" dirty="0"/>
              <a:t> between CUDA and HIP, the front end language for AMD devices, HIPIFY can use Regular expression to convert CUDA </a:t>
            </a:r>
            <a:r>
              <a:rPr lang="en-US" dirty="0" err="1"/>
              <a:t>sourcce</a:t>
            </a:r>
            <a:r>
              <a:rPr lang="en-US" dirty="0"/>
              <a:t> code to HIP source code. However, as HIP can not be execute on </a:t>
            </a:r>
            <a:r>
              <a:rPr lang="en-US" dirty="0" err="1"/>
              <a:t>risc</a:t>
            </a:r>
            <a:r>
              <a:rPr lang="en-US" dirty="0"/>
              <a:t>-v devices, and other front end language which supports </a:t>
            </a:r>
            <a:r>
              <a:rPr lang="en-US" dirty="0" err="1"/>
              <a:t>risc</a:t>
            </a:r>
            <a:r>
              <a:rPr lang="en-US" dirty="0"/>
              <a:t>-v does not have high </a:t>
            </a:r>
            <a:r>
              <a:rPr lang="en-US" dirty="0" err="1"/>
              <a:t>similiarity</a:t>
            </a:r>
            <a:r>
              <a:rPr lang="en-US" dirty="0"/>
              <a:t> with CUDA, we can not follow this route to solve our challenges.</a:t>
            </a:r>
            <a:endParaRPr lang="en-US" dirty="0">
              <a:cs typeface="Calibri"/>
            </a:endParaRPr>
          </a:p>
          <a:p>
            <a:r>
              <a:rPr lang="en-US" dirty="0"/>
              <a:t>For another project SYCL, it provides a high level language, which can generate programs be executed  on several back-end devices, including </a:t>
            </a:r>
            <a:r>
              <a:rPr lang="en-US" dirty="0" err="1"/>
              <a:t>risc</a:t>
            </a:r>
            <a:r>
              <a:rPr lang="en-US" dirty="0"/>
              <a:t>-v. But it can not directly use existing </a:t>
            </a:r>
            <a:r>
              <a:rPr lang="en-US" dirty="0" err="1"/>
              <a:t>cuda</a:t>
            </a:r>
            <a:r>
              <a:rPr lang="en-US" dirty="0"/>
              <a:t> code. Instead, it requires users to re-implement </a:t>
            </a:r>
            <a:r>
              <a:rPr lang="en-US" dirty="0" err="1"/>
              <a:t>cuda</a:t>
            </a:r>
            <a:r>
              <a:rPr lang="en-US" dirty="0"/>
              <a:t> programs by </a:t>
            </a:r>
            <a:r>
              <a:rPr lang="en-US" dirty="0" err="1"/>
              <a:t>apis</a:t>
            </a:r>
            <a:r>
              <a:rPr lang="en-US" dirty="0"/>
              <a:t> provided by SYCL. In summary, although there are several code migration project, none of them can be used to support </a:t>
            </a:r>
            <a:r>
              <a:rPr lang="en-US" dirty="0" err="1"/>
              <a:t>risc</a:t>
            </a:r>
            <a:r>
              <a:rPr lang="en-US" dirty="0"/>
              <a:t>-v backend. So for the best of our knowledge, our project is the only one that supports CUDA on RISC-V backend</a:t>
            </a:r>
            <a:endParaRPr lang="en-US" dirty="0">
              <a:cs typeface="Calibri"/>
            </a:endParaRPr>
          </a:p>
        </p:txBody>
      </p:sp>
      <p:sp>
        <p:nvSpPr>
          <p:cNvPr id="4" name="Slide Number Placeholder 3"/>
          <p:cNvSpPr>
            <a:spLocks noGrp="1"/>
          </p:cNvSpPr>
          <p:nvPr>
            <p:ph type="sldNum" sz="quarter" idx="5"/>
          </p:nvPr>
        </p:nvSpPr>
        <p:spPr/>
        <p:txBody>
          <a:bodyPr/>
          <a:lstStyle/>
          <a:p>
            <a:fld id="{DDB1B570-5433-DC48-8F65-1EA474482B8E}" type="slidenum">
              <a:rPr lang="en-US" smtClean="0"/>
              <a:t>13</a:t>
            </a:fld>
            <a:endParaRPr lang="en-US"/>
          </a:p>
        </p:txBody>
      </p:sp>
    </p:spTree>
    <p:extLst>
      <p:ext uri="{BB962C8B-B14F-4D97-AF65-F5344CB8AC3E}">
        <p14:creationId xmlns:p14="http://schemas.microsoft.com/office/powerpoint/2010/main" val="832458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project I want to introduce is SPIR, it is </a:t>
            </a:r>
            <a:r>
              <a:rPr lang="en-US" dirty="0" err="1"/>
              <a:t>critial</a:t>
            </a:r>
            <a:r>
              <a:rPr lang="en-US" dirty="0"/>
              <a:t> for the </a:t>
            </a:r>
            <a:r>
              <a:rPr lang="en-US" dirty="0" err="1"/>
              <a:t>scaleable</a:t>
            </a:r>
            <a:r>
              <a:rPr lang="en-US" dirty="0"/>
              <a:t> of our framework. SPIR is an IR special for high </a:t>
            </a:r>
            <a:r>
              <a:rPr lang="en-US" dirty="0" err="1"/>
              <a:t>performace</a:t>
            </a:r>
            <a:r>
              <a:rPr lang="en-US" dirty="0"/>
              <a:t> computing and parallel computing, can be regarded as an isolation between frontend language and backend devices. With SPIR, we can compile a source code for different backend devices. In other word, thanks for the </a:t>
            </a:r>
            <a:r>
              <a:rPr lang="en-US" dirty="0" err="1"/>
              <a:t>scalbility</a:t>
            </a:r>
            <a:r>
              <a:rPr lang="en-US" dirty="0"/>
              <a:t> of SPIR, our framework can not only execute CUDA on Vortex devices, but also open to execute on other devices. And we can support other frontend languages as well.</a:t>
            </a:r>
          </a:p>
        </p:txBody>
      </p:sp>
      <p:sp>
        <p:nvSpPr>
          <p:cNvPr id="4" name="Slide Number Placeholder 3"/>
          <p:cNvSpPr>
            <a:spLocks noGrp="1"/>
          </p:cNvSpPr>
          <p:nvPr>
            <p:ph type="sldNum" sz="quarter" idx="5"/>
          </p:nvPr>
        </p:nvSpPr>
        <p:spPr/>
        <p:txBody>
          <a:bodyPr/>
          <a:lstStyle/>
          <a:p>
            <a:fld id="{DDB1B570-5433-DC48-8F65-1EA474482B8E}" type="slidenum">
              <a:rPr lang="en-US" smtClean="0"/>
              <a:t>14</a:t>
            </a:fld>
            <a:endParaRPr lang="en-US"/>
          </a:p>
        </p:txBody>
      </p:sp>
    </p:spTree>
    <p:extLst>
      <p:ext uri="{BB962C8B-B14F-4D97-AF65-F5344CB8AC3E}">
        <p14:creationId xmlns:p14="http://schemas.microsoft.com/office/powerpoint/2010/main" val="3278147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have a look of the NVPYX-SPIRV translator. It consists of two step: our translator accepts CUDA source codes as inputs, then, in the first step, we use clang to compile CUDA source code into NVVM IR. NVVM IR is an intermediate representation proposed by NVIDIA, and it can be regarded as a subset of LLVM IR.</a:t>
            </a:r>
          </a:p>
        </p:txBody>
      </p:sp>
      <p:sp>
        <p:nvSpPr>
          <p:cNvPr id="4" name="Slide Number Placeholder 3"/>
          <p:cNvSpPr>
            <a:spLocks noGrp="1"/>
          </p:cNvSpPr>
          <p:nvPr>
            <p:ph type="sldNum" sz="quarter" idx="5"/>
          </p:nvPr>
        </p:nvSpPr>
        <p:spPr/>
        <p:txBody>
          <a:bodyPr/>
          <a:lstStyle/>
          <a:p>
            <a:fld id="{DDB1B570-5433-DC48-8F65-1EA474482B8E}" type="slidenum">
              <a:rPr lang="en-US" smtClean="0"/>
              <a:t>15</a:t>
            </a:fld>
            <a:endParaRPr lang="en-US"/>
          </a:p>
        </p:txBody>
      </p:sp>
    </p:spTree>
    <p:extLst>
      <p:ext uri="{BB962C8B-B14F-4D97-AF65-F5344CB8AC3E}">
        <p14:creationId xmlns:p14="http://schemas.microsoft.com/office/powerpoint/2010/main" val="2843526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that, in the second step, we need to translate a NVVM IR into SPIR-V IR. Each NVVM IR and SPIR-V IR are consists of three parts: device independent instructions, such as load, store, jump and some </a:t>
            </a:r>
            <a:r>
              <a:rPr lang="en-US" dirty="0" err="1"/>
              <a:t>basical</a:t>
            </a:r>
            <a:r>
              <a:rPr lang="en-US" dirty="0"/>
              <a:t> operations. Device specific built-in function, for example, NVVM and SPIR-V has different function to get the thread index and block index. As for the third part, metadata, which is used for code generation. The metadata is different between different backend devices. Thus, for these three parts, we have to handle each part separately.</a:t>
            </a:r>
          </a:p>
        </p:txBody>
      </p:sp>
      <p:sp>
        <p:nvSpPr>
          <p:cNvPr id="4" name="Slide Number Placeholder 3"/>
          <p:cNvSpPr>
            <a:spLocks noGrp="1"/>
          </p:cNvSpPr>
          <p:nvPr>
            <p:ph type="sldNum" sz="quarter" idx="5"/>
          </p:nvPr>
        </p:nvSpPr>
        <p:spPr/>
        <p:txBody>
          <a:bodyPr/>
          <a:lstStyle/>
          <a:p>
            <a:fld id="{DDB1B570-5433-DC48-8F65-1EA474482B8E}" type="slidenum">
              <a:rPr lang="en-US" smtClean="0"/>
              <a:t>16</a:t>
            </a:fld>
            <a:endParaRPr lang="en-US"/>
          </a:p>
        </p:txBody>
      </p:sp>
    </p:spTree>
    <p:extLst>
      <p:ext uri="{BB962C8B-B14F-4D97-AF65-F5344CB8AC3E}">
        <p14:creationId xmlns:p14="http://schemas.microsoft.com/office/powerpoint/2010/main" val="2431227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device </a:t>
            </a:r>
            <a:r>
              <a:rPr lang="en-US" dirty="0" err="1"/>
              <a:t>indeppendent</a:t>
            </a:r>
            <a:r>
              <a:rPr lang="en-US" dirty="0"/>
              <a:t> instructions, the instructions in NVVM is exactly the same in OpenCL. Thus, we can utilize the </a:t>
            </a:r>
            <a:r>
              <a:rPr lang="en-US" dirty="0" err="1"/>
              <a:t>OpenCL_SPIR</a:t>
            </a:r>
            <a:r>
              <a:rPr lang="en-US" dirty="0"/>
              <a:t>-V translator, a third-party library for translating between OpenCL and SPIR-V. However, we can not directly use it on NVVM special built-in functions. As these functions are </a:t>
            </a:r>
            <a:r>
              <a:rPr lang="en-US" dirty="0" err="1"/>
              <a:t>speciaicly</a:t>
            </a:r>
            <a:r>
              <a:rPr lang="en-US" dirty="0"/>
              <a:t> for CUDA, OpenCL does not have these features. So, our major contributions are supporting these CUDA features to be translated to SPIR-V. As for the metadata, as it's also hardware dependent, we have to also implement the translation by ourself, instead of relying on any existing third-party library.</a:t>
            </a:r>
            <a:endParaRPr lang="en-US" dirty="0">
              <a:cs typeface="Calibri"/>
            </a:endParaRPr>
          </a:p>
        </p:txBody>
      </p:sp>
      <p:sp>
        <p:nvSpPr>
          <p:cNvPr id="4" name="Slide Number Placeholder 3"/>
          <p:cNvSpPr>
            <a:spLocks noGrp="1"/>
          </p:cNvSpPr>
          <p:nvPr>
            <p:ph type="sldNum" sz="quarter" idx="5"/>
          </p:nvPr>
        </p:nvSpPr>
        <p:spPr/>
        <p:txBody>
          <a:bodyPr/>
          <a:lstStyle/>
          <a:p>
            <a:fld id="{DDB1B570-5433-DC48-8F65-1EA474482B8E}" type="slidenum">
              <a:rPr lang="en-US" smtClean="0"/>
              <a:t>17</a:t>
            </a:fld>
            <a:endParaRPr lang="en-US"/>
          </a:p>
        </p:txBody>
      </p:sp>
    </p:spTree>
    <p:extLst>
      <p:ext uri="{BB962C8B-B14F-4D97-AF65-F5344CB8AC3E}">
        <p14:creationId xmlns:p14="http://schemas.microsoft.com/office/powerpoint/2010/main" val="1710086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verify the </a:t>
            </a:r>
            <a:r>
              <a:rPr lang="en" dirty="0"/>
              <a:t>Availability of our translator, we try to execute CUDA examples in </a:t>
            </a:r>
            <a:r>
              <a:rPr lang="en" dirty="0" err="1"/>
              <a:t>Rodinia</a:t>
            </a:r>
            <a:r>
              <a:rPr lang="en" dirty="0"/>
              <a:t> benchmark on Vortex, and get the following results. Our pipeline can support most of examples. For the remaining unsupported examples,  Vortex can support them as soon as we add some </a:t>
            </a:r>
            <a:r>
              <a:rPr lang="en" dirty="0" err="1"/>
              <a:t>mathmatical</a:t>
            </a:r>
            <a:r>
              <a:rPr lang="en" dirty="0"/>
              <a:t> built-in function and texture memory features</a:t>
            </a: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DDB1B570-5433-DC48-8F65-1EA474482B8E}" type="slidenum">
              <a:rPr lang="en-US" smtClean="0"/>
              <a:t>18</a:t>
            </a:fld>
            <a:endParaRPr lang="en-US"/>
          </a:p>
        </p:txBody>
      </p:sp>
    </p:spTree>
    <p:extLst>
      <p:ext uri="{BB962C8B-B14F-4D97-AF65-F5344CB8AC3E}">
        <p14:creationId xmlns:p14="http://schemas.microsoft.com/office/powerpoint/2010/main" val="3258096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also summary the CUDA features supported by Vortex currently. Now, Vortex can support memory hierarchy, synchronization and several mathematics operations. In the future, we will upgrade both NVPYX-SPIRV translator and Vortex so that we can high a higher coverage for CUDA programs.</a:t>
            </a:r>
          </a:p>
        </p:txBody>
      </p:sp>
      <p:sp>
        <p:nvSpPr>
          <p:cNvPr id="4" name="Slide Number Placeholder 3"/>
          <p:cNvSpPr>
            <a:spLocks noGrp="1"/>
          </p:cNvSpPr>
          <p:nvPr>
            <p:ph type="sldNum" sz="quarter" idx="5"/>
          </p:nvPr>
        </p:nvSpPr>
        <p:spPr/>
        <p:txBody>
          <a:bodyPr/>
          <a:lstStyle/>
          <a:p>
            <a:fld id="{DDB1B570-5433-DC48-8F65-1EA474482B8E}" type="slidenum">
              <a:rPr lang="en-US" smtClean="0"/>
              <a:t>19</a:t>
            </a:fld>
            <a:endParaRPr lang="en-US"/>
          </a:p>
        </p:txBody>
      </p:sp>
    </p:spTree>
    <p:extLst>
      <p:ext uri="{BB962C8B-B14F-4D97-AF65-F5344CB8AC3E}">
        <p14:creationId xmlns:p14="http://schemas.microsoft.com/office/powerpoint/2010/main" val="3020155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Last but not least, all our corresponding repo are open-sourced. If you interested in any part of them, you can directly access the source code on </a:t>
            </a:r>
            <a:r>
              <a:rPr lang="en-US" dirty="0" err="1">
                <a:cs typeface="Calibri"/>
              </a:rPr>
              <a:t>github</a:t>
            </a:r>
            <a:r>
              <a:rPr lang="en-US" dirty="0">
                <a:cs typeface="Calibri"/>
              </a:rPr>
              <a:t>.  If you have any questions, please feel free to contact me. </a:t>
            </a:r>
            <a:r>
              <a:rPr lang="en-US" dirty="0"/>
              <a:t>Thanks for your listening.</a:t>
            </a:r>
            <a:endParaRPr lang="en-US" dirty="0">
              <a:cs typeface="Calibri"/>
            </a:endParaRPr>
          </a:p>
        </p:txBody>
      </p:sp>
      <p:sp>
        <p:nvSpPr>
          <p:cNvPr id="4" name="Slide Number Placeholder 3"/>
          <p:cNvSpPr>
            <a:spLocks noGrp="1"/>
          </p:cNvSpPr>
          <p:nvPr>
            <p:ph type="sldNum" sz="quarter" idx="5"/>
          </p:nvPr>
        </p:nvSpPr>
        <p:spPr/>
        <p:txBody>
          <a:bodyPr/>
          <a:lstStyle/>
          <a:p>
            <a:fld id="{DDB1B570-5433-DC48-8F65-1EA474482B8E}" type="slidenum">
              <a:rPr lang="en-US" smtClean="0"/>
              <a:t>20</a:t>
            </a:fld>
            <a:endParaRPr lang="en-US"/>
          </a:p>
        </p:txBody>
      </p:sp>
    </p:spTree>
    <p:extLst>
      <p:ext uri="{BB962C8B-B14F-4D97-AF65-F5344CB8AC3E}">
        <p14:creationId xmlns:p14="http://schemas.microsoft.com/office/powerpoint/2010/main" val="2950456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First, let's have a review of Vortex Software stack. As </a:t>
            </a:r>
            <a:r>
              <a:rPr lang="en-US" dirty="0" err="1">
                <a:cs typeface="Calibri"/>
              </a:rPr>
              <a:t>introdcued</a:t>
            </a:r>
            <a:r>
              <a:rPr lang="en-US" dirty="0">
                <a:cs typeface="Calibri"/>
              </a:rPr>
              <a:t> before, Vortex software stack highly relies on POCL project. And POCL project is an implementation of OpenCL. Thus, it’s quite </a:t>
            </a:r>
            <a:r>
              <a:rPr lang="en-US" dirty="0" err="1">
                <a:cs typeface="Calibri"/>
              </a:rPr>
              <a:t>starightfoward</a:t>
            </a:r>
            <a:r>
              <a:rPr lang="en-US" dirty="0">
                <a:cs typeface="Calibri"/>
              </a:rPr>
              <a:t> to support OpenCL on Vortex.</a:t>
            </a:r>
          </a:p>
        </p:txBody>
      </p:sp>
      <p:sp>
        <p:nvSpPr>
          <p:cNvPr id="4" name="Slide Number Placeholder 3"/>
          <p:cNvSpPr>
            <a:spLocks noGrp="1"/>
          </p:cNvSpPr>
          <p:nvPr>
            <p:ph type="sldNum" sz="quarter" idx="5"/>
          </p:nvPr>
        </p:nvSpPr>
        <p:spPr/>
        <p:txBody>
          <a:bodyPr/>
          <a:lstStyle/>
          <a:p>
            <a:fld id="{DDB1B570-5433-DC48-8F65-1EA474482B8E}" type="slidenum">
              <a:rPr lang="en-US" smtClean="0"/>
              <a:t>3</a:t>
            </a:fld>
            <a:endParaRPr lang="en-US"/>
          </a:p>
        </p:txBody>
      </p:sp>
    </p:spTree>
    <p:extLst>
      <p:ext uri="{BB962C8B-B14F-4D97-AF65-F5344CB8AC3E}">
        <p14:creationId xmlns:p14="http://schemas.microsoft.com/office/powerpoint/2010/main" val="457162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Here is the steps to execute OpenCL. Now let's have a look for each step. Assuming our input is a </a:t>
            </a:r>
            <a:r>
              <a:rPr lang="en-US" dirty="0" err="1">
                <a:cs typeface="Calibri"/>
              </a:rPr>
              <a:t>opencl</a:t>
            </a:r>
            <a:r>
              <a:rPr lang="en-US" dirty="0">
                <a:cs typeface="Calibri"/>
              </a:rPr>
              <a:t> program, which consists of two parts: the host part and kernel parts</a:t>
            </a:r>
          </a:p>
        </p:txBody>
      </p:sp>
      <p:sp>
        <p:nvSpPr>
          <p:cNvPr id="4" name="Slide Number Placeholder 3"/>
          <p:cNvSpPr>
            <a:spLocks noGrp="1"/>
          </p:cNvSpPr>
          <p:nvPr>
            <p:ph type="sldNum" sz="quarter" idx="5"/>
          </p:nvPr>
        </p:nvSpPr>
        <p:spPr/>
        <p:txBody>
          <a:bodyPr/>
          <a:lstStyle/>
          <a:p>
            <a:fld id="{DDB1B570-5433-DC48-8F65-1EA474482B8E}" type="slidenum">
              <a:rPr lang="en-US" smtClean="0"/>
              <a:t>4</a:t>
            </a:fld>
            <a:endParaRPr lang="en-US"/>
          </a:p>
        </p:txBody>
      </p:sp>
    </p:spTree>
    <p:extLst>
      <p:ext uri="{BB962C8B-B14F-4D97-AF65-F5344CB8AC3E}">
        <p14:creationId xmlns:p14="http://schemas.microsoft.com/office/powerpoint/2010/main" val="3480741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this first step, we have to compile the kernel part into </a:t>
            </a:r>
            <a:r>
              <a:rPr lang="en-US" dirty="0" err="1">
                <a:cs typeface="Calibri"/>
              </a:rPr>
              <a:t>risc</a:t>
            </a:r>
            <a:r>
              <a:rPr lang="en-US" dirty="0">
                <a:cs typeface="Calibri"/>
              </a:rPr>
              <a:t>-v binary. We will use </a:t>
            </a:r>
            <a:r>
              <a:rPr lang="en-US" dirty="0" err="1">
                <a:cs typeface="Calibri"/>
              </a:rPr>
              <a:t>modied</a:t>
            </a:r>
            <a:r>
              <a:rPr lang="en-US" dirty="0">
                <a:cs typeface="Calibri"/>
              </a:rPr>
              <a:t> POCL compiler in this step. As the original POCL doesn't support </a:t>
            </a:r>
            <a:r>
              <a:rPr lang="en-US" dirty="0" err="1">
                <a:cs typeface="Calibri"/>
              </a:rPr>
              <a:t>risc</a:t>
            </a:r>
            <a:r>
              <a:rPr lang="en-US" dirty="0">
                <a:cs typeface="Calibri"/>
              </a:rPr>
              <a:t>-v architecture. Also, after generated the POCL compiled programs, we have to further translate it with our device kernel translation, as so functions needed by Vortex, like </a:t>
            </a:r>
            <a:r>
              <a:rPr lang="en-US" dirty="0" err="1">
                <a:cs typeface="Calibri"/>
              </a:rPr>
              <a:t>initilization</a:t>
            </a:r>
            <a:r>
              <a:rPr lang="en-US" dirty="0">
                <a:cs typeface="Calibri"/>
              </a:rPr>
              <a:t> and scheduling, are not generated by POCL</a:t>
            </a:r>
          </a:p>
        </p:txBody>
      </p:sp>
      <p:sp>
        <p:nvSpPr>
          <p:cNvPr id="4" name="Slide Number Placeholder 3"/>
          <p:cNvSpPr>
            <a:spLocks noGrp="1"/>
          </p:cNvSpPr>
          <p:nvPr>
            <p:ph type="sldNum" sz="quarter" idx="5"/>
          </p:nvPr>
        </p:nvSpPr>
        <p:spPr/>
        <p:txBody>
          <a:bodyPr/>
          <a:lstStyle/>
          <a:p>
            <a:fld id="{DDB1B570-5433-DC48-8F65-1EA474482B8E}" type="slidenum">
              <a:rPr lang="en-US" smtClean="0"/>
              <a:t>5</a:t>
            </a:fld>
            <a:endParaRPr lang="en-US"/>
          </a:p>
        </p:txBody>
      </p:sp>
    </p:spTree>
    <p:extLst>
      <p:ext uri="{BB962C8B-B14F-4D97-AF65-F5344CB8AC3E}">
        <p14:creationId xmlns:p14="http://schemas.microsoft.com/office/powerpoint/2010/main" val="1817733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After we generated the binary kernel, now, for our host program, instead of loading the kernel as a text file, now it need to directly load the binary kernel. Thus, we have to manually modify the host programs. It is not a heavy workload, as we only need to modify the kernel loading code. As for the rest parts, like set kernel arguments and create command queue, we can </a:t>
            </a:r>
            <a:r>
              <a:rPr lang="en-US" dirty="0" err="1">
                <a:cs typeface="Calibri"/>
              </a:rPr>
              <a:t>diretcly</a:t>
            </a:r>
            <a:r>
              <a:rPr lang="en-US" dirty="0">
                <a:cs typeface="Calibri"/>
              </a:rPr>
              <a:t> reuse the original host codes.</a:t>
            </a:r>
          </a:p>
          <a:p>
            <a:r>
              <a:rPr lang="en-US" dirty="0">
                <a:cs typeface="Calibri"/>
              </a:rPr>
              <a:t>Besides, currently, we are also working on automatically generate the host programs on CUDA route so that we can avoid any manually edition in the whole process.</a:t>
            </a:r>
          </a:p>
        </p:txBody>
      </p:sp>
      <p:sp>
        <p:nvSpPr>
          <p:cNvPr id="4" name="Slide Number Placeholder 3"/>
          <p:cNvSpPr>
            <a:spLocks noGrp="1"/>
          </p:cNvSpPr>
          <p:nvPr>
            <p:ph type="sldNum" sz="quarter" idx="5"/>
          </p:nvPr>
        </p:nvSpPr>
        <p:spPr/>
        <p:txBody>
          <a:bodyPr/>
          <a:lstStyle/>
          <a:p>
            <a:fld id="{DDB1B570-5433-DC48-8F65-1EA474482B8E}" type="slidenum">
              <a:rPr lang="en-US" smtClean="0"/>
              <a:t>6</a:t>
            </a:fld>
            <a:endParaRPr lang="en-US"/>
          </a:p>
        </p:txBody>
      </p:sp>
    </p:spTree>
    <p:extLst>
      <p:ext uri="{BB962C8B-B14F-4D97-AF65-F5344CB8AC3E}">
        <p14:creationId xmlns:p14="http://schemas.microsoft.com/office/powerpoint/2010/main" val="1462704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the third step, we compile the edited host programs, and link it with Vortex Driver, which is used for host programs to communicate with Vortex devices. As the compiled host programs will be executed on host machine, we can compile it with normal compiler, like </a:t>
            </a:r>
            <a:r>
              <a:rPr lang="en-US" dirty="0" err="1">
                <a:cs typeface="Calibri"/>
              </a:rPr>
              <a:t>gcc</a:t>
            </a:r>
            <a:r>
              <a:rPr lang="en-US" dirty="0">
                <a:cs typeface="Calibri"/>
              </a:rPr>
              <a:t> and clang. We do not need to use POCL compiler</a:t>
            </a:r>
          </a:p>
        </p:txBody>
      </p:sp>
      <p:sp>
        <p:nvSpPr>
          <p:cNvPr id="4" name="Slide Number Placeholder 3"/>
          <p:cNvSpPr>
            <a:spLocks noGrp="1"/>
          </p:cNvSpPr>
          <p:nvPr>
            <p:ph type="sldNum" sz="quarter" idx="5"/>
          </p:nvPr>
        </p:nvSpPr>
        <p:spPr/>
        <p:txBody>
          <a:bodyPr/>
          <a:lstStyle/>
          <a:p>
            <a:fld id="{DDB1B570-5433-DC48-8F65-1EA474482B8E}" type="slidenum">
              <a:rPr lang="en-US" smtClean="0"/>
              <a:t>7</a:t>
            </a:fld>
            <a:endParaRPr lang="en-US"/>
          </a:p>
        </p:txBody>
      </p:sp>
    </p:spTree>
    <p:extLst>
      <p:ext uri="{BB962C8B-B14F-4D97-AF65-F5344CB8AC3E}">
        <p14:creationId xmlns:p14="http://schemas.microsoft.com/office/powerpoint/2010/main" val="2736441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Finally, we just execute the compiled host programs. It will load the </a:t>
            </a:r>
            <a:r>
              <a:rPr lang="en-US" dirty="0" err="1">
                <a:cs typeface="Calibri"/>
              </a:rPr>
              <a:t>risc</a:t>
            </a:r>
            <a:r>
              <a:rPr lang="en-US" dirty="0">
                <a:cs typeface="Calibri"/>
              </a:rPr>
              <a:t>-v binary kernel and execute it on Vortex devices by communicating with Vortex driver.</a:t>
            </a:r>
          </a:p>
        </p:txBody>
      </p:sp>
      <p:sp>
        <p:nvSpPr>
          <p:cNvPr id="4" name="Slide Number Placeholder 3"/>
          <p:cNvSpPr>
            <a:spLocks noGrp="1"/>
          </p:cNvSpPr>
          <p:nvPr>
            <p:ph type="sldNum" sz="quarter" idx="5"/>
          </p:nvPr>
        </p:nvSpPr>
        <p:spPr/>
        <p:txBody>
          <a:bodyPr/>
          <a:lstStyle/>
          <a:p>
            <a:fld id="{DDB1B570-5433-DC48-8F65-1EA474482B8E}" type="slidenum">
              <a:rPr lang="en-US" smtClean="0"/>
              <a:t>8</a:t>
            </a:fld>
            <a:endParaRPr lang="en-US"/>
          </a:p>
        </p:txBody>
      </p:sp>
    </p:spTree>
    <p:extLst>
      <p:ext uri="{BB962C8B-B14F-4D97-AF65-F5344CB8AC3E}">
        <p14:creationId xmlns:p14="http://schemas.microsoft.com/office/powerpoint/2010/main" val="454838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Vortex programs can be execute not only on FPGA devices, but also several simulators. One of the most simple simulator, </a:t>
            </a:r>
            <a:r>
              <a:rPr lang="en-US" dirty="0" err="1">
                <a:cs typeface="Calibri"/>
              </a:rPr>
              <a:t>simX</a:t>
            </a:r>
            <a:r>
              <a:rPr lang="en-US" dirty="0">
                <a:cs typeface="Calibri"/>
              </a:rPr>
              <a:t>, is the most common choice to support </a:t>
            </a:r>
            <a:r>
              <a:rPr lang="en-US" dirty="0" err="1">
                <a:cs typeface="Calibri"/>
              </a:rPr>
              <a:t>deverlopers</a:t>
            </a:r>
            <a:r>
              <a:rPr lang="en-US" dirty="0">
                <a:cs typeface="Calibri"/>
              </a:rPr>
              <a:t> to verify the correctness. This simulator uses C++ codes to </a:t>
            </a:r>
            <a:r>
              <a:rPr lang="en-US" dirty="0" err="1">
                <a:cs typeface="Calibri"/>
              </a:rPr>
              <a:t>impelement</a:t>
            </a:r>
            <a:r>
              <a:rPr lang="en-US" dirty="0">
                <a:cs typeface="Calibri"/>
              </a:rPr>
              <a:t> Vortex execution. And it does not rely on any third party library. It's friendly to beginners. And in the following assignment parts, you will be asked to implement several features on Vortex, and I highly recommend you to execute your results on </a:t>
            </a:r>
            <a:r>
              <a:rPr lang="en-US" dirty="0" err="1">
                <a:cs typeface="Calibri"/>
              </a:rPr>
              <a:t>simX</a:t>
            </a:r>
            <a:r>
              <a:rPr lang="en-US" dirty="0">
                <a:cs typeface="Calibri"/>
              </a:rPr>
              <a:t> for </a:t>
            </a:r>
            <a:r>
              <a:rPr lang="en-US" dirty="0" err="1">
                <a:cs typeface="Calibri"/>
              </a:rPr>
              <a:t>debuging</a:t>
            </a:r>
            <a:r>
              <a:rPr lang="en-US" dirty="0">
                <a:cs typeface="Calibri"/>
              </a:rPr>
              <a:t>.</a:t>
            </a:r>
          </a:p>
        </p:txBody>
      </p:sp>
      <p:sp>
        <p:nvSpPr>
          <p:cNvPr id="4" name="Slide Number Placeholder 3"/>
          <p:cNvSpPr>
            <a:spLocks noGrp="1"/>
          </p:cNvSpPr>
          <p:nvPr>
            <p:ph type="sldNum" sz="quarter" idx="5"/>
          </p:nvPr>
        </p:nvSpPr>
        <p:spPr/>
        <p:txBody>
          <a:bodyPr/>
          <a:lstStyle/>
          <a:p>
            <a:fld id="{DDB1B570-5433-DC48-8F65-1EA474482B8E}" type="slidenum">
              <a:rPr lang="en-US" smtClean="0"/>
              <a:t>9</a:t>
            </a:fld>
            <a:endParaRPr lang="en-US"/>
          </a:p>
        </p:txBody>
      </p:sp>
    </p:spTree>
    <p:extLst>
      <p:ext uri="{BB962C8B-B14F-4D97-AF65-F5344CB8AC3E}">
        <p14:creationId xmlns:p14="http://schemas.microsoft.com/office/powerpoint/2010/main" val="1486280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give you a better understanding, I list the commands to execute OpenCL programs on </a:t>
            </a:r>
            <a:r>
              <a:rPr lang="en-US" dirty="0" err="1">
                <a:cs typeface="Calibri"/>
              </a:rPr>
              <a:t>simX</a:t>
            </a:r>
            <a:r>
              <a:rPr lang="en-US" dirty="0">
                <a:cs typeface="Calibri"/>
              </a:rPr>
              <a:t>. First, we compile the device kernel to generate </a:t>
            </a:r>
            <a:r>
              <a:rPr lang="en-US" dirty="0" err="1">
                <a:cs typeface="Calibri"/>
              </a:rPr>
              <a:t>risc</a:t>
            </a:r>
            <a:r>
              <a:rPr lang="en-US" dirty="0">
                <a:cs typeface="Calibri"/>
              </a:rPr>
              <a:t>-v binary. They, we compile the host programs and link it with Vortex Driver. Finally, we execute the compiled host programs with </a:t>
            </a:r>
            <a:r>
              <a:rPr lang="en-US" dirty="0" err="1">
                <a:cs typeface="Calibri"/>
              </a:rPr>
              <a:t>simx</a:t>
            </a:r>
            <a:r>
              <a:rPr lang="en-US" dirty="0">
                <a:cs typeface="Calibri"/>
              </a:rPr>
              <a:t>. I also put the screen shot you are expected to get when execute vector add example</a:t>
            </a:r>
          </a:p>
        </p:txBody>
      </p:sp>
      <p:sp>
        <p:nvSpPr>
          <p:cNvPr id="4" name="Slide Number Placeholder 3"/>
          <p:cNvSpPr>
            <a:spLocks noGrp="1"/>
          </p:cNvSpPr>
          <p:nvPr>
            <p:ph type="sldNum" sz="quarter" idx="5"/>
          </p:nvPr>
        </p:nvSpPr>
        <p:spPr/>
        <p:txBody>
          <a:bodyPr/>
          <a:lstStyle/>
          <a:p>
            <a:fld id="{DDB1B570-5433-DC48-8F65-1EA474482B8E}" type="slidenum">
              <a:rPr lang="en-US" smtClean="0"/>
              <a:t>10</a:t>
            </a:fld>
            <a:endParaRPr lang="en-US"/>
          </a:p>
        </p:txBody>
      </p:sp>
    </p:spTree>
    <p:extLst>
      <p:ext uri="{BB962C8B-B14F-4D97-AF65-F5344CB8AC3E}">
        <p14:creationId xmlns:p14="http://schemas.microsoft.com/office/powerpoint/2010/main" val="3853862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2032000" y="3429000"/>
            <a:ext cx="10160000" cy="1219200"/>
          </a:xfrm>
        </p:spPr>
        <p:txBody>
          <a:bodyPr anchor="t" anchorCtr="0"/>
          <a:lstStyle>
            <a:lvl1pPr algn="ctr">
              <a:defRPr sz="3200">
                <a:ln w="9000" cmpd="sng">
                  <a:solidFill>
                    <a:schemeClr val="tx1"/>
                  </a:solidFill>
                  <a:prstDash val="solid"/>
                </a:ln>
                <a:solidFill>
                  <a:schemeClr val="tx1"/>
                </a:solidFill>
                <a:latin typeface="Tahoma" pitchFamily="34" charset="0"/>
                <a:ea typeface="Tahoma" pitchFamily="34" charset="0"/>
                <a:cs typeface="Tahoma" pitchFamily="34" charset="0"/>
              </a:defRPr>
            </a:lvl1pPr>
          </a:lstStyle>
          <a:p>
            <a:r>
              <a:rPr kumimoji="0" lang="en-US"/>
              <a:t>Click to edit Master title style</a:t>
            </a:r>
          </a:p>
        </p:txBody>
      </p:sp>
      <p:sp>
        <p:nvSpPr>
          <p:cNvPr id="9" name="Subtitle 8"/>
          <p:cNvSpPr>
            <a:spLocks noGrp="1"/>
          </p:cNvSpPr>
          <p:nvPr>
            <p:ph type="subTitle" idx="1"/>
          </p:nvPr>
        </p:nvSpPr>
        <p:spPr>
          <a:xfrm>
            <a:off x="4064000" y="4648200"/>
            <a:ext cx="8128000" cy="914400"/>
          </a:xfrm>
        </p:spPr>
        <p:txBody>
          <a:bodyPr/>
          <a:lstStyle>
            <a:lvl1pPr marL="0" indent="0" algn="r">
              <a:buNone/>
              <a:defRPr sz="2000">
                <a:solidFill>
                  <a:schemeClr val="tx2"/>
                </a:solidFill>
                <a:latin typeface="Tahoma" pitchFamily="34" charset="0"/>
                <a:ea typeface="Tahoma" pitchFamily="34" charset="0"/>
                <a:cs typeface="Tahoma"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endParaRPr lang="en-US">
              <a:solidFill>
                <a:srgbClr val="465E9C"/>
              </a:solidFill>
            </a:endParaRPr>
          </a:p>
        </p:txBody>
      </p:sp>
      <p:sp>
        <p:nvSpPr>
          <p:cNvPr id="17" name="Footer Placeholder 16"/>
          <p:cNvSpPr>
            <a:spLocks noGrp="1"/>
          </p:cNvSpPr>
          <p:nvPr>
            <p:ph type="ftr" sz="quarter" idx="11"/>
          </p:nvPr>
        </p:nvSpPr>
        <p:spPr>
          <a:xfrm>
            <a:off x="3864864" y="6355080"/>
            <a:ext cx="4632960" cy="365760"/>
          </a:xfrm>
        </p:spPr>
        <p:txBody>
          <a:bodyPr/>
          <a:lstStyle/>
          <a:p>
            <a:r>
              <a:rPr lang="en-US">
                <a:solidFill>
                  <a:srgbClr val="465E9C"/>
                </a:solidFill>
              </a:rPr>
              <a:t>Nagesh B Lakshminarayana</a:t>
            </a:r>
          </a:p>
        </p:txBody>
      </p:sp>
      <p:sp>
        <p:nvSpPr>
          <p:cNvPr id="29" name="Slide Number Placeholder 28"/>
          <p:cNvSpPr>
            <a:spLocks noGrp="1"/>
          </p:cNvSpPr>
          <p:nvPr>
            <p:ph type="sldNum" sz="quarter" idx="12"/>
          </p:nvPr>
        </p:nvSpPr>
        <p:spPr>
          <a:xfrm>
            <a:off x="1621536" y="6355080"/>
            <a:ext cx="1625600" cy="365760"/>
          </a:xfrm>
        </p:spPr>
        <p:txBody>
          <a:bodyPr/>
          <a:lstStyle/>
          <a:p>
            <a:fld id="{36F63085-4905-477F-9B03-95852450F900}"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5E9C"/>
              </a:solidFill>
            </a:endParaRPr>
          </a:p>
        </p:txBody>
      </p:sp>
      <p:sp>
        <p:nvSpPr>
          <p:cNvPr id="5" name="Footer Placeholder 4"/>
          <p:cNvSpPr>
            <a:spLocks noGrp="1"/>
          </p:cNvSpPr>
          <p:nvPr>
            <p:ph type="ftr" sz="quarter" idx="11"/>
          </p:nvPr>
        </p:nvSpPr>
        <p:spPr/>
        <p:txBody>
          <a:bodyPr/>
          <a:lstStyle/>
          <a:p>
            <a:r>
              <a:rPr lang="en-US">
                <a:solidFill>
                  <a:srgbClr val="465E9C"/>
                </a:solidFill>
              </a:rPr>
              <a:t>Nagesh B Lakshminarayana</a:t>
            </a:r>
          </a:p>
        </p:txBody>
      </p:sp>
      <p:sp>
        <p:nvSpPr>
          <p:cNvPr id="6" name="Slide Number Placeholder 5"/>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5E9C"/>
              </a:solidFill>
            </a:endParaRPr>
          </a:p>
        </p:txBody>
      </p:sp>
      <p:sp>
        <p:nvSpPr>
          <p:cNvPr id="5" name="Footer Placeholder 4"/>
          <p:cNvSpPr>
            <a:spLocks noGrp="1"/>
          </p:cNvSpPr>
          <p:nvPr>
            <p:ph type="ftr" sz="quarter" idx="11"/>
          </p:nvPr>
        </p:nvSpPr>
        <p:spPr/>
        <p:txBody>
          <a:bodyPr/>
          <a:lstStyle/>
          <a:p>
            <a:r>
              <a:rPr lang="en-US">
                <a:solidFill>
                  <a:srgbClr val="465E9C"/>
                </a:solidFill>
              </a:rPr>
              <a:t>Nagesh B Lakshminarayana</a:t>
            </a:r>
          </a:p>
        </p:txBody>
      </p:sp>
      <p:sp>
        <p:nvSpPr>
          <p:cNvPr id="6" name="Slide Number Placeholder 5"/>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2032000" y="3429000"/>
            <a:ext cx="10160000" cy="1219200"/>
          </a:xfrm>
        </p:spPr>
        <p:txBody>
          <a:bodyPr anchor="t" anchorCtr="0"/>
          <a:lstStyle>
            <a:lvl1pPr algn="ctr">
              <a:defRPr sz="3200">
                <a:ln w="9000" cmpd="sng">
                  <a:solidFill>
                    <a:schemeClr val="tx1"/>
                  </a:solidFill>
                  <a:prstDash val="solid"/>
                </a:ln>
                <a:solidFill>
                  <a:schemeClr val="tx1"/>
                </a:solidFill>
                <a:latin typeface="Tahoma" pitchFamily="34" charset="0"/>
                <a:ea typeface="Tahoma" pitchFamily="34" charset="0"/>
                <a:cs typeface="Tahoma" pitchFamily="34" charset="0"/>
              </a:defRPr>
            </a:lvl1pPr>
          </a:lstStyle>
          <a:p>
            <a:r>
              <a:rPr kumimoji="0" lang="en-US"/>
              <a:t>Click to edit Master title style</a:t>
            </a:r>
          </a:p>
        </p:txBody>
      </p:sp>
      <p:sp>
        <p:nvSpPr>
          <p:cNvPr id="9" name="Subtitle 8"/>
          <p:cNvSpPr>
            <a:spLocks noGrp="1"/>
          </p:cNvSpPr>
          <p:nvPr>
            <p:ph type="subTitle" idx="1"/>
          </p:nvPr>
        </p:nvSpPr>
        <p:spPr>
          <a:xfrm>
            <a:off x="4064000" y="4648200"/>
            <a:ext cx="8128000" cy="914400"/>
          </a:xfrm>
        </p:spPr>
        <p:txBody>
          <a:bodyPr/>
          <a:lstStyle>
            <a:lvl1pPr marL="0" indent="0" algn="r">
              <a:buNone/>
              <a:defRPr sz="2000">
                <a:solidFill>
                  <a:schemeClr val="tx2"/>
                </a:solidFill>
                <a:latin typeface="Tahoma" pitchFamily="34" charset="0"/>
                <a:ea typeface="Tahoma" pitchFamily="34" charset="0"/>
                <a:cs typeface="Tahoma"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endParaRPr lang="en-US">
              <a:solidFill>
                <a:srgbClr val="465E9C"/>
              </a:solidFill>
            </a:endParaRPr>
          </a:p>
        </p:txBody>
      </p:sp>
      <p:sp>
        <p:nvSpPr>
          <p:cNvPr id="17" name="Footer Placeholder 16"/>
          <p:cNvSpPr>
            <a:spLocks noGrp="1"/>
          </p:cNvSpPr>
          <p:nvPr>
            <p:ph type="ftr" sz="quarter" idx="11"/>
          </p:nvPr>
        </p:nvSpPr>
        <p:spPr>
          <a:xfrm>
            <a:off x="3864864" y="6355080"/>
            <a:ext cx="4632960" cy="365760"/>
          </a:xfrm>
        </p:spPr>
        <p:txBody>
          <a:bodyPr/>
          <a:lstStyle/>
          <a:p>
            <a:r>
              <a:rPr lang="en-US">
                <a:solidFill>
                  <a:srgbClr val="465E9C"/>
                </a:solidFill>
              </a:rPr>
              <a:t>Nagesh B Lakshminarayana</a:t>
            </a:r>
          </a:p>
        </p:txBody>
      </p:sp>
      <p:sp>
        <p:nvSpPr>
          <p:cNvPr id="29" name="Slide Number Placeholder 28"/>
          <p:cNvSpPr>
            <a:spLocks noGrp="1"/>
          </p:cNvSpPr>
          <p:nvPr>
            <p:ph type="sldNum" sz="quarter" idx="12"/>
          </p:nvPr>
        </p:nvSpPr>
        <p:spPr>
          <a:xfrm>
            <a:off x="1621536" y="6355080"/>
            <a:ext cx="1625600" cy="365760"/>
          </a:xfrm>
        </p:spPr>
        <p:txBody>
          <a:bodyPr/>
          <a:lstStyle/>
          <a:p>
            <a:fld id="{36F63085-4905-477F-9B03-95852450F900}"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n w="9000" cmpd="sng">
                  <a:solidFill>
                    <a:schemeClr val="bg2">
                      <a:lumMod val="25000"/>
                    </a:schemeClr>
                  </a:solidFill>
                  <a:prstDash val="solid"/>
                </a:ln>
                <a:solidFill>
                  <a:schemeClr val="bg2">
                    <a:lumMod val="25000"/>
                  </a:schemeClr>
                </a:solidFill>
              </a:defRPr>
            </a:lvl1pPr>
          </a:lstStyle>
          <a:p>
            <a:r>
              <a:rPr kumimoji="0" lang="en-US"/>
              <a:t>Click to edit Master title style</a:t>
            </a:r>
          </a:p>
        </p:txBody>
      </p:sp>
      <p:sp>
        <p:nvSpPr>
          <p:cNvPr id="5" name="Footer Placeholder 4"/>
          <p:cNvSpPr>
            <a:spLocks noGrp="1"/>
          </p:cNvSpPr>
          <p:nvPr>
            <p:ph type="ftr" sz="quarter" idx="11"/>
          </p:nvPr>
        </p:nvSpPr>
        <p:spPr>
          <a:xfrm>
            <a:off x="304800" y="6579370"/>
            <a:ext cx="7823200" cy="228600"/>
          </a:xfrm>
        </p:spPr>
        <p:txBody>
          <a:bodyPr/>
          <a:lstStyle>
            <a:lvl1pPr algn="l">
              <a:defRPr sz="1200" b="0" i="0">
                <a:solidFill>
                  <a:schemeClr val="tx1"/>
                </a:solidFill>
                <a:latin typeface="Tahoma" pitchFamily="34" charset="0"/>
                <a:ea typeface="Tahoma" pitchFamily="34" charset="0"/>
                <a:cs typeface="Tahoma" pitchFamily="34" charset="0"/>
              </a:defRPr>
            </a:lvl1pPr>
          </a:lstStyle>
          <a:p>
            <a:r>
              <a:rPr lang="en-US">
                <a:solidFill>
                  <a:prstClr val="black"/>
                </a:solidFill>
              </a:rPr>
              <a:t> </a:t>
            </a:r>
          </a:p>
        </p:txBody>
      </p:sp>
      <p:sp>
        <p:nvSpPr>
          <p:cNvPr id="6" name="Slide Number Placeholder 5"/>
          <p:cNvSpPr>
            <a:spLocks noGrp="1"/>
          </p:cNvSpPr>
          <p:nvPr>
            <p:ph type="sldNum" sz="quarter" idx="12"/>
          </p:nvPr>
        </p:nvSpPr>
        <p:spPr>
          <a:xfrm>
            <a:off x="11277600" y="6604233"/>
            <a:ext cx="1016000" cy="228600"/>
          </a:xfrm>
        </p:spPr>
        <p:txBody>
          <a:bodyPr/>
          <a:lstStyle>
            <a:lvl1pPr algn="ctr">
              <a:defRPr sz="1050" b="1" cap="none" spc="0">
                <a:ln>
                  <a:noFill/>
                </a:ln>
                <a:solidFill>
                  <a:schemeClr val="tx1"/>
                </a:solidFill>
                <a:effectLst/>
                <a:latin typeface="Tahoma" pitchFamily="34" charset="0"/>
                <a:ea typeface="Tahoma" pitchFamily="34" charset="0"/>
                <a:cs typeface="Tahoma" pitchFamily="34" charset="0"/>
              </a:defRPr>
            </a:lvl1pPr>
          </a:lstStyle>
          <a:p>
            <a:fld id="{36F63085-4905-477F-9B03-95852450F900}" type="slidenum">
              <a:rPr lang="en-US" smtClean="0">
                <a:solidFill>
                  <a:prstClr val="black"/>
                </a:solidFill>
              </a:rPr>
              <a:pPr/>
              <a:t>‹#›</a:t>
            </a:fld>
            <a:endParaRPr lang="en-US">
              <a:solidFill>
                <a:prstClr val="black"/>
              </a:solidFill>
            </a:endParaRPr>
          </a:p>
        </p:txBody>
      </p:sp>
      <p:sp>
        <p:nvSpPr>
          <p:cNvPr id="8" name="Content Placeholder 7"/>
          <p:cNvSpPr>
            <a:spLocks noGrp="1"/>
          </p:cNvSpPr>
          <p:nvPr>
            <p:ph sz="quarter" idx="1"/>
          </p:nvPr>
        </p:nvSpPr>
        <p:spPr>
          <a:xfrm>
            <a:off x="304800" y="1143000"/>
            <a:ext cx="11582400" cy="5181600"/>
          </a:xfrm>
        </p:spPr>
        <p:txBody>
          <a:bodyPr>
            <a:normAutofit/>
          </a:bodyPr>
          <a:lstStyle>
            <a:lvl1pPr>
              <a:defRPr sz="2400">
                <a:latin typeface="Tahoma" pitchFamily="34" charset="0"/>
                <a:ea typeface="Tahoma" pitchFamily="34" charset="0"/>
                <a:cs typeface="Tahoma" pitchFamily="34" charset="0"/>
              </a:defRPr>
            </a:lvl1pPr>
            <a:lvl2pPr>
              <a:defRPr sz="2000">
                <a:solidFill>
                  <a:schemeClr val="tx2">
                    <a:lumMod val="50000"/>
                  </a:schemeClr>
                </a:solidFill>
                <a:latin typeface="Tahoma" pitchFamily="34" charset="0"/>
                <a:ea typeface="Tahoma" pitchFamily="34" charset="0"/>
                <a:cs typeface="Tahoma" pitchFamily="34" charset="0"/>
              </a:defRPr>
            </a:lvl2pPr>
            <a:lvl3pPr>
              <a:defRPr sz="1800">
                <a:latin typeface="Tahoma" pitchFamily="34" charset="0"/>
                <a:ea typeface="Tahoma" pitchFamily="34" charset="0"/>
                <a:cs typeface="Tahoma" pitchFamily="34" charset="0"/>
              </a:defRPr>
            </a:lvl3pPr>
            <a:lvl4pPr>
              <a:defRPr sz="16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5600" y="2971800"/>
            <a:ext cx="9144000" cy="1066800"/>
          </a:xfrm>
        </p:spPr>
        <p:txBody>
          <a:bodyPr anchor="ctr" anchorCtr="0"/>
          <a:lstStyle>
            <a:lvl1pPr algn="r">
              <a:buNone/>
              <a:defRPr sz="3200" b="1" cap="none" spc="0" baseline="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defRPr>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bg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endParaRPr lang="en-US">
              <a:solidFill>
                <a:srgbClr val="CCDDEA"/>
              </a:solidFill>
            </a:endParaRPr>
          </a:p>
        </p:txBody>
      </p:sp>
      <p:sp>
        <p:nvSpPr>
          <p:cNvPr id="5" name="Footer Placeholder 4"/>
          <p:cNvSpPr>
            <a:spLocks noGrp="1"/>
          </p:cNvSpPr>
          <p:nvPr>
            <p:ph type="ftr" sz="quarter" idx="11"/>
          </p:nvPr>
        </p:nvSpPr>
        <p:spPr>
          <a:xfrm>
            <a:off x="3864864" y="6355080"/>
            <a:ext cx="4632960" cy="365760"/>
          </a:xfrm>
        </p:spPr>
        <p:txBody>
          <a:bodyPr/>
          <a:lstStyle/>
          <a:p>
            <a:r>
              <a:rPr lang="en-US">
                <a:solidFill>
                  <a:srgbClr val="CCDDEA"/>
                </a:solidFill>
              </a:rPr>
              <a:t>Nagesh B Lakshminarayana</a:t>
            </a:r>
          </a:p>
        </p:txBody>
      </p:sp>
      <p:sp>
        <p:nvSpPr>
          <p:cNvPr id="6" name="Slide Number Placeholder 5"/>
          <p:cNvSpPr>
            <a:spLocks noGrp="1"/>
          </p:cNvSpPr>
          <p:nvPr>
            <p:ph type="sldNum" sz="quarter" idx="12"/>
          </p:nvPr>
        </p:nvSpPr>
        <p:spPr>
          <a:xfrm>
            <a:off x="1426464" y="6355080"/>
            <a:ext cx="2027936" cy="365760"/>
          </a:xfrm>
        </p:spPr>
        <p:txBody>
          <a:bodyPr/>
          <a:lstStyle/>
          <a:p>
            <a:fld id="{36F63085-4905-477F-9B03-95852450F900}" type="slidenum">
              <a:rPr lang="en-US" smtClean="0">
                <a:solidFill>
                  <a:prstClr val="white"/>
                </a:solidFill>
              </a:rPr>
              <a:pPr/>
              <a:t>‹#›</a:t>
            </a:fld>
            <a:endParaRPr lang="en-US">
              <a:solidFill>
                <a:prstClr val="white"/>
              </a:solidFill>
            </a:endParaRPr>
          </a:p>
        </p:txBody>
      </p:sp>
      <p:sp>
        <p:nvSpPr>
          <p:cNvPr id="7" name="Rectangle 6"/>
          <p:cNvSpPr/>
          <p:nvPr/>
        </p:nvSpPr>
        <p:spPr>
          <a:xfrm>
            <a:off x="1219200" y="2819400"/>
            <a:ext cx="9753600" cy="1280160"/>
          </a:xfrm>
          <a:prstGeom prst="rect">
            <a:avLst/>
          </a:prstGeom>
          <a:noFill/>
          <a:ln w="6350" cap="rnd" cmpd="sng" algn="ctr">
            <a:solidFill>
              <a:schemeClr val="bg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8" name="Rectangle 7"/>
          <p:cNvSpPr/>
          <p:nvPr/>
        </p:nvSpPr>
        <p:spPr>
          <a:xfrm>
            <a:off x="1219200" y="2819400"/>
            <a:ext cx="304800" cy="1280160"/>
          </a:xfrm>
          <a:prstGeom prst="rect">
            <a:avLst/>
          </a:prstGeom>
          <a:solidFill>
            <a:schemeClr val="bg2">
              <a:lumMod val="50000"/>
            </a:schemeClr>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solidFill>
                <a:srgbClr val="465E9C"/>
              </a:solidFill>
            </a:endParaRPr>
          </a:p>
        </p:txBody>
      </p:sp>
      <p:sp>
        <p:nvSpPr>
          <p:cNvPr id="9" name="Content Placeholder 8"/>
          <p:cNvSpPr>
            <a:spLocks noGrp="1"/>
          </p:cNvSpPr>
          <p:nvPr>
            <p:ph sz="quarter" idx="1"/>
          </p:nvPr>
        </p:nvSpPr>
        <p:spPr>
          <a:xfrm>
            <a:off x="304800" y="1143000"/>
            <a:ext cx="5693664" cy="5013960"/>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143000"/>
            <a:ext cx="5710936" cy="5010912"/>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Title 1"/>
          <p:cNvSpPr>
            <a:spLocks noGrp="1"/>
          </p:cNvSpPr>
          <p:nvPr>
            <p:ph type="title"/>
          </p:nvPr>
        </p:nvSpPr>
        <p:spPr>
          <a:xfrm>
            <a:off x="304800" y="152400"/>
            <a:ext cx="11277600" cy="838200"/>
          </a:xfrm>
        </p:spPr>
        <p:txBody>
          <a:bodyPr/>
          <a:lstStyle>
            <a:lvl1pPr>
              <a:defRPr>
                <a:ln w="9000" cmpd="sng">
                  <a:solidFill>
                    <a:schemeClr val="bg2">
                      <a:lumMod val="25000"/>
                    </a:schemeClr>
                  </a:solidFill>
                  <a:prstDash val="solid"/>
                </a:ln>
                <a:solidFill>
                  <a:schemeClr val="bg2">
                    <a:lumMod val="25000"/>
                  </a:schemeClr>
                </a:solidFill>
              </a:defRPr>
            </a:lvl1pPr>
          </a:lstStyle>
          <a:p>
            <a:r>
              <a:rPr kumimoji="0" lang="en-US"/>
              <a:t>Click to edit Master title style</a:t>
            </a:r>
          </a:p>
        </p:txBody>
      </p:sp>
      <p:sp>
        <p:nvSpPr>
          <p:cNvPr id="8" name="Slide Number Placeholder 5"/>
          <p:cNvSpPr>
            <a:spLocks noGrp="1"/>
          </p:cNvSpPr>
          <p:nvPr>
            <p:ph type="sldNum" sz="quarter" idx="12"/>
          </p:nvPr>
        </p:nvSpPr>
        <p:spPr>
          <a:xfrm>
            <a:off x="11176000" y="767567"/>
            <a:ext cx="1016000" cy="228600"/>
          </a:xfrm>
        </p:spPr>
        <p:txBody>
          <a:bodyPr/>
          <a:lstStyle>
            <a:lvl1pPr algn="ctr">
              <a:defRPr sz="1050" b="1" cap="none" spc="0">
                <a:ln>
                  <a:noFill/>
                </a:ln>
                <a:solidFill>
                  <a:schemeClr val="tx1"/>
                </a:solidFill>
                <a:effectLst/>
                <a:latin typeface="Tahoma" pitchFamily="34" charset="0"/>
                <a:ea typeface="Tahoma" pitchFamily="34" charset="0"/>
                <a:cs typeface="Tahoma" pitchFamily="34" charset="0"/>
              </a:defRPr>
            </a:lvl1pPr>
          </a:lstStyle>
          <a:p>
            <a:fld id="{36F63085-4905-477F-9B03-95852450F900}" type="slidenum">
              <a:rPr lang="en-US" smtClean="0">
                <a:solidFill>
                  <a:prstClr val="black"/>
                </a:solidFill>
              </a:rPr>
              <a:pPr/>
              <a:t>‹#›</a:t>
            </a:fld>
            <a:endParaRPr lang="en-US">
              <a:solidFill>
                <a:prstClr val="black"/>
              </a:solidFill>
            </a:endParaRPr>
          </a:p>
        </p:txBody>
      </p:sp>
      <p:sp>
        <p:nvSpPr>
          <p:cNvPr id="12" name="Footer Placeholder 4"/>
          <p:cNvSpPr>
            <a:spLocks noGrp="1"/>
          </p:cNvSpPr>
          <p:nvPr>
            <p:ph type="ftr" sz="quarter" idx="11"/>
          </p:nvPr>
        </p:nvSpPr>
        <p:spPr>
          <a:xfrm>
            <a:off x="304800" y="6596148"/>
            <a:ext cx="7823200" cy="228600"/>
          </a:xfrm>
        </p:spPr>
        <p:txBody>
          <a:bodyPr/>
          <a:lstStyle>
            <a:lvl1pPr algn="l">
              <a:defRPr sz="1200" b="0" i="1">
                <a:solidFill>
                  <a:schemeClr val="tx1"/>
                </a:solidFill>
                <a:latin typeface="Tahoma" pitchFamily="34" charset="0"/>
                <a:ea typeface="Tahoma" pitchFamily="34" charset="0"/>
                <a:cs typeface="Tahoma" pitchFamily="34" charset="0"/>
              </a:defRPr>
            </a:lvl1pPr>
          </a:lstStyle>
          <a:p>
            <a:r>
              <a:rPr lang="en-US">
                <a:solidFill>
                  <a:prstClr val="black"/>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solidFill>
                <a:srgbClr val="465E9C"/>
              </a:solidFill>
            </a:endParaRPr>
          </a:p>
        </p:txBody>
      </p:sp>
      <p:sp>
        <p:nvSpPr>
          <p:cNvPr id="8" name="Footer Placeholder 7"/>
          <p:cNvSpPr>
            <a:spLocks noGrp="1"/>
          </p:cNvSpPr>
          <p:nvPr>
            <p:ph type="ftr" sz="quarter" idx="11"/>
          </p:nvPr>
        </p:nvSpPr>
        <p:spPr/>
        <p:txBody>
          <a:bodyPr/>
          <a:lstStyle/>
          <a:p>
            <a:r>
              <a:rPr lang="en-US">
                <a:solidFill>
                  <a:srgbClr val="465E9C"/>
                </a:solidFill>
              </a:rPr>
              <a:t>Nagesh B Lakshminarayana</a:t>
            </a:r>
          </a:p>
        </p:txBody>
      </p:sp>
      <p:sp>
        <p:nvSpPr>
          <p:cNvPr id="9" name="Slide Number Placeholder 8"/>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465E9C"/>
              </a:solidFill>
            </a:endParaRPr>
          </a:p>
        </p:txBody>
      </p:sp>
      <p:sp>
        <p:nvSpPr>
          <p:cNvPr id="4" name="Footer Placeholder 3"/>
          <p:cNvSpPr>
            <a:spLocks noGrp="1"/>
          </p:cNvSpPr>
          <p:nvPr>
            <p:ph type="ftr" sz="quarter" idx="11"/>
          </p:nvPr>
        </p:nvSpPr>
        <p:spPr/>
        <p:txBody>
          <a:bodyPr/>
          <a:lstStyle/>
          <a:p>
            <a:r>
              <a:rPr lang="en-US">
                <a:solidFill>
                  <a:srgbClr val="465E9C"/>
                </a:solidFill>
              </a:rPr>
              <a:t>Nagesh B Lakshminarayana</a:t>
            </a:r>
          </a:p>
        </p:txBody>
      </p:sp>
      <p:sp>
        <p:nvSpPr>
          <p:cNvPr id="5" name="Slide Number Placeholder 4"/>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465E9C"/>
              </a:solidFill>
            </a:endParaRPr>
          </a:p>
        </p:txBody>
      </p:sp>
      <p:sp>
        <p:nvSpPr>
          <p:cNvPr id="3" name="Footer Placeholder 2"/>
          <p:cNvSpPr>
            <a:spLocks noGrp="1"/>
          </p:cNvSpPr>
          <p:nvPr>
            <p:ph type="ftr" sz="quarter" idx="11"/>
          </p:nvPr>
        </p:nvSpPr>
        <p:spPr/>
        <p:txBody>
          <a:bodyPr/>
          <a:lstStyle/>
          <a:p>
            <a:r>
              <a:rPr lang="en-US">
                <a:solidFill>
                  <a:srgbClr val="465E9C"/>
                </a:solidFill>
              </a:rPr>
              <a:t>Nagesh B Lakshminarayana</a:t>
            </a:r>
          </a:p>
        </p:txBody>
      </p:sp>
      <p:sp>
        <p:nvSpPr>
          <p:cNvPr id="4" name="Slide Number Placeholder 3"/>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465E9C"/>
              </a:solidFill>
            </a:endParaRPr>
          </a:p>
        </p:txBody>
      </p:sp>
      <p:sp>
        <p:nvSpPr>
          <p:cNvPr id="6" name="Footer Placeholder 5"/>
          <p:cNvSpPr>
            <a:spLocks noGrp="1"/>
          </p:cNvSpPr>
          <p:nvPr>
            <p:ph type="ftr" sz="quarter" idx="11"/>
          </p:nvPr>
        </p:nvSpPr>
        <p:spPr/>
        <p:txBody>
          <a:bodyPr/>
          <a:lstStyle/>
          <a:p>
            <a:r>
              <a:rPr lang="en-US">
                <a:solidFill>
                  <a:srgbClr val="465E9C"/>
                </a:solidFill>
              </a:rPr>
              <a:t>Nagesh B Lakshminarayana</a:t>
            </a:r>
          </a:p>
        </p:txBody>
      </p:sp>
      <p:sp>
        <p:nvSpPr>
          <p:cNvPr id="7" name="Slide Number Placeholder 6"/>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n w="9000" cmpd="sng">
                  <a:solidFill>
                    <a:schemeClr val="bg2">
                      <a:lumMod val="25000"/>
                    </a:schemeClr>
                  </a:solidFill>
                  <a:prstDash val="solid"/>
                </a:ln>
                <a:solidFill>
                  <a:schemeClr val="bg2">
                    <a:lumMod val="25000"/>
                  </a:schemeClr>
                </a:solidFill>
              </a:defRPr>
            </a:lvl1pPr>
          </a:lstStyle>
          <a:p>
            <a:r>
              <a:rPr kumimoji="0" lang="en-US"/>
              <a:t>Click to edit Master title style</a:t>
            </a:r>
          </a:p>
        </p:txBody>
      </p:sp>
      <p:sp>
        <p:nvSpPr>
          <p:cNvPr id="5" name="Footer Placeholder 4"/>
          <p:cNvSpPr>
            <a:spLocks noGrp="1"/>
          </p:cNvSpPr>
          <p:nvPr>
            <p:ph type="ftr" sz="quarter" idx="11"/>
          </p:nvPr>
        </p:nvSpPr>
        <p:spPr>
          <a:xfrm>
            <a:off x="304800" y="6579370"/>
            <a:ext cx="7823200" cy="228600"/>
          </a:xfrm>
        </p:spPr>
        <p:txBody>
          <a:bodyPr/>
          <a:lstStyle>
            <a:lvl1pPr algn="l">
              <a:defRPr sz="1200" b="0" i="0">
                <a:solidFill>
                  <a:schemeClr val="tx1"/>
                </a:solidFill>
                <a:latin typeface="Tahoma" pitchFamily="34" charset="0"/>
                <a:ea typeface="Tahoma" pitchFamily="34" charset="0"/>
                <a:cs typeface="Tahoma" pitchFamily="34" charset="0"/>
              </a:defRPr>
            </a:lvl1pPr>
          </a:lstStyle>
          <a:p>
            <a:r>
              <a:rPr lang="en-US">
                <a:solidFill>
                  <a:prstClr val="black"/>
                </a:solidFill>
              </a:rPr>
              <a:t> </a:t>
            </a:r>
          </a:p>
        </p:txBody>
      </p:sp>
      <p:sp>
        <p:nvSpPr>
          <p:cNvPr id="6" name="Slide Number Placeholder 5"/>
          <p:cNvSpPr>
            <a:spLocks noGrp="1"/>
          </p:cNvSpPr>
          <p:nvPr>
            <p:ph type="sldNum" sz="quarter" idx="12"/>
          </p:nvPr>
        </p:nvSpPr>
        <p:spPr>
          <a:xfrm>
            <a:off x="11277600" y="6604233"/>
            <a:ext cx="1016000" cy="228600"/>
          </a:xfrm>
        </p:spPr>
        <p:txBody>
          <a:bodyPr/>
          <a:lstStyle>
            <a:lvl1pPr algn="ctr">
              <a:defRPr sz="1050" b="1" cap="none" spc="0">
                <a:ln>
                  <a:noFill/>
                </a:ln>
                <a:solidFill>
                  <a:schemeClr val="tx1"/>
                </a:solidFill>
                <a:effectLst/>
                <a:latin typeface="Tahoma" pitchFamily="34" charset="0"/>
                <a:ea typeface="Tahoma" pitchFamily="34" charset="0"/>
                <a:cs typeface="Tahoma" pitchFamily="34" charset="0"/>
              </a:defRPr>
            </a:lvl1pPr>
          </a:lstStyle>
          <a:p>
            <a:fld id="{36F63085-4905-477F-9B03-95852450F900}" type="slidenum">
              <a:rPr lang="en-US" smtClean="0">
                <a:solidFill>
                  <a:prstClr val="black"/>
                </a:solidFill>
              </a:rPr>
              <a:pPr/>
              <a:t>‹#›</a:t>
            </a:fld>
            <a:endParaRPr lang="en-US">
              <a:solidFill>
                <a:prstClr val="black"/>
              </a:solidFill>
            </a:endParaRPr>
          </a:p>
        </p:txBody>
      </p:sp>
      <p:sp>
        <p:nvSpPr>
          <p:cNvPr id="8" name="Content Placeholder 7"/>
          <p:cNvSpPr>
            <a:spLocks noGrp="1"/>
          </p:cNvSpPr>
          <p:nvPr>
            <p:ph sz="quarter" idx="1"/>
          </p:nvPr>
        </p:nvSpPr>
        <p:spPr>
          <a:xfrm>
            <a:off x="304800" y="1143000"/>
            <a:ext cx="11582400" cy="5181600"/>
          </a:xfrm>
        </p:spPr>
        <p:txBody>
          <a:bodyPr>
            <a:normAutofit/>
          </a:bodyPr>
          <a:lstStyle>
            <a:lvl1pPr>
              <a:defRPr sz="2400">
                <a:latin typeface="Tahoma" pitchFamily="34" charset="0"/>
                <a:ea typeface="Tahoma" pitchFamily="34" charset="0"/>
                <a:cs typeface="Tahoma" pitchFamily="34" charset="0"/>
              </a:defRPr>
            </a:lvl1pPr>
            <a:lvl2pPr>
              <a:defRPr sz="2000">
                <a:solidFill>
                  <a:schemeClr val="tx2">
                    <a:lumMod val="50000"/>
                  </a:schemeClr>
                </a:solidFill>
                <a:latin typeface="Tahoma" pitchFamily="34" charset="0"/>
                <a:ea typeface="Tahoma" pitchFamily="34" charset="0"/>
                <a:cs typeface="Tahoma" pitchFamily="34" charset="0"/>
              </a:defRPr>
            </a:lvl2pPr>
            <a:lvl3pPr>
              <a:defRPr sz="1800">
                <a:latin typeface="Tahoma" pitchFamily="34" charset="0"/>
                <a:ea typeface="Tahoma" pitchFamily="34" charset="0"/>
                <a:cs typeface="Tahoma" pitchFamily="34" charset="0"/>
              </a:defRPr>
            </a:lvl3pPr>
            <a:lvl4pPr>
              <a:defRPr sz="16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CCDDEA"/>
              </a:solidFill>
            </a:endParaRPr>
          </a:p>
        </p:txBody>
      </p:sp>
      <p:sp>
        <p:nvSpPr>
          <p:cNvPr id="6" name="Footer Placeholder 5"/>
          <p:cNvSpPr>
            <a:spLocks noGrp="1"/>
          </p:cNvSpPr>
          <p:nvPr>
            <p:ph type="ftr" sz="quarter" idx="11"/>
          </p:nvPr>
        </p:nvSpPr>
        <p:spPr/>
        <p:txBody>
          <a:bodyPr/>
          <a:lstStyle/>
          <a:p>
            <a:r>
              <a:rPr lang="en-US">
                <a:solidFill>
                  <a:srgbClr val="CCDDEA"/>
                </a:solidFill>
              </a:rPr>
              <a:t>Nagesh B Lakshminarayana</a:t>
            </a:r>
          </a:p>
        </p:txBody>
      </p:sp>
      <p:sp>
        <p:nvSpPr>
          <p:cNvPr id="7" name="Slide Number Placeholder 6"/>
          <p:cNvSpPr>
            <a:spLocks noGrp="1"/>
          </p:cNvSpPr>
          <p:nvPr>
            <p:ph type="sldNum" sz="quarter" idx="12"/>
          </p:nvPr>
        </p:nvSpPr>
        <p:spPr/>
        <p:txBody>
          <a:bodyPr/>
          <a:lstStyle/>
          <a:p>
            <a:fld id="{36F63085-4905-477F-9B03-95852450F900}" type="slidenum">
              <a:rPr lang="en-US" smtClean="0">
                <a:solidFill>
                  <a:prstClr val="white"/>
                </a:solidFill>
              </a:rPr>
              <a:pPr/>
              <a:t>‹#›</a:t>
            </a:fld>
            <a:endParaRPr lang="en-US">
              <a:solidFill>
                <a:prstClr val="white"/>
              </a:solidFill>
            </a:endParaRP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white"/>
              </a:solidFill>
            </a:endParaRPr>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5E9C"/>
              </a:solidFill>
            </a:endParaRPr>
          </a:p>
        </p:txBody>
      </p:sp>
      <p:sp>
        <p:nvSpPr>
          <p:cNvPr id="5" name="Footer Placeholder 4"/>
          <p:cNvSpPr>
            <a:spLocks noGrp="1"/>
          </p:cNvSpPr>
          <p:nvPr>
            <p:ph type="ftr" sz="quarter" idx="11"/>
          </p:nvPr>
        </p:nvSpPr>
        <p:spPr/>
        <p:txBody>
          <a:bodyPr/>
          <a:lstStyle/>
          <a:p>
            <a:r>
              <a:rPr lang="en-US">
                <a:solidFill>
                  <a:srgbClr val="465E9C"/>
                </a:solidFill>
              </a:rPr>
              <a:t>Nagesh B Lakshminarayana</a:t>
            </a:r>
          </a:p>
        </p:txBody>
      </p:sp>
      <p:sp>
        <p:nvSpPr>
          <p:cNvPr id="6" name="Slide Number Placeholder 5"/>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5E9C"/>
              </a:solidFill>
            </a:endParaRPr>
          </a:p>
        </p:txBody>
      </p:sp>
      <p:sp>
        <p:nvSpPr>
          <p:cNvPr id="5" name="Footer Placeholder 4"/>
          <p:cNvSpPr>
            <a:spLocks noGrp="1"/>
          </p:cNvSpPr>
          <p:nvPr>
            <p:ph type="ftr" sz="quarter" idx="11"/>
          </p:nvPr>
        </p:nvSpPr>
        <p:spPr/>
        <p:txBody>
          <a:bodyPr/>
          <a:lstStyle/>
          <a:p>
            <a:r>
              <a:rPr lang="en-US">
                <a:solidFill>
                  <a:srgbClr val="465E9C"/>
                </a:solidFill>
              </a:rPr>
              <a:t>Nagesh B Lakshminarayana</a:t>
            </a:r>
          </a:p>
        </p:txBody>
      </p:sp>
      <p:sp>
        <p:nvSpPr>
          <p:cNvPr id="6" name="Slide Number Placeholder 5"/>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5600" y="2971800"/>
            <a:ext cx="9144000" cy="1066800"/>
          </a:xfrm>
        </p:spPr>
        <p:txBody>
          <a:bodyPr anchor="ctr" anchorCtr="0"/>
          <a:lstStyle>
            <a:lvl1pPr algn="r">
              <a:buNone/>
              <a:defRPr sz="3200" b="1" cap="none" spc="0" baseline="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defRPr>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bg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endParaRPr lang="en-US">
              <a:solidFill>
                <a:srgbClr val="CCDDEA"/>
              </a:solidFill>
            </a:endParaRPr>
          </a:p>
        </p:txBody>
      </p:sp>
      <p:sp>
        <p:nvSpPr>
          <p:cNvPr id="5" name="Footer Placeholder 4"/>
          <p:cNvSpPr>
            <a:spLocks noGrp="1"/>
          </p:cNvSpPr>
          <p:nvPr>
            <p:ph type="ftr" sz="quarter" idx="11"/>
          </p:nvPr>
        </p:nvSpPr>
        <p:spPr>
          <a:xfrm>
            <a:off x="3864864" y="6355080"/>
            <a:ext cx="4632960" cy="365760"/>
          </a:xfrm>
        </p:spPr>
        <p:txBody>
          <a:bodyPr/>
          <a:lstStyle/>
          <a:p>
            <a:r>
              <a:rPr lang="en-US">
                <a:solidFill>
                  <a:srgbClr val="CCDDEA"/>
                </a:solidFill>
              </a:rPr>
              <a:t>Nagesh B Lakshminarayana</a:t>
            </a:r>
          </a:p>
        </p:txBody>
      </p:sp>
      <p:sp>
        <p:nvSpPr>
          <p:cNvPr id="6" name="Slide Number Placeholder 5"/>
          <p:cNvSpPr>
            <a:spLocks noGrp="1"/>
          </p:cNvSpPr>
          <p:nvPr>
            <p:ph type="sldNum" sz="quarter" idx="12"/>
          </p:nvPr>
        </p:nvSpPr>
        <p:spPr>
          <a:xfrm>
            <a:off x="1426464" y="6355080"/>
            <a:ext cx="2027936" cy="365760"/>
          </a:xfrm>
        </p:spPr>
        <p:txBody>
          <a:bodyPr/>
          <a:lstStyle/>
          <a:p>
            <a:fld id="{36F63085-4905-477F-9B03-95852450F900}" type="slidenum">
              <a:rPr lang="en-US" smtClean="0">
                <a:solidFill>
                  <a:prstClr val="white"/>
                </a:solidFill>
              </a:rPr>
              <a:pPr/>
              <a:t>‹#›</a:t>
            </a:fld>
            <a:endParaRPr lang="en-US">
              <a:solidFill>
                <a:prstClr val="white"/>
              </a:solidFill>
            </a:endParaRPr>
          </a:p>
        </p:txBody>
      </p:sp>
      <p:sp>
        <p:nvSpPr>
          <p:cNvPr id="7" name="Rectangle 6"/>
          <p:cNvSpPr/>
          <p:nvPr/>
        </p:nvSpPr>
        <p:spPr>
          <a:xfrm>
            <a:off x="1219200" y="2819400"/>
            <a:ext cx="9753600" cy="1280160"/>
          </a:xfrm>
          <a:prstGeom prst="rect">
            <a:avLst/>
          </a:prstGeom>
          <a:noFill/>
          <a:ln w="6350" cap="rnd" cmpd="sng" algn="ctr">
            <a:solidFill>
              <a:schemeClr val="bg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8" name="Rectangle 7"/>
          <p:cNvSpPr/>
          <p:nvPr/>
        </p:nvSpPr>
        <p:spPr>
          <a:xfrm>
            <a:off x="1219200" y="2819400"/>
            <a:ext cx="304800" cy="1280160"/>
          </a:xfrm>
          <a:prstGeom prst="rect">
            <a:avLst/>
          </a:prstGeom>
          <a:solidFill>
            <a:schemeClr val="bg2">
              <a:lumMod val="50000"/>
            </a:schemeClr>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solidFill>
                <a:srgbClr val="465E9C"/>
              </a:solidFill>
            </a:endParaRPr>
          </a:p>
        </p:txBody>
      </p:sp>
      <p:sp>
        <p:nvSpPr>
          <p:cNvPr id="9" name="Content Placeholder 8"/>
          <p:cNvSpPr>
            <a:spLocks noGrp="1"/>
          </p:cNvSpPr>
          <p:nvPr>
            <p:ph sz="quarter" idx="1"/>
          </p:nvPr>
        </p:nvSpPr>
        <p:spPr>
          <a:xfrm>
            <a:off x="304800" y="1143000"/>
            <a:ext cx="5693664" cy="5013960"/>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143000"/>
            <a:ext cx="5710936" cy="5010912"/>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Title 1"/>
          <p:cNvSpPr>
            <a:spLocks noGrp="1"/>
          </p:cNvSpPr>
          <p:nvPr>
            <p:ph type="title"/>
          </p:nvPr>
        </p:nvSpPr>
        <p:spPr>
          <a:xfrm>
            <a:off x="304800" y="152400"/>
            <a:ext cx="11277600" cy="838200"/>
          </a:xfrm>
        </p:spPr>
        <p:txBody>
          <a:bodyPr/>
          <a:lstStyle>
            <a:lvl1pPr>
              <a:defRPr>
                <a:ln w="9000" cmpd="sng">
                  <a:solidFill>
                    <a:schemeClr val="bg2">
                      <a:lumMod val="25000"/>
                    </a:schemeClr>
                  </a:solidFill>
                  <a:prstDash val="solid"/>
                </a:ln>
                <a:solidFill>
                  <a:schemeClr val="bg2">
                    <a:lumMod val="25000"/>
                  </a:schemeClr>
                </a:solidFill>
              </a:defRPr>
            </a:lvl1pPr>
          </a:lstStyle>
          <a:p>
            <a:r>
              <a:rPr kumimoji="0" lang="en-US"/>
              <a:t>Click to edit Master title style</a:t>
            </a:r>
          </a:p>
        </p:txBody>
      </p:sp>
      <p:sp>
        <p:nvSpPr>
          <p:cNvPr id="8" name="Slide Number Placeholder 5"/>
          <p:cNvSpPr>
            <a:spLocks noGrp="1"/>
          </p:cNvSpPr>
          <p:nvPr>
            <p:ph type="sldNum" sz="quarter" idx="12"/>
          </p:nvPr>
        </p:nvSpPr>
        <p:spPr>
          <a:xfrm>
            <a:off x="11176000" y="767567"/>
            <a:ext cx="1016000" cy="228600"/>
          </a:xfrm>
        </p:spPr>
        <p:txBody>
          <a:bodyPr/>
          <a:lstStyle>
            <a:lvl1pPr algn="ctr">
              <a:defRPr sz="1050" b="1" cap="none" spc="0">
                <a:ln>
                  <a:noFill/>
                </a:ln>
                <a:solidFill>
                  <a:schemeClr val="tx1"/>
                </a:solidFill>
                <a:effectLst/>
                <a:latin typeface="Tahoma" pitchFamily="34" charset="0"/>
                <a:ea typeface="Tahoma" pitchFamily="34" charset="0"/>
                <a:cs typeface="Tahoma" pitchFamily="34" charset="0"/>
              </a:defRPr>
            </a:lvl1pPr>
          </a:lstStyle>
          <a:p>
            <a:fld id="{36F63085-4905-477F-9B03-95852450F900}" type="slidenum">
              <a:rPr lang="en-US" smtClean="0">
                <a:solidFill>
                  <a:prstClr val="black"/>
                </a:solidFill>
              </a:rPr>
              <a:pPr/>
              <a:t>‹#›</a:t>
            </a:fld>
            <a:endParaRPr lang="en-US">
              <a:solidFill>
                <a:prstClr val="black"/>
              </a:solidFill>
            </a:endParaRPr>
          </a:p>
        </p:txBody>
      </p:sp>
      <p:sp>
        <p:nvSpPr>
          <p:cNvPr id="12" name="Footer Placeholder 4"/>
          <p:cNvSpPr>
            <a:spLocks noGrp="1"/>
          </p:cNvSpPr>
          <p:nvPr>
            <p:ph type="ftr" sz="quarter" idx="11"/>
          </p:nvPr>
        </p:nvSpPr>
        <p:spPr>
          <a:xfrm>
            <a:off x="304800" y="6596148"/>
            <a:ext cx="7823200" cy="228600"/>
          </a:xfrm>
        </p:spPr>
        <p:txBody>
          <a:bodyPr/>
          <a:lstStyle>
            <a:lvl1pPr algn="l">
              <a:defRPr sz="1200" b="0" i="1">
                <a:solidFill>
                  <a:schemeClr val="tx1"/>
                </a:solidFill>
                <a:latin typeface="Tahoma" pitchFamily="34" charset="0"/>
                <a:ea typeface="Tahoma" pitchFamily="34" charset="0"/>
                <a:cs typeface="Tahoma" pitchFamily="34" charset="0"/>
              </a:defRPr>
            </a:lvl1pPr>
          </a:lstStyle>
          <a:p>
            <a:r>
              <a:rPr lang="en-US">
                <a:solidFill>
                  <a:prstClr val="black"/>
                </a:solidFill>
              </a:rPr>
              <a:t>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solidFill>
                <a:srgbClr val="465E9C"/>
              </a:solidFill>
            </a:endParaRPr>
          </a:p>
        </p:txBody>
      </p:sp>
      <p:sp>
        <p:nvSpPr>
          <p:cNvPr id="8" name="Footer Placeholder 7"/>
          <p:cNvSpPr>
            <a:spLocks noGrp="1"/>
          </p:cNvSpPr>
          <p:nvPr>
            <p:ph type="ftr" sz="quarter" idx="11"/>
          </p:nvPr>
        </p:nvSpPr>
        <p:spPr/>
        <p:txBody>
          <a:bodyPr/>
          <a:lstStyle/>
          <a:p>
            <a:r>
              <a:rPr lang="en-US">
                <a:solidFill>
                  <a:srgbClr val="465E9C"/>
                </a:solidFill>
              </a:rPr>
              <a:t>Nagesh B Lakshminarayana</a:t>
            </a:r>
          </a:p>
        </p:txBody>
      </p:sp>
      <p:sp>
        <p:nvSpPr>
          <p:cNvPr id="9" name="Slide Number Placeholder 8"/>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465E9C"/>
              </a:solidFill>
            </a:endParaRPr>
          </a:p>
        </p:txBody>
      </p:sp>
      <p:sp>
        <p:nvSpPr>
          <p:cNvPr id="4" name="Footer Placeholder 3"/>
          <p:cNvSpPr>
            <a:spLocks noGrp="1"/>
          </p:cNvSpPr>
          <p:nvPr>
            <p:ph type="ftr" sz="quarter" idx="11"/>
          </p:nvPr>
        </p:nvSpPr>
        <p:spPr/>
        <p:txBody>
          <a:bodyPr/>
          <a:lstStyle/>
          <a:p>
            <a:r>
              <a:rPr lang="en-US">
                <a:solidFill>
                  <a:srgbClr val="465E9C"/>
                </a:solidFill>
              </a:rPr>
              <a:t>Nagesh B Lakshminarayana</a:t>
            </a:r>
          </a:p>
        </p:txBody>
      </p:sp>
      <p:sp>
        <p:nvSpPr>
          <p:cNvPr id="5" name="Slide Number Placeholder 4"/>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465E9C"/>
              </a:solidFill>
            </a:endParaRPr>
          </a:p>
        </p:txBody>
      </p:sp>
      <p:sp>
        <p:nvSpPr>
          <p:cNvPr id="3" name="Footer Placeholder 2"/>
          <p:cNvSpPr>
            <a:spLocks noGrp="1"/>
          </p:cNvSpPr>
          <p:nvPr>
            <p:ph type="ftr" sz="quarter" idx="11"/>
          </p:nvPr>
        </p:nvSpPr>
        <p:spPr/>
        <p:txBody>
          <a:bodyPr/>
          <a:lstStyle/>
          <a:p>
            <a:r>
              <a:rPr lang="en-US">
                <a:solidFill>
                  <a:srgbClr val="465E9C"/>
                </a:solidFill>
              </a:rPr>
              <a:t>Nagesh B Lakshminarayana</a:t>
            </a:r>
          </a:p>
        </p:txBody>
      </p:sp>
      <p:sp>
        <p:nvSpPr>
          <p:cNvPr id="4" name="Slide Number Placeholder 3"/>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465E9C"/>
              </a:solidFill>
            </a:endParaRPr>
          </a:p>
        </p:txBody>
      </p:sp>
      <p:sp>
        <p:nvSpPr>
          <p:cNvPr id="6" name="Footer Placeholder 5"/>
          <p:cNvSpPr>
            <a:spLocks noGrp="1"/>
          </p:cNvSpPr>
          <p:nvPr>
            <p:ph type="ftr" sz="quarter" idx="11"/>
          </p:nvPr>
        </p:nvSpPr>
        <p:spPr/>
        <p:txBody>
          <a:bodyPr/>
          <a:lstStyle/>
          <a:p>
            <a:r>
              <a:rPr lang="en-US">
                <a:solidFill>
                  <a:srgbClr val="465E9C"/>
                </a:solidFill>
              </a:rPr>
              <a:t>Nagesh B Lakshminarayana</a:t>
            </a:r>
          </a:p>
        </p:txBody>
      </p:sp>
      <p:sp>
        <p:nvSpPr>
          <p:cNvPr id="7" name="Slide Number Placeholder 6"/>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CCDDEA"/>
              </a:solidFill>
            </a:endParaRPr>
          </a:p>
        </p:txBody>
      </p:sp>
      <p:sp>
        <p:nvSpPr>
          <p:cNvPr id="6" name="Footer Placeholder 5"/>
          <p:cNvSpPr>
            <a:spLocks noGrp="1"/>
          </p:cNvSpPr>
          <p:nvPr>
            <p:ph type="ftr" sz="quarter" idx="11"/>
          </p:nvPr>
        </p:nvSpPr>
        <p:spPr/>
        <p:txBody>
          <a:bodyPr/>
          <a:lstStyle/>
          <a:p>
            <a:r>
              <a:rPr lang="en-US">
                <a:solidFill>
                  <a:srgbClr val="CCDDEA"/>
                </a:solidFill>
              </a:rPr>
              <a:t>Nagesh B Lakshminarayana</a:t>
            </a:r>
          </a:p>
        </p:txBody>
      </p:sp>
      <p:sp>
        <p:nvSpPr>
          <p:cNvPr id="7" name="Slide Number Placeholder 6"/>
          <p:cNvSpPr>
            <a:spLocks noGrp="1"/>
          </p:cNvSpPr>
          <p:nvPr>
            <p:ph type="sldNum" sz="quarter" idx="12"/>
          </p:nvPr>
        </p:nvSpPr>
        <p:spPr/>
        <p:txBody>
          <a:bodyPr/>
          <a:lstStyle/>
          <a:p>
            <a:fld id="{36F63085-4905-477F-9B03-95852450F900}" type="slidenum">
              <a:rPr lang="en-US" smtClean="0">
                <a:solidFill>
                  <a:prstClr val="white"/>
                </a:solidFill>
              </a:rPr>
              <a:pPr/>
              <a:t>‹#›</a:t>
            </a:fld>
            <a:endParaRPr lang="en-US">
              <a:solidFill>
                <a:prstClr val="white"/>
              </a:solidFill>
            </a:endParaRP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white"/>
              </a:solidFill>
            </a:endParaRPr>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304800" y="152400"/>
            <a:ext cx="11277600" cy="8382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304800" y="1143000"/>
            <a:ext cx="11582400" cy="51816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endParaRPr lang="en-US">
              <a:solidFill>
                <a:srgbClr val="465E9C"/>
              </a:solidFill>
            </a:endParaRPr>
          </a:p>
        </p:txBody>
      </p:sp>
      <p:sp>
        <p:nvSpPr>
          <p:cNvPr id="3" name="Footer Placeholder 2"/>
          <p:cNvSpPr>
            <a:spLocks noGrp="1"/>
          </p:cNvSpPr>
          <p:nvPr>
            <p:ph type="ftr" sz="quarter" idx="3"/>
          </p:nvPr>
        </p:nvSpPr>
        <p:spPr>
          <a:xfrm>
            <a:off x="2133600" y="6356350"/>
            <a:ext cx="4673600" cy="365760"/>
          </a:xfrm>
          <a:prstGeom prst="rect">
            <a:avLst/>
          </a:prstGeom>
        </p:spPr>
        <p:txBody>
          <a:bodyPr vert="horz"/>
          <a:lstStyle>
            <a:lvl1pPr algn="r" eaLnBrk="1" latinLnBrk="0" hangingPunct="1">
              <a:defRPr kumimoji="0" sz="1400">
                <a:solidFill>
                  <a:schemeClr val="tx2"/>
                </a:solidFill>
              </a:defRPr>
            </a:lvl1pPr>
          </a:lstStyle>
          <a:p>
            <a:r>
              <a:rPr lang="en-US">
                <a:solidFill>
                  <a:srgbClr val="465E9C"/>
                </a:solidFill>
              </a:rPr>
              <a:t>Nagesh B Lakshminarayana</a:t>
            </a:r>
          </a:p>
        </p:txBody>
      </p:sp>
      <p:sp>
        <p:nvSpPr>
          <p:cNvPr id="23" name="Slide Number Placeholder 22"/>
          <p:cNvSpPr>
            <a:spLocks noGrp="1"/>
          </p:cNvSpPr>
          <p:nvPr>
            <p:ph type="sldNum" sz="quarter" idx="4"/>
          </p:nvPr>
        </p:nvSpPr>
        <p:spPr>
          <a:xfrm>
            <a:off x="10972800" y="685800"/>
            <a:ext cx="1219200" cy="365760"/>
          </a:xfrm>
          <a:prstGeom prst="rect">
            <a:avLst/>
          </a:prstGeom>
        </p:spPr>
        <p:txBody>
          <a:bodyPr vert="horz"/>
          <a:lstStyle>
            <a:lvl1pPr algn="l" eaLnBrk="1" latinLnBrk="0" hangingPunct="1">
              <a:defRPr kumimoji="0" sz="1200" b="0" cap="none" spc="0">
                <a:ln>
                  <a:noFill/>
                </a:ln>
                <a:solidFill>
                  <a:schemeClr val="tx1"/>
                </a:solidFill>
                <a:effectLst/>
              </a:defRPr>
            </a:lvl1p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627808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latinLnBrk="0" hangingPunct="1">
        <a:spcBef>
          <a:spcPct val="0"/>
        </a:spcBef>
        <a:buNone/>
        <a:defRPr kumimoji="0" sz="3200" b="1" kern="1200" cap="none" spc="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latin typeface="Tahoma" pitchFamily="34" charset="0"/>
          <a:ea typeface="Tahoma" pitchFamily="34" charset="0"/>
          <a:cs typeface="Tahoma" pitchFamily="34" charset="0"/>
        </a:defRPr>
      </a:lvl1pPr>
    </p:titleStyle>
    <p:bodyStyle>
      <a:lvl1pPr marL="274320" indent="-274320" algn="l" rtl="0" eaLnBrk="1" latinLnBrk="0" hangingPunct="1">
        <a:spcBef>
          <a:spcPts val="600"/>
        </a:spcBef>
        <a:buClr>
          <a:schemeClr val="accent2"/>
        </a:buClr>
        <a:buSzPct val="100000"/>
        <a:buFont typeface="Tahoma" pitchFamily="34" charset="0"/>
        <a:buChar char="|"/>
        <a:defRPr kumimoji="0" sz="2800" kern="1200">
          <a:solidFill>
            <a:schemeClr val="tx1"/>
          </a:solidFill>
          <a:latin typeface="Tahoma" pitchFamily="34" charset="0"/>
          <a:ea typeface="Tahoma" pitchFamily="34" charset="0"/>
          <a:cs typeface="Tahoma" pitchFamily="34" charset="0"/>
        </a:defRPr>
      </a:lvl1pPr>
      <a:lvl2pPr marL="548640" indent="-274320" algn="l" rtl="0" eaLnBrk="1" latinLnBrk="0" hangingPunct="1">
        <a:spcBef>
          <a:spcPts val="500"/>
        </a:spcBef>
        <a:buClr>
          <a:schemeClr val="accent4"/>
        </a:buClr>
        <a:buSzPct val="76000"/>
        <a:buFont typeface="Wingdings 3" pitchFamily="18" charset="2"/>
        <a:buChar char=""/>
        <a:defRPr kumimoji="0" sz="2400" kern="1200">
          <a:solidFill>
            <a:schemeClr val="tx2"/>
          </a:solidFill>
          <a:latin typeface="Tahoma" pitchFamily="34" charset="0"/>
          <a:ea typeface="Tahoma" pitchFamily="34" charset="0"/>
          <a:cs typeface="Tahoma" pitchFamily="34" charset="0"/>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Tahoma" pitchFamily="34" charset="0"/>
          <a:ea typeface="Tahoma" pitchFamily="34" charset="0"/>
          <a:cs typeface="Tahoma"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Tahoma" pitchFamily="34" charset="0"/>
          <a:ea typeface="Tahoma" pitchFamily="34" charset="0"/>
          <a:cs typeface="Tahoma" pitchFamily="34" charset="0"/>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Tahoma" pitchFamily="34" charset="0"/>
          <a:ea typeface="Tahoma" pitchFamily="34" charset="0"/>
          <a:cs typeface="Tahoma"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304800" y="152400"/>
            <a:ext cx="11277600" cy="8382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304800" y="1143000"/>
            <a:ext cx="11582400" cy="51816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endParaRPr lang="en-US">
              <a:solidFill>
                <a:srgbClr val="465E9C"/>
              </a:solidFill>
            </a:endParaRPr>
          </a:p>
        </p:txBody>
      </p:sp>
      <p:sp>
        <p:nvSpPr>
          <p:cNvPr id="3" name="Footer Placeholder 2"/>
          <p:cNvSpPr>
            <a:spLocks noGrp="1"/>
          </p:cNvSpPr>
          <p:nvPr>
            <p:ph type="ftr" sz="quarter" idx="3"/>
          </p:nvPr>
        </p:nvSpPr>
        <p:spPr>
          <a:xfrm>
            <a:off x="2133600" y="6356350"/>
            <a:ext cx="4673600" cy="365760"/>
          </a:xfrm>
          <a:prstGeom prst="rect">
            <a:avLst/>
          </a:prstGeom>
        </p:spPr>
        <p:txBody>
          <a:bodyPr vert="horz"/>
          <a:lstStyle>
            <a:lvl1pPr algn="r" eaLnBrk="1" latinLnBrk="0" hangingPunct="1">
              <a:defRPr kumimoji="0" sz="1400">
                <a:solidFill>
                  <a:schemeClr val="tx2"/>
                </a:solidFill>
              </a:defRPr>
            </a:lvl1pPr>
          </a:lstStyle>
          <a:p>
            <a:r>
              <a:rPr lang="en-US">
                <a:solidFill>
                  <a:srgbClr val="465E9C"/>
                </a:solidFill>
              </a:rPr>
              <a:t>Nagesh B Lakshminarayana</a:t>
            </a:r>
          </a:p>
        </p:txBody>
      </p:sp>
      <p:sp>
        <p:nvSpPr>
          <p:cNvPr id="23" name="Slide Number Placeholder 22"/>
          <p:cNvSpPr>
            <a:spLocks noGrp="1"/>
          </p:cNvSpPr>
          <p:nvPr>
            <p:ph type="sldNum" sz="quarter" idx="4"/>
          </p:nvPr>
        </p:nvSpPr>
        <p:spPr>
          <a:xfrm>
            <a:off x="10972800" y="685800"/>
            <a:ext cx="1219200" cy="365760"/>
          </a:xfrm>
          <a:prstGeom prst="rect">
            <a:avLst/>
          </a:prstGeom>
        </p:spPr>
        <p:txBody>
          <a:bodyPr vert="horz"/>
          <a:lstStyle>
            <a:lvl1pPr algn="l" eaLnBrk="1" latinLnBrk="0" hangingPunct="1">
              <a:defRPr kumimoji="0" sz="1200" b="0" cap="none" spc="0">
                <a:ln>
                  <a:noFill/>
                </a:ln>
                <a:solidFill>
                  <a:schemeClr val="tx1"/>
                </a:solidFill>
                <a:effectLst/>
              </a:defRPr>
            </a:lvl1p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969221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latinLnBrk="0" hangingPunct="1">
        <a:spcBef>
          <a:spcPct val="0"/>
        </a:spcBef>
        <a:buNone/>
        <a:defRPr kumimoji="0" sz="3200" b="1" kern="1200" cap="none" spc="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latin typeface="Tahoma" pitchFamily="34" charset="0"/>
          <a:ea typeface="Tahoma" pitchFamily="34" charset="0"/>
          <a:cs typeface="Tahoma" pitchFamily="34" charset="0"/>
        </a:defRPr>
      </a:lvl1pPr>
    </p:titleStyle>
    <p:bodyStyle>
      <a:lvl1pPr marL="274320" indent="-274320" algn="l" rtl="0" eaLnBrk="1" latinLnBrk="0" hangingPunct="1">
        <a:spcBef>
          <a:spcPts val="600"/>
        </a:spcBef>
        <a:buClr>
          <a:schemeClr val="accent2"/>
        </a:buClr>
        <a:buSzPct val="100000"/>
        <a:buFont typeface="Tahoma" pitchFamily="34" charset="0"/>
        <a:buChar char="|"/>
        <a:defRPr kumimoji="0" sz="2800" kern="1200">
          <a:solidFill>
            <a:schemeClr val="tx1"/>
          </a:solidFill>
          <a:latin typeface="Tahoma" pitchFamily="34" charset="0"/>
          <a:ea typeface="Tahoma" pitchFamily="34" charset="0"/>
          <a:cs typeface="Tahoma" pitchFamily="34" charset="0"/>
        </a:defRPr>
      </a:lvl1pPr>
      <a:lvl2pPr marL="548640" indent="-274320" algn="l" rtl="0" eaLnBrk="1" latinLnBrk="0" hangingPunct="1">
        <a:spcBef>
          <a:spcPts val="500"/>
        </a:spcBef>
        <a:buClr>
          <a:schemeClr val="accent4"/>
        </a:buClr>
        <a:buSzPct val="76000"/>
        <a:buFont typeface="Wingdings 3" pitchFamily="18" charset="2"/>
        <a:buChar char=""/>
        <a:defRPr kumimoji="0" sz="2400" kern="1200">
          <a:solidFill>
            <a:schemeClr val="tx2"/>
          </a:solidFill>
          <a:latin typeface="Tahoma" pitchFamily="34" charset="0"/>
          <a:ea typeface="Tahoma" pitchFamily="34" charset="0"/>
          <a:cs typeface="Tahoma" pitchFamily="34" charset="0"/>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Tahoma" pitchFamily="34" charset="0"/>
          <a:ea typeface="Tahoma" pitchFamily="34" charset="0"/>
          <a:cs typeface="Tahoma"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Tahoma" pitchFamily="34" charset="0"/>
          <a:ea typeface="Tahoma" pitchFamily="34" charset="0"/>
          <a:cs typeface="Tahoma" pitchFamily="34" charset="0"/>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Tahoma" pitchFamily="34" charset="0"/>
          <a:ea typeface="Tahoma" pitchFamily="34" charset="0"/>
          <a:cs typeface="Tahoma"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vortexgpgpu/vortex/blob/master/doc/execute_opencl_on_vortex.md"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vortexgpgpu/pocl"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hyperlink" Target="https://github.com/vortexgpgpu/llvm" TargetMode="External"/><Relationship Id="rId4" Type="http://schemas.openxmlformats.org/officeDocument/2006/relationships/hyperlink" Target="https://github.com/vortexgpgpu/NVPTX-SPIRV-Translato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480" y="1865868"/>
            <a:ext cx="11792480" cy="1857993"/>
          </a:xfrm>
          <a:solidFill>
            <a:srgbClr val="FFFFFF"/>
          </a:solidFill>
        </p:spPr>
        <p:txBody>
          <a:bodyPr vert="horz" lIns="91440" tIns="45720" rIns="91440" bIns="45720" anchor="t" anchorCtr="0">
            <a:normAutofit fontScale="90000"/>
          </a:bodyPr>
          <a:lstStyle/>
          <a:p>
            <a:br>
              <a:rPr lang="en-US" dirty="0">
                <a:latin typeface="Tahoma"/>
                <a:ea typeface="Tahoma"/>
                <a:cs typeface="Tahoma"/>
              </a:rPr>
            </a:br>
            <a:r>
              <a:rPr lang="en-US" sz="5300" dirty="0">
                <a:latin typeface="Tahoma"/>
                <a:ea typeface="Tahoma"/>
                <a:cs typeface="Tahoma"/>
              </a:rPr>
              <a:t>Support OpenCL&amp;&amp;CUDA on Vortex</a:t>
            </a:r>
            <a:endParaRPr lang="en-US" sz="5300" dirty="0">
              <a:ln w="9000" cmpd="sng">
                <a:solidFill>
                  <a:prstClr val="black"/>
                </a:solidFill>
                <a:prstDash val="solid"/>
              </a:ln>
            </a:endParaRPr>
          </a:p>
        </p:txBody>
      </p:sp>
      <p:sp>
        <p:nvSpPr>
          <p:cNvPr id="3" name="Subtitle 2"/>
          <p:cNvSpPr>
            <a:spLocks noGrp="1"/>
          </p:cNvSpPr>
          <p:nvPr>
            <p:ph type="subTitle" idx="1"/>
          </p:nvPr>
        </p:nvSpPr>
        <p:spPr>
          <a:xfrm>
            <a:off x="6096000" y="4413942"/>
            <a:ext cx="2169306" cy="914400"/>
          </a:xfrm>
        </p:spPr>
        <p:txBody>
          <a:bodyPr vert="horz" lIns="91440" tIns="45720" rIns="91440" bIns="45720" anchor="t">
            <a:normAutofit/>
          </a:bodyPr>
          <a:lstStyle/>
          <a:p>
            <a:r>
              <a:rPr lang="en-US" sz="2400">
                <a:latin typeface="Tahoma"/>
                <a:ea typeface="Tahoma"/>
                <a:cs typeface="Tahoma"/>
              </a:rPr>
              <a:t>Ruobing Han</a:t>
            </a:r>
            <a:endParaRPr lang="en-US" sz="2400"/>
          </a:p>
        </p:txBody>
      </p:sp>
    </p:spTree>
    <p:extLst>
      <p:ext uri="{BB962C8B-B14F-4D97-AF65-F5344CB8AC3E}">
        <p14:creationId xmlns:p14="http://schemas.microsoft.com/office/powerpoint/2010/main" val="1932692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a:latin typeface="Tahoma"/>
                <a:ea typeface="Tahoma"/>
                <a:cs typeface="Tahoma"/>
              </a:rPr>
              <a:t>Execute OpenCL on Vortex with simX</a:t>
            </a:r>
            <a:endParaRPr lang="en-US" b="0">
              <a:ln w="9000" cmpd="sng">
                <a:solidFill>
                  <a:srgbClr val="CCDDEA">
                    <a:lumMod val="25000"/>
                  </a:srgbClr>
                </a:solidFill>
                <a:prstDash val="solid"/>
              </a:ln>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10</a:t>
            </a:fld>
            <a:endParaRPr lang="en-US">
              <a:solidFill>
                <a:prstClr val="black"/>
              </a:solidFill>
            </a:endParaRPr>
          </a:p>
        </p:txBody>
      </p:sp>
      <p:sp>
        <p:nvSpPr>
          <p:cNvPr id="9" name="TextBox 8">
            <a:extLst>
              <a:ext uri="{FF2B5EF4-FFF2-40B4-BE49-F238E27FC236}">
                <a16:creationId xmlns:a16="http://schemas.microsoft.com/office/drawing/2014/main" id="{C847F15B-D525-40F3-8FD4-9F247BF855C2}"/>
              </a:ext>
            </a:extLst>
          </p:cNvPr>
          <p:cNvSpPr txBox="1"/>
          <p:nvPr/>
        </p:nvSpPr>
        <p:spPr>
          <a:xfrm>
            <a:off x="434865" y="1347952"/>
            <a:ext cx="1150619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cs typeface="Tahoma"/>
              </a:rPr>
              <a:t>NOTE: </a:t>
            </a:r>
            <a:br>
              <a:rPr lang="en-US" dirty="0"/>
            </a:br>
            <a:r>
              <a:rPr lang="en-US" sz="1600" dirty="0">
                <a:ea typeface="+mn-lt"/>
                <a:cs typeface="+mn-lt"/>
              </a:rPr>
              <a:t>The commands below are just for illustration</a:t>
            </a:r>
            <a:r>
              <a:rPr lang="en-US" sz="1600">
                <a:cs typeface="Tahoma"/>
              </a:rPr>
              <a:t> . For more detail, please </a:t>
            </a:r>
            <a:r>
              <a:rPr lang="en-US" sz="1600" dirty="0">
                <a:cs typeface="Tahoma"/>
              </a:rPr>
              <a:t>see: </a:t>
            </a:r>
            <a:r>
              <a:rPr lang="en-US" sz="1600" dirty="0">
                <a:ea typeface="+mn-lt"/>
                <a:cs typeface="+mn-lt"/>
                <a:hlinkClick r:id="rId3"/>
              </a:rPr>
              <a:t>https://github.com/vortexgpgpu/vortex/blob/master/doc/execute_opencl_on_vortex.md</a:t>
            </a:r>
            <a:endParaRPr lang="en-US" sz="1600" dirty="0">
              <a:cs typeface="Tahoma"/>
            </a:endParaRPr>
          </a:p>
          <a:p>
            <a:endParaRPr lang="en-US" sz="1600" dirty="0">
              <a:ea typeface="+mn-lt"/>
              <a:cs typeface="+mn-lt"/>
            </a:endParaRPr>
          </a:p>
        </p:txBody>
      </p:sp>
      <p:sp>
        <p:nvSpPr>
          <p:cNvPr id="5" name="TextBox 4">
            <a:extLst>
              <a:ext uri="{FF2B5EF4-FFF2-40B4-BE49-F238E27FC236}">
                <a16:creationId xmlns:a16="http://schemas.microsoft.com/office/drawing/2014/main" id="{D4CEE1D3-8ECA-4FC1-9F45-29DA1FB10941}"/>
              </a:ext>
            </a:extLst>
          </p:cNvPr>
          <p:cNvSpPr txBox="1"/>
          <p:nvPr/>
        </p:nvSpPr>
        <p:spPr>
          <a:xfrm>
            <a:off x="1952297" y="2215055"/>
            <a:ext cx="762393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1) Compile OpenCL device kernel into </a:t>
            </a:r>
            <a:r>
              <a:rPr lang="en-US" dirty="0" err="1"/>
              <a:t>risc</a:t>
            </a:r>
            <a:r>
              <a:rPr lang="en-US" dirty="0"/>
              <a:t>-v by </a:t>
            </a:r>
            <a:r>
              <a:rPr lang="en-US" dirty="0" err="1"/>
              <a:t>Pocl</a:t>
            </a:r>
            <a:r>
              <a:rPr lang="en-US" dirty="0"/>
              <a:t> compiler:</a:t>
            </a:r>
          </a:p>
          <a:p>
            <a:r>
              <a:rPr lang="en-US" dirty="0" err="1">
                <a:cs typeface="Tahoma"/>
              </a:rPr>
              <a:t>poclcc</a:t>
            </a:r>
            <a:r>
              <a:rPr lang="en-US" dirty="0">
                <a:cs typeface="Tahoma"/>
              </a:rPr>
              <a:t> –o </a:t>
            </a:r>
            <a:r>
              <a:rPr lang="en-US" dirty="0" err="1">
                <a:cs typeface="Tahoma"/>
              </a:rPr>
              <a:t>kernel.pocl</a:t>
            </a:r>
            <a:r>
              <a:rPr lang="en-US" dirty="0">
                <a:cs typeface="Tahoma"/>
              </a:rPr>
              <a:t> opencl_kernel.cl</a:t>
            </a:r>
          </a:p>
          <a:p>
            <a:r>
              <a:rPr lang="en-US" dirty="0">
                <a:cs typeface="Tahoma"/>
              </a:rPr>
              <a:t>2) Compile OpenCL host and link with Vortex Driver:</a:t>
            </a:r>
          </a:p>
          <a:p>
            <a:r>
              <a:rPr lang="en-US" dirty="0">
                <a:cs typeface="Tahoma"/>
              </a:rPr>
              <a:t>g++ -o main opencl_host.cpp -</a:t>
            </a:r>
            <a:r>
              <a:rPr lang="en-US" dirty="0" err="1">
                <a:cs typeface="Tahoma"/>
              </a:rPr>
              <a:t>lvortex</a:t>
            </a:r>
          </a:p>
          <a:p>
            <a:r>
              <a:rPr lang="en-US" dirty="0">
                <a:cs typeface="Tahoma"/>
              </a:rPr>
              <a:t>3) Execute compiled program on </a:t>
            </a:r>
            <a:r>
              <a:rPr lang="en-US" dirty="0" err="1">
                <a:cs typeface="Tahoma"/>
              </a:rPr>
              <a:t>simX</a:t>
            </a:r>
            <a:r>
              <a:rPr lang="en-US" dirty="0">
                <a:cs typeface="Tahoma"/>
              </a:rPr>
              <a:t>:</a:t>
            </a:r>
          </a:p>
          <a:p>
            <a:r>
              <a:rPr lang="en-US" dirty="0">
                <a:latin typeface="Consolas"/>
                <a:cs typeface="Tahoma"/>
              </a:rPr>
              <a:t>LD_LIBRARY_PATH=$(VORTEX_DRIVER_PATH)/</a:t>
            </a:r>
            <a:r>
              <a:rPr lang="en-US" dirty="0" err="1">
                <a:latin typeface="Consolas"/>
                <a:cs typeface="Tahoma"/>
              </a:rPr>
              <a:t>simx</a:t>
            </a:r>
            <a:r>
              <a:rPr lang="en-US" dirty="0">
                <a:latin typeface="Consolas"/>
                <a:cs typeface="Tahoma"/>
              </a:rPr>
              <a:t> main</a:t>
            </a:r>
            <a:endParaRPr lang="en-US" dirty="0"/>
          </a:p>
        </p:txBody>
      </p:sp>
      <p:pic>
        <p:nvPicPr>
          <p:cNvPr id="6" name="Picture 6" descr="Text&#10;&#10;Description automatically generated">
            <a:extLst>
              <a:ext uri="{FF2B5EF4-FFF2-40B4-BE49-F238E27FC236}">
                <a16:creationId xmlns:a16="http://schemas.microsoft.com/office/drawing/2014/main" id="{96408B93-EAA7-471A-BF18-99983C327481}"/>
              </a:ext>
            </a:extLst>
          </p:cNvPr>
          <p:cNvPicPr>
            <a:picLocks noChangeAspect="1"/>
          </p:cNvPicPr>
          <p:nvPr/>
        </p:nvPicPr>
        <p:blipFill>
          <a:blip r:embed="rId4"/>
          <a:stretch>
            <a:fillRect/>
          </a:stretch>
        </p:blipFill>
        <p:spPr>
          <a:xfrm>
            <a:off x="4185746" y="3992046"/>
            <a:ext cx="2743200" cy="1869358"/>
          </a:xfrm>
          <a:prstGeom prst="rect">
            <a:avLst/>
          </a:prstGeom>
        </p:spPr>
      </p:pic>
      <p:sp>
        <p:nvSpPr>
          <p:cNvPr id="7" name="TextBox 6">
            <a:extLst>
              <a:ext uri="{FF2B5EF4-FFF2-40B4-BE49-F238E27FC236}">
                <a16:creationId xmlns:a16="http://schemas.microsoft.com/office/drawing/2014/main" id="{54E3409F-4ED2-41A6-A4BA-BAFA5FA6EB7C}"/>
              </a:ext>
            </a:extLst>
          </p:cNvPr>
          <p:cNvSpPr txBox="1"/>
          <p:nvPr/>
        </p:nvSpPr>
        <p:spPr>
          <a:xfrm>
            <a:off x="1543380" y="5990568"/>
            <a:ext cx="102383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Screenshot for excuting vecadd example (https://github.com/vortexgpgpu/vortex/tree/master/tests/opencl/vecadd) on simX</a:t>
            </a:r>
            <a:endParaRPr lang="en-US" sz="1400">
              <a:cs typeface="Tahoma"/>
            </a:endParaRPr>
          </a:p>
        </p:txBody>
      </p:sp>
    </p:spTree>
    <p:extLst>
      <p:ext uri="{BB962C8B-B14F-4D97-AF65-F5344CB8AC3E}">
        <p14:creationId xmlns:p14="http://schemas.microsoft.com/office/powerpoint/2010/main" val="151128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dirty="0">
                <a:latin typeface="Tahoma"/>
                <a:ea typeface="Tahoma"/>
                <a:cs typeface="Tahoma"/>
              </a:rPr>
              <a:t>CUDA on Vortex</a:t>
            </a:r>
            <a:endParaRPr lang="en-US" b="0" dirty="0">
              <a:latin typeface="Tahoma"/>
              <a:ea typeface="Tahoma"/>
              <a:cs typeface="Tahoma"/>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11</a:t>
            </a:fld>
            <a:endParaRPr lang="en-US">
              <a:solidFill>
                <a:prstClr val="black"/>
              </a:solidFill>
            </a:endParaRPr>
          </a:p>
        </p:txBody>
      </p:sp>
      <p:pic>
        <p:nvPicPr>
          <p:cNvPr id="17" name="Picture 16" descr="A screenshot of a cell phone&#10;&#10;Description automatically generated">
            <a:extLst>
              <a:ext uri="{FF2B5EF4-FFF2-40B4-BE49-F238E27FC236}">
                <a16:creationId xmlns:a16="http://schemas.microsoft.com/office/drawing/2014/main" id="{EE34F33D-EBF1-4EE9-9F14-322392B00514}"/>
              </a:ext>
            </a:extLst>
          </p:cNvPr>
          <p:cNvPicPr>
            <a:picLocks noChangeAspect="1"/>
          </p:cNvPicPr>
          <p:nvPr/>
        </p:nvPicPr>
        <p:blipFill>
          <a:blip r:embed="rId3"/>
          <a:stretch>
            <a:fillRect/>
          </a:stretch>
        </p:blipFill>
        <p:spPr>
          <a:xfrm>
            <a:off x="1883531" y="2281595"/>
            <a:ext cx="6243059" cy="3691809"/>
          </a:xfrm>
          <a:prstGeom prst="rect">
            <a:avLst/>
          </a:prstGeom>
        </p:spPr>
      </p:pic>
      <p:sp>
        <p:nvSpPr>
          <p:cNvPr id="5" name="Rectangle: Rounded Corners 4">
            <a:extLst>
              <a:ext uri="{FF2B5EF4-FFF2-40B4-BE49-F238E27FC236}">
                <a16:creationId xmlns:a16="http://schemas.microsoft.com/office/drawing/2014/main" id="{784441EB-25A9-4A84-93C3-2BD798217057}"/>
              </a:ext>
            </a:extLst>
          </p:cNvPr>
          <p:cNvSpPr/>
          <p:nvPr/>
        </p:nvSpPr>
        <p:spPr>
          <a:xfrm>
            <a:off x="8658577" y="2202744"/>
            <a:ext cx="2257778" cy="550334"/>
          </a:xfrm>
          <a:prstGeom prst="roundRect">
            <a:avLst/>
          </a:prstGeom>
          <a:solidFill>
            <a:schemeClr val="bg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Tahoma"/>
              </a:rPr>
              <a:t>CUDA Application</a:t>
            </a:r>
          </a:p>
        </p:txBody>
      </p:sp>
      <p:sp>
        <p:nvSpPr>
          <p:cNvPr id="7" name="Rectangle: Rounded Corners 6">
            <a:extLst>
              <a:ext uri="{FF2B5EF4-FFF2-40B4-BE49-F238E27FC236}">
                <a16:creationId xmlns:a16="http://schemas.microsoft.com/office/drawing/2014/main" id="{890ECAE0-F122-4EE5-8752-60CF2B81BF15}"/>
              </a:ext>
            </a:extLst>
          </p:cNvPr>
          <p:cNvSpPr/>
          <p:nvPr/>
        </p:nvSpPr>
        <p:spPr>
          <a:xfrm>
            <a:off x="8700910" y="3218745"/>
            <a:ext cx="2257778" cy="550334"/>
          </a:xfrm>
          <a:prstGeom prst="roundRect">
            <a:avLst/>
          </a:prstGeom>
          <a:solidFill>
            <a:schemeClr val="bg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cs typeface="Tahoma"/>
              </a:rPr>
              <a:t>SPIR-V Application</a:t>
            </a:r>
          </a:p>
        </p:txBody>
      </p:sp>
      <p:cxnSp>
        <p:nvCxnSpPr>
          <p:cNvPr id="10" name="Straight Arrow Connector 9">
            <a:extLst>
              <a:ext uri="{FF2B5EF4-FFF2-40B4-BE49-F238E27FC236}">
                <a16:creationId xmlns:a16="http://schemas.microsoft.com/office/drawing/2014/main" id="{2D6B5A8F-EBD7-441E-A3E2-6F9AD3D59427}"/>
              </a:ext>
            </a:extLst>
          </p:cNvPr>
          <p:cNvCxnSpPr>
            <a:cxnSpLocks/>
          </p:cNvCxnSpPr>
          <p:nvPr/>
        </p:nvCxnSpPr>
        <p:spPr>
          <a:xfrm flipH="1" flipV="1">
            <a:off x="7994296" y="3492851"/>
            <a:ext cx="708378" cy="28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9039813E-4AB1-4B4F-A671-8FD5A92E6238}"/>
              </a:ext>
            </a:extLst>
          </p:cNvPr>
          <p:cNvSpPr txBox="1"/>
          <p:nvPr/>
        </p:nvSpPr>
        <p:spPr>
          <a:xfrm>
            <a:off x="8492066" y="5063065"/>
            <a:ext cx="31030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POCL runtime support both OpenCL and SPIR-V inputs</a:t>
            </a:r>
          </a:p>
        </p:txBody>
      </p:sp>
    </p:spTree>
    <p:extLst>
      <p:ext uri="{BB962C8B-B14F-4D97-AF65-F5344CB8AC3E}">
        <p14:creationId xmlns:p14="http://schemas.microsoft.com/office/powerpoint/2010/main" val="263421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dirty="0">
                <a:latin typeface="Tahoma"/>
                <a:ea typeface="Tahoma"/>
                <a:cs typeface="Tahoma"/>
              </a:rPr>
              <a:t>CUDA on Vortex</a:t>
            </a:r>
            <a:endParaRPr lang="en-US" b="0" dirty="0">
              <a:latin typeface="Tahoma"/>
              <a:ea typeface="Tahoma"/>
              <a:cs typeface="Tahoma"/>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12</a:t>
            </a:fld>
            <a:endParaRPr lang="en-US">
              <a:solidFill>
                <a:prstClr val="black"/>
              </a:solidFill>
            </a:endParaRPr>
          </a:p>
        </p:txBody>
      </p:sp>
      <p:pic>
        <p:nvPicPr>
          <p:cNvPr id="17" name="Picture 16" descr="A screenshot of a cell phone&#10;&#10;Description automatically generated">
            <a:extLst>
              <a:ext uri="{FF2B5EF4-FFF2-40B4-BE49-F238E27FC236}">
                <a16:creationId xmlns:a16="http://schemas.microsoft.com/office/drawing/2014/main" id="{EE34F33D-EBF1-4EE9-9F14-322392B00514}"/>
              </a:ext>
            </a:extLst>
          </p:cNvPr>
          <p:cNvPicPr>
            <a:picLocks noChangeAspect="1"/>
          </p:cNvPicPr>
          <p:nvPr/>
        </p:nvPicPr>
        <p:blipFill>
          <a:blip r:embed="rId3"/>
          <a:stretch>
            <a:fillRect/>
          </a:stretch>
        </p:blipFill>
        <p:spPr>
          <a:xfrm>
            <a:off x="1883531" y="2281595"/>
            <a:ext cx="6243059" cy="3691809"/>
          </a:xfrm>
          <a:prstGeom prst="rect">
            <a:avLst/>
          </a:prstGeom>
        </p:spPr>
      </p:pic>
      <p:sp>
        <p:nvSpPr>
          <p:cNvPr id="5" name="Rectangle: Rounded Corners 4">
            <a:extLst>
              <a:ext uri="{FF2B5EF4-FFF2-40B4-BE49-F238E27FC236}">
                <a16:creationId xmlns:a16="http://schemas.microsoft.com/office/drawing/2014/main" id="{784441EB-25A9-4A84-93C3-2BD798217057}"/>
              </a:ext>
            </a:extLst>
          </p:cNvPr>
          <p:cNvSpPr/>
          <p:nvPr/>
        </p:nvSpPr>
        <p:spPr>
          <a:xfrm>
            <a:off x="8658577" y="2202744"/>
            <a:ext cx="2257778" cy="550334"/>
          </a:xfrm>
          <a:prstGeom prst="roundRect">
            <a:avLst/>
          </a:prstGeom>
          <a:solidFill>
            <a:schemeClr val="bg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Tahoma"/>
              </a:rPr>
              <a:t>CUDA Application</a:t>
            </a:r>
          </a:p>
        </p:txBody>
      </p:sp>
      <p:sp>
        <p:nvSpPr>
          <p:cNvPr id="7" name="Rectangle: Rounded Corners 6">
            <a:extLst>
              <a:ext uri="{FF2B5EF4-FFF2-40B4-BE49-F238E27FC236}">
                <a16:creationId xmlns:a16="http://schemas.microsoft.com/office/drawing/2014/main" id="{890ECAE0-F122-4EE5-8752-60CF2B81BF15}"/>
              </a:ext>
            </a:extLst>
          </p:cNvPr>
          <p:cNvSpPr/>
          <p:nvPr/>
        </p:nvSpPr>
        <p:spPr>
          <a:xfrm>
            <a:off x="8700910" y="3218745"/>
            <a:ext cx="2257778" cy="550334"/>
          </a:xfrm>
          <a:prstGeom prst="roundRect">
            <a:avLst/>
          </a:prstGeom>
          <a:solidFill>
            <a:schemeClr val="bg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cs typeface="Tahoma"/>
              </a:rPr>
              <a:t>SPIR-V Application</a:t>
            </a:r>
          </a:p>
        </p:txBody>
      </p:sp>
      <p:cxnSp>
        <p:nvCxnSpPr>
          <p:cNvPr id="6" name="Straight Arrow Connector 5">
            <a:extLst>
              <a:ext uri="{FF2B5EF4-FFF2-40B4-BE49-F238E27FC236}">
                <a16:creationId xmlns:a16="http://schemas.microsoft.com/office/drawing/2014/main" id="{573F1393-57D3-4F02-B683-5FF3892B9416}"/>
              </a:ext>
            </a:extLst>
          </p:cNvPr>
          <p:cNvCxnSpPr/>
          <p:nvPr/>
        </p:nvCxnSpPr>
        <p:spPr>
          <a:xfrm>
            <a:off x="9739841" y="2754841"/>
            <a:ext cx="11288" cy="4628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2D6B5A8F-EBD7-441E-A3E2-6F9AD3D59427}"/>
              </a:ext>
            </a:extLst>
          </p:cNvPr>
          <p:cNvCxnSpPr>
            <a:cxnSpLocks/>
          </p:cNvCxnSpPr>
          <p:nvPr/>
        </p:nvCxnSpPr>
        <p:spPr>
          <a:xfrm flipH="1" flipV="1">
            <a:off x="7994296" y="3492851"/>
            <a:ext cx="708378" cy="28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9039813E-4AB1-4B4F-A671-8FD5A92E6238}"/>
              </a:ext>
            </a:extLst>
          </p:cNvPr>
          <p:cNvSpPr txBox="1"/>
          <p:nvPr/>
        </p:nvSpPr>
        <p:spPr>
          <a:xfrm>
            <a:off x="8492066" y="5063065"/>
            <a:ext cx="31030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POCL runtime support both OpenCL and SPIR-V inputs</a:t>
            </a:r>
          </a:p>
        </p:txBody>
      </p:sp>
      <p:sp>
        <p:nvSpPr>
          <p:cNvPr id="9" name="TextBox 8">
            <a:extLst>
              <a:ext uri="{FF2B5EF4-FFF2-40B4-BE49-F238E27FC236}">
                <a16:creationId xmlns:a16="http://schemas.microsoft.com/office/drawing/2014/main" id="{81C259B6-648E-433F-8328-43D8F64B2B94}"/>
              </a:ext>
            </a:extLst>
          </p:cNvPr>
          <p:cNvSpPr txBox="1"/>
          <p:nvPr/>
        </p:nvSpPr>
        <p:spPr>
          <a:xfrm>
            <a:off x="9658384" y="2805916"/>
            <a:ext cx="26287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NVPTX-SPIRV translator</a:t>
            </a:r>
          </a:p>
        </p:txBody>
      </p:sp>
    </p:spTree>
    <p:extLst>
      <p:ext uri="{BB962C8B-B14F-4D97-AF65-F5344CB8AC3E}">
        <p14:creationId xmlns:p14="http://schemas.microsoft.com/office/powerpoint/2010/main" val="238268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dirty="0">
                <a:latin typeface="Tahoma"/>
                <a:ea typeface="Tahoma"/>
                <a:cs typeface="Tahoma"/>
              </a:rPr>
              <a:t>Background</a:t>
            </a:r>
            <a:endParaRPr lang="en-US" dirty="0">
              <a:ln w="9000" cmpd="sng">
                <a:solidFill>
                  <a:srgbClr val="CCDDEA">
                    <a:lumMod val="25000"/>
                  </a:srgbClr>
                </a:solidFill>
                <a:prstDash val="solid"/>
              </a:ln>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dirty="0" smtClean="0">
                <a:solidFill>
                  <a:prstClr val="black"/>
                </a:solidFill>
              </a:rPr>
              <a:pPr/>
              <a:t>13</a:t>
            </a:fld>
            <a:endParaRPr lang="en-US" dirty="0">
              <a:solidFill>
                <a:prstClr val="black"/>
              </a:solidFill>
            </a:endParaRPr>
          </a:p>
        </p:txBody>
      </p:sp>
      <p:sp>
        <p:nvSpPr>
          <p:cNvPr id="13" name="TextBox 3">
            <a:extLst>
              <a:ext uri="{FF2B5EF4-FFF2-40B4-BE49-F238E27FC236}">
                <a16:creationId xmlns:a16="http://schemas.microsoft.com/office/drawing/2014/main" id="{2089E885-9C0A-45A7-8C8C-6C28F25BE83C}"/>
              </a:ext>
            </a:extLst>
          </p:cNvPr>
          <p:cNvSpPr txBox="1"/>
          <p:nvPr/>
        </p:nvSpPr>
        <p:spPr>
          <a:xfrm>
            <a:off x="2785835" y="1396547"/>
            <a:ext cx="9666512"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a:buChar char="•"/>
            </a:pPr>
            <a:r>
              <a:rPr lang="en-US" dirty="0"/>
              <a:t>HIPIFY: Only for CUDA-&gt;HIP</a:t>
            </a:r>
            <a:endParaRPr lang="en-US" dirty="0">
              <a:cs typeface="Arial"/>
            </a:endParaRPr>
          </a:p>
          <a:p>
            <a:pPr marL="285750" indent="-285750">
              <a:buFont typeface="Arial"/>
              <a:buChar char="•"/>
            </a:pPr>
            <a:r>
              <a:rPr lang="en-US" dirty="0">
                <a:ea typeface="+mn-lt"/>
                <a:cs typeface="+mn-lt"/>
              </a:rPr>
              <a:t>SYCL: Re-implement CUDA programs by SYCL libraries </a:t>
            </a:r>
            <a:endParaRPr lang="en-US">
              <a:cs typeface="Arial"/>
            </a:endParaRPr>
          </a:p>
        </p:txBody>
      </p:sp>
      <p:sp>
        <p:nvSpPr>
          <p:cNvPr id="9" name="TextBox 8">
            <a:extLst>
              <a:ext uri="{FF2B5EF4-FFF2-40B4-BE49-F238E27FC236}">
                <a16:creationId xmlns:a16="http://schemas.microsoft.com/office/drawing/2014/main" id="{3842F505-6D84-4C9D-9A70-039DAD7E7070}"/>
              </a:ext>
            </a:extLst>
          </p:cNvPr>
          <p:cNvSpPr txBox="1"/>
          <p:nvPr/>
        </p:nvSpPr>
        <p:spPr>
          <a:xfrm>
            <a:off x="517525" y="14065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Code migration:</a:t>
            </a:r>
          </a:p>
        </p:txBody>
      </p:sp>
    </p:spTree>
    <p:extLst>
      <p:ext uri="{BB962C8B-B14F-4D97-AF65-F5344CB8AC3E}">
        <p14:creationId xmlns:p14="http://schemas.microsoft.com/office/powerpoint/2010/main" val="248267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dirty="0">
                <a:latin typeface="Tahoma"/>
                <a:ea typeface="Tahoma"/>
                <a:cs typeface="Tahoma"/>
              </a:rPr>
              <a:t>Background</a:t>
            </a:r>
            <a:endParaRPr lang="en-US" dirty="0">
              <a:ln w="9000" cmpd="sng">
                <a:solidFill>
                  <a:srgbClr val="CCDDEA">
                    <a:lumMod val="25000"/>
                  </a:srgbClr>
                </a:solidFill>
                <a:prstDash val="solid"/>
              </a:ln>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14</a:t>
            </a:fld>
            <a:endParaRPr lang="en-US">
              <a:solidFill>
                <a:prstClr val="black"/>
              </a:solidFill>
            </a:endParaRPr>
          </a:p>
        </p:txBody>
      </p:sp>
      <p:sp>
        <p:nvSpPr>
          <p:cNvPr id="12" name="TextBox 2">
            <a:extLst>
              <a:ext uri="{FF2B5EF4-FFF2-40B4-BE49-F238E27FC236}">
                <a16:creationId xmlns:a16="http://schemas.microsoft.com/office/drawing/2014/main" id="{1AE2888B-9B99-406C-B4C5-3F3A762923B3}"/>
              </a:ext>
            </a:extLst>
          </p:cNvPr>
          <p:cNvSpPr txBox="1"/>
          <p:nvPr/>
        </p:nvSpPr>
        <p:spPr>
          <a:xfrm>
            <a:off x="3824515" y="6306458"/>
            <a:ext cx="7133771"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source: https://www.khronos.org/spir/</a:t>
            </a:r>
          </a:p>
        </p:txBody>
      </p:sp>
      <p:sp>
        <p:nvSpPr>
          <p:cNvPr id="13" name="TextBox 3">
            <a:extLst>
              <a:ext uri="{FF2B5EF4-FFF2-40B4-BE49-F238E27FC236}">
                <a16:creationId xmlns:a16="http://schemas.microsoft.com/office/drawing/2014/main" id="{2089E885-9C0A-45A7-8C8C-6C28F25BE83C}"/>
              </a:ext>
            </a:extLst>
          </p:cNvPr>
          <p:cNvSpPr txBox="1"/>
          <p:nvPr/>
        </p:nvSpPr>
        <p:spPr>
          <a:xfrm>
            <a:off x="2785835" y="1396547"/>
            <a:ext cx="9666512"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a:buChar char="•"/>
            </a:pPr>
            <a:r>
              <a:rPr lang="en-US" dirty="0"/>
              <a:t>HIPIFY: Only for CUDA-&gt;HIP</a:t>
            </a:r>
            <a:endParaRPr lang="en-US" dirty="0">
              <a:cs typeface="Arial"/>
            </a:endParaRPr>
          </a:p>
          <a:p>
            <a:pPr marL="285750" indent="-285750">
              <a:buFont typeface="Arial"/>
              <a:buChar char="•"/>
            </a:pPr>
            <a:r>
              <a:rPr lang="en-US" dirty="0">
                <a:ea typeface="+mn-lt"/>
                <a:cs typeface="+mn-lt"/>
              </a:rPr>
              <a:t>SYCL: Re-implement CUDA programs by SYCL libraries </a:t>
            </a:r>
            <a:endParaRPr lang="en-US">
              <a:cs typeface="Arial"/>
            </a:endParaRPr>
          </a:p>
        </p:txBody>
      </p:sp>
      <p:pic>
        <p:nvPicPr>
          <p:cNvPr id="15" name="Picture 14" descr="Diagram&#10;&#10;Description automatically generated">
            <a:extLst>
              <a:ext uri="{FF2B5EF4-FFF2-40B4-BE49-F238E27FC236}">
                <a16:creationId xmlns:a16="http://schemas.microsoft.com/office/drawing/2014/main" id="{BF5CEBA3-FAFC-4EBD-A3B7-B7DA9B57E9F0}"/>
              </a:ext>
            </a:extLst>
          </p:cNvPr>
          <p:cNvPicPr>
            <a:picLocks noChangeAspect="1"/>
          </p:cNvPicPr>
          <p:nvPr/>
        </p:nvPicPr>
        <p:blipFill>
          <a:blip r:embed="rId3"/>
          <a:stretch>
            <a:fillRect/>
          </a:stretch>
        </p:blipFill>
        <p:spPr>
          <a:xfrm>
            <a:off x="1676400" y="2443558"/>
            <a:ext cx="8454571" cy="3777912"/>
          </a:xfrm>
          <a:prstGeom prst="rect">
            <a:avLst/>
          </a:prstGeom>
        </p:spPr>
      </p:pic>
      <p:sp>
        <p:nvSpPr>
          <p:cNvPr id="9" name="TextBox 8">
            <a:extLst>
              <a:ext uri="{FF2B5EF4-FFF2-40B4-BE49-F238E27FC236}">
                <a16:creationId xmlns:a16="http://schemas.microsoft.com/office/drawing/2014/main" id="{3842F505-6D84-4C9D-9A70-039DAD7E7070}"/>
              </a:ext>
            </a:extLst>
          </p:cNvPr>
          <p:cNvSpPr txBox="1"/>
          <p:nvPr/>
        </p:nvSpPr>
        <p:spPr>
          <a:xfrm>
            <a:off x="517525" y="14065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Code migration:</a:t>
            </a:r>
          </a:p>
        </p:txBody>
      </p:sp>
      <p:sp>
        <p:nvSpPr>
          <p:cNvPr id="10" name="TextBox 9">
            <a:extLst>
              <a:ext uri="{FF2B5EF4-FFF2-40B4-BE49-F238E27FC236}">
                <a16:creationId xmlns:a16="http://schemas.microsoft.com/office/drawing/2014/main" id="{4FBC625A-6D35-4DCB-96CF-88B8DFA91FD4}"/>
              </a:ext>
            </a:extLst>
          </p:cNvPr>
          <p:cNvSpPr txBox="1"/>
          <p:nvPr/>
        </p:nvSpPr>
        <p:spPr>
          <a:xfrm>
            <a:off x="358774" y="28432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SPIR/SPIR-V:</a:t>
            </a:r>
          </a:p>
        </p:txBody>
      </p:sp>
    </p:spTree>
    <p:extLst>
      <p:ext uri="{BB962C8B-B14F-4D97-AF65-F5344CB8AC3E}">
        <p14:creationId xmlns:p14="http://schemas.microsoft.com/office/powerpoint/2010/main" val="391843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dirty="0">
                <a:ln w="9000" cmpd="sng">
                  <a:solidFill>
                    <a:srgbClr val="CCDDEA">
                      <a:lumMod val="25000"/>
                    </a:srgbClr>
                  </a:solidFill>
                  <a:prstDash val="solid"/>
                </a:ln>
                <a:latin typeface="Tahoma"/>
                <a:ea typeface="Tahoma"/>
                <a:cs typeface="Tahoma"/>
              </a:rPr>
              <a:t>Overview of the NVPTX-SPIRV translator</a:t>
            </a:r>
            <a:endParaRPr lang="en-US" dirty="0">
              <a:ln w="9000" cmpd="sng">
                <a:solidFill>
                  <a:srgbClr val="CCDDEA">
                    <a:lumMod val="25000"/>
                  </a:srgbClr>
                </a:solidFill>
                <a:prstDash val="solid"/>
              </a:ln>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15</a:t>
            </a:fld>
            <a:endParaRPr lang="en-US">
              <a:solidFill>
                <a:prstClr val="black"/>
              </a:solidFill>
            </a:endParaRPr>
          </a:p>
        </p:txBody>
      </p:sp>
      <p:pic>
        <p:nvPicPr>
          <p:cNvPr id="7" name="Picture 7" descr="Diagram&#10;&#10;Description automatically generated">
            <a:extLst>
              <a:ext uri="{FF2B5EF4-FFF2-40B4-BE49-F238E27FC236}">
                <a16:creationId xmlns:a16="http://schemas.microsoft.com/office/drawing/2014/main" id="{B784B170-C9BA-4DD1-A7F1-88DB7F785204}"/>
              </a:ext>
            </a:extLst>
          </p:cNvPr>
          <p:cNvPicPr>
            <a:picLocks noChangeAspect="1"/>
          </p:cNvPicPr>
          <p:nvPr/>
        </p:nvPicPr>
        <p:blipFill>
          <a:blip r:embed="rId3"/>
          <a:stretch>
            <a:fillRect/>
          </a:stretch>
        </p:blipFill>
        <p:spPr>
          <a:xfrm>
            <a:off x="3784433" y="1293396"/>
            <a:ext cx="4312318" cy="4672263"/>
          </a:xfrm>
          <a:prstGeom prst="rect">
            <a:avLst/>
          </a:prstGeom>
        </p:spPr>
      </p:pic>
      <p:sp>
        <p:nvSpPr>
          <p:cNvPr id="20" name="TextBox 19">
            <a:extLst>
              <a:ext uri="{FF2B5EF4-FFF2-40B4-BE49-F238E27FC236}">
                <a16:creationId xmlns:a16="http://schemas.microsoft.com/office/drawing/2014/main" id="{FC4733F7-CCB9-44BB-B176-05F7408042A2}"/>
              </a:ext>
            </a:extLst>
          </p:cNvPr>
          <p:cNvSpPr txBox="1"/>
          <p:nvPr/>
        </p:nvSpPr>
        <p:spPr>
          <a:xfrm>
            <a:off x="6268452" y="2458453"/>
            <a:ext cx="107883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cs typeface="Tahoma"/>
              </a:rPr>
              <a:t>clang</a:t>
            </a:r>
          </a:p>
        </p:txBody>
      </p:sp>
    </p:spTree>
    <p:extLst>
      <p:ext uri="{BB962C8B-B14F-4D97-AF65-F5344CB8AC3E}">
        <p14:creationId xmlns:p14="http://schemas.microsoft.com/office/powerpoint/2010/main" val="409358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dirty="0">
                <a:ln w="9000" cmpd="sng">
                  <a:solidFill>
                    <a:srgbClr val="CCDDEA">
                      <a:lumMod val="25000"/>
                    </a:srgbClr>
                  </a:solidFill>
                  <a:prstDash val="solid"/>
                </a:ln>
                <a:latin typeface="Tahoma"/>
                <a:ea typeface="Tahoma"/>
                <a:cs typeface="Tahoma"/>
              </a:rPr>
              <a:t>NVVM IR-SPIRV</a:t>
            </a:r>
            <a:endParaRPr lang="en-US" dirty="0">
              <a:ln w="9000" cmpd="sng">
                <a:solidFill>
                  <a:srgbClr val="CCDDEA">
                    <a:lumMod val="25000"/>
                  </a:srgbClr>
                </a:solidFill>
                <a:prstDash val="solid"/>
              </a:ln>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16</a:t>
            </a:fld>
            <a:endParaRPr lang="en-US">
              <a:solidFill>
                <a:prstClr val="black"/>
              </a:solidFill>
            </a:endParaRPr>
          </a:p>
        </p:txBody>
      </p:sp>
      <p:pic>
        <p:nvPicPr>
          <p:cNvPr id="7" name="Picture 7" descr="Diagram&#10;&#10;Description automatically generated">
            <a:extLst>
              <a:ext uri="{FF2B5EF4-FFF2-40B4-BE49-F238E27FC236}">
                <a16:creationId xmlns:a16="http://schemas.microsoft.com/office/drawing/2014/main" id="{B784B170-C9BA-4DD1-A7F1-88DB7F785204}"/>
              </a:ext>
            </a:extLst>
          </p:cNvPr>
          <p:cNvPicPr>
            <a:picLocks noChangeAspect="1"/>
          </p:cNvPicPr>
          <p:nvPr/>
        </p:nvPicPr>
        <p:blipFill>
          <a:blip r:embed="rId3"/>
          <a:stretch>
            <a:fillRect/>
          </a:stretch>
        </p:blipFill>
        <p:spPr>
          <a:xfrm>
            <a:off x="305302" y="1393658"/>
            <a:ext cx="4312318" cy="4672263"/>
          </a:xfrm>
          <a:prstGeom prst="rect">
            <a:avLst/>
          </a:prstGeom>
        </p:spPr>
      </p:pic>
      <p:pic>
        <p:nvPicPr>
          <p:cNvPr id="5" name="Picture 5" descr="Diagram&#10;&#10;Description automatically generated">
            <a:extLst>
              <a:ext uri="{FF2B5EF4-FFF2-40B4-BE49-F238E27FC236}">
                <a16:creationId xmlns:a16="http://schemas.microsoft.com/office/drawing/2014/main" id="{4F0AED7A-0A35-4C95-9984-440600AC1029}"/>
              </a:ext>
            </a:extLst>
          </p:cNvPr>
          <p:cNvPicPr>
            <a:picLocks noChangeAspect="1"/>
          </p:cNvPicPr>
          <p:nvPr/>
        </p:nvPicPr>
        <p:blipFill>
          <a:blip r:embed="rId4"/>
          <a:stretch>
            <a:fillRect/>
          </a:stretch>
        </p:blipFill>
        <p:spPr>
          <a:xfrm>
            <a:off x="4744453" y="1715788"/>
            <a:ext cx="7034462" cy="3777346"/>
          </a:xfrm>
          <a:prstGeom prst="rect">
            <a:avLst/>
          </a:prstGeom>
        </p:spPr>
      </p:pic>
    </p:spTree>
    <p:extLst>
      <p:ext uri="{BB962C8B-B14F-4D97-AF65-F5344CB8AC3E}">
        <p14:creationId xmlns:p14="http://schemas.microsoft.com/office/powerpoint/2010/main" val="51591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dirty="0">
                <a:ln w="9000" cmpd="sng">
                  <a:solidFill>
                    <a:srgbClr val="CCDDEA">
                      <a:lumMod val="25000"/>
                    </a:srgbClr>
                  </a:solidFill>
                  <a:prstDash val="solid"/>
                </a:ln>
                <a:latin typeface="Tahoma"/>
                <a:ea typeface="Tahoma"/>
                <a:cs typeface="Tahoma"/>
              </a:rPr>
              <a:t>NVVM IR-SPIRV</a:t>
            </a:r>
            <a:endParaRPr lang="en-US" dirty="0">
              <a:ln w="9000" cmpd="sng">
                <a:solidFill>
                  <a:srgbClr val="CCDDEA">
                    <a:lumMod val="25000"/>
                  </a:srgbClr>
                </a:solidFill>
                <a:prstDash val="solid"/>
              </a:ln>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17</a:t>
            </a:fld>
            <a:endParaRPr lang="en-US">
              <a:solidFill>
                <a:prstClr val="black"/>
              </a:solidFill>
            </a:endParaRPr>
          </a:p>
        </p:txBody>
      </p:sp>
      <p:pic>
        <p:nvPicPr>
          <p:cNvPr id="6" name="Picture 7" descr="Text&#10;&#10;Description automatically generated">
            <a:extLst>
              <a:ext uri="{FF2B5EF4-FFF2-40B4-BE49-F238E27FC236}">
                <a16:creationId xmlns:a16="http://schemas.microsoft.com/office/drawing/2014/main" id="{A28D6D17-9B99-4A22-9ECC-388A19FFD907}"/>
              </a:ext>
            </a:extLst>
          </p:cNvPr>
          <p:cNvPicPr>
            <a:picLocks noChangeAspect="1"/>
          </p:cNvPicPr>
          <p:nvPr/>
        </p:nvPicPr>
        <p:blipFill>
          <a:blip r:embed="rId3"/>
          <a:stretch>
            <a:fillRect/>
          </a:stretch>
        </p:blipFill>
        <p:spPr>
          <a:xfrm>
            <a:off x="1367659" y="1840628"/>
            <a:ext cx="9345010" cy="1475381"/>
          </a:xfrm>
          <a:prstGeom prst="rect">
            <a:avLst/>
          </a:prstGeom>
        </p:spPr>
      </p:pic>
      <p:sp>
        <p:nvSpPr>
          <p:cNvPr id="8" name="TextBox 1">
            <a:extLst>
              <a:ext uri="{FF2B5EF4-FFF2-40B4-BE49-F238E27FC236}">
                <a16:creationId xmlns:a16="http://schemas.microsoft.com/office/drawing/2014/main" id="{BE9F717B-9EC8-4753-B8BA-6FDE84E464DF}"/>
              </a:ext>
            </a:extLst>
          </p:cNvPr>
          <p:cNvSpPr txBox="1"/>
          <p:nvPr/>
        </p:nvSpPr>
        <p:spPr>
          <a:xfrm>
            <a:off x="454511" y="4389695"/>
            <a:ext cx="1162594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t>For </a:t>
            </a:r>
            <a:r>
              <a:rPr lang="en-US" sz="2000" dirty="0">
                <a:solidFill>
                  <a:schemeClr val="accent6">
                    <a:lumMod val="75000"/>
                  </a:schemeClr>
                </a:solidFill>
              </a:rPr>
              <a:t>device independent instructions</a:t>
            </a:r>
            <a:r>
              <a:rPr lang="en-US" sz="2000" dirty="0"/>
              <a:t> (load, store, </a:t>
            </a:r>
            <a:r>
              <a:rPr lang="en-US" sz="2000" dirty="0" err="1"/>
              <a:t>binaryOp</a:t>
            </a:r>
            <a:r>
              <a:rPr lang="en-US" sz="2000" dirty="0"/>
              <a:t>...):  use OpenCL-SPIR-V translator</a:t>
            </a:r>
            <a:endParaRPr lang="en-US" sz="2000" dirty="0">
              <a:cs typeface="Arial"/>
            </a:endParaRPr>
          </a:p>
          <a:p>
            <a:r>
              <a:rPr lang="en-US" sz="2000" dirty="0">
                <a:cs typeface="Arial"/>
              </a:rPr>
              <a:t>For </a:t>
            </a:r>
            <a:r>
              <a:rPr lang="en-US" sz="2000" dirty="0">
                <a:solidFill>
                  <a:srgbClr val="FF0000"/>
                </a:solidFill>
                <a:cs typeface="Arial"/>
              </a:rPr>
              <a:t>NVVM special built-in function</a:t>
            </a:r>
            <a:r>
              <a:rPr lang="en-US" sz="2000" dirty="0">
                <a:cs typeface="Arial"/>
              </a:rPr>
              <a:t> (</a:t>
            </a:r>
            <a:r>
              <a:rPr lang="en-US" sz="2000" dirty="0" err="1">
                <a:cs typeface="Arial"/>
              </a:rPr>
              <a:t>llvm.nvvm.read.ptx.sreg.tid.x</a:t>
            </a:r>
            <a:r>
              <a:rPr lang="en-US" sz="2000" dirty="0">
                <a:cs typeface="Arial"/>
              </a:rPr>
              <a:t>()...): use NVVM-SPIR-V translator</a:t>
            </a:r>
          </a:p>
        </p:txBody>
      </p:sp>
    </p:spTree>
    <p:extLst>
      <p:ext uri="{BB962C8B-B14F-4D97-AF65-F5344CB8AC3E}">
        <p14:creationId xmlns:p14="http://schemas.microsoft.com/office/powerpoint/2010/main" val="177022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dirty="0">
                <a:ln w="9000" cmpd="sng">
                  <a:solidFill>
                    <a:srgbClr val="CCDDEA">
                      <a:lumMod val="25000"/>
                    </a:srgbClr>
                  </a:solidFill>
                  <a:prstDash val="solid"/>
                </a:ln>
                <a:latin typeface="Tahoma"/>
                <a:ea typeface="Tahoma"/>
                <a:cs typeface="Tahoma"/>
              </a:rPr>
              <a:t>Evaluation</a:t>
            </a:r>
            <a:endParaRPr lang="en-US" dirty="0">
              <a:ln w="9000" cmpd="sng">
                <a:solidFill>
                  <a:srgbClr val="CCDDEA">
                    <a:lumMod val="25000"/>
                  </a:srgbClr>
                </a:solidFill>
                <a:prstDash val="solid"/>
              </a:ln>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18</a:t>
            </a:fld>
            <a:endParaRPr lang="en-US">
              <a:solidFill>
                <a:prstClr val="black"/>
              </a:solidFill>
            </a:endParaRPr>
          </a:p>
        </p:txBody>
      </p:sp>
      <p:pic>
        <p:nvPicPr>
          <p:cNvPr id="6" name="Picture 7" descr="Table&#10;&#10;Description automatically generated">
            <a:extLst>
              <a:ext uri="{FF2B5EF4-FFF2-40B4-BE49-F238E27FC236}">
                <a16:creationId xmlns:a16="http://schemas.microsoft.com/office/drawing/2014/main" id="{05557022-CDEB-4537-9987-D8011B7777CA}"/>
              </a:ext>
            </a:extLst>
          </p:cNvPr>
          <p:cNvPicPr>
            <a:picLocks noChangeAspect="1"/>
          </p:cNvPicPr>
          <p:nvPr/>
        </p:nvPicPr>
        <p:blipFill>
          <a:blip r:embed="rId3"/>
          <a:stretch>
            <a:fillRect/>
          </a:stretch>
        </p:blipFill>
        <p:spPr>
          <a:xfrm>
            <a:off x="3120190" y="1225740"/>
            <a:ext cx="5510463" cy="5108359"/>
          </a:xfrm>
          <a:prstGeom prst="rect">
            <a:avLst/>
          </a:prstGeom>
        </p:spPr>
      </p:pic>
    </p:spTree>
    <p:extLst>
      <p:ext uri="{BB962C8B-B14F-4D97-AF65-F5344CB8AC3E}">
        <p14:creationId xmlns:p14="http://schemas.microsoft.com/office/powerpoint/2010/main" val="404998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sz="2000" dirty="0">
                <a:ln w="9000" cmpd="sng">
                  <a:solidFill>
                    <a:srgbClr val="CCDDEA">
                      <a:lumMod val="25000"/>
                    </a:srgbClr>
                  </a:solidFill>
                  <a:prstDash val="solid"/>
                </a:ln>
                <a:latin typeface="Tahoma"/>
                <a:ea typeface="Tahoma"/>
                <a:cs typeface="Tahoma"/>
              </a:rPr>
              <a:t>Features (NVPTX-SPIR-V translator: version v0.1.0, Vortex: version v0.2.0) </a:t>
            </a: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19</a:t>
            </a:fld>
            <a:endParaRPr lang="en-US">
              <a:solidFill>
                <a:prstClr val="black"/>
              </a:solidFill>
            </a:endParaRPr>
          </a:p>
        </p:txBody>
      </p:sp>
      <p:sp>
        <p:nvSpPr>
          <p:cNvPr id="7" name="TextBox 1">
            <a:extLst>
              <a:ext uri="{FF2B5EF4-FFF2-40B4-BE49-F238E27FC236}">
                <a16:creationId xmlns:a16="http://schemas.microsoft.com/office/drawing/2014/main" id="{802B86CB-BB5A-44DC-9788-D6409F1CFB63}"/>
              </a:ext>
            </a:extLst>
          </p:cNvPr>
          <p:cNvSpPr txBox="1"/>
          <p:nvPr/>
        </p:nvSpPr>
        <p:spPr>
          <a:xfrm>
            <a:off x="718673" y="1327397"/>
            <a:ext cx="11215327" cy="10156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a:buChar char="•"/>
            </a:pPr>
            <a:r>
              <a:rPr lang="en-US" sz="2000" dirty="0"/>
              <a:t>Memory </a:t>
            </a:r>
            <a:r>
              <a:rPr lang="en-US" sz="2000" dirty="0">
                <a:ea typeface="+mn-lt"/>
                <a:cs typeface="+mn-lt"/>
              </a:rPr>
              <a:t>hierarchy</a:t>
            </a:r>
            <a:endParaRPr lang="en-US" sz="2000" dirty="0">
              <a:cs typeface="Arial"/>
            </a:endParaRPr>
          </a:p>
          <a:p>
            <a:pPr marL="285750" indent="-285750">
              <a:buFont typeface="Arial"/>
              <a:buChar char="•"/>
            </a:pPr>
            <a:r>
              <a:rPr lang="en-US" sz="2000" dirty="0">
                <a:cs typeface="Arial"/>
              </a:rPr>
              <a:t>Synchronization</a:t>
            </a:r>
          </a:p>
          <a:p>
            <a:pPr marL="285750" indent="-285750">
              <a:buFont typeface="Arial"/>
              <a:buChar char="•"/>
            </a:pPr>
            <a:r>
              <a:rPr lang="en-US" sz="2000" dirty="0">
                <a:cs typeface="Arial"/>
              </a:rPr>
              <a:t>Some </a:t>
            </a:r>
            <a:r>
              <a:rPr lang="en-US" sz="2000" dirty="0">
                <a:ea typeface="+mn-lt"/>
                <a:cs typeface="+mn-lt"/>
              </a:rPr>
              <a:t>mathematics operations (square root, log, absolute value)</a:t>
            </a:r>
            <a:endParaRPr lang="en-US" sz="2000" dirty="0">
              <a:cs typeface="Arial"/>
            </a:endParaRPr>
          </a:p>
        </p:txBody>
      </p:sp>
      <p:pic>
        <p:nvPicPr>
          <p:cNvPr id="5" name="Picture 7" descr="Table&#10;&#10;Description automatically generated">
            <a:extLst>
              <a:ext uri="{FF2B5EF4-FFF2-40B4-BE49-F238E27FC236}">
                <a16:creationId xmlns:a16="http://schemas.microsoft.com/office/drawing/2014/main" id="{C23D0254-9E03-4AC6-BD47-106863E71441}"/>
              </a:ext>
            </a:extLst>
          </p:cNvPr>
          <p:cNvPicPr>
            <a:picLocks noChangeAspect="1"/>
          </p:cNvPicPr>
          <p:nvPr/>
        </p:nvPicPr>
        <p:blipFill>
          <a:blip r:embed="rId3"/>
          <a:stretch>
            <a:fillRect/>
          </a:stretch>
        </p:blipFill>
        <p:spPr>
          <a:xfrm>
            <a:off x="2536934" y="2676641"/>
            <a:ext cx="6960475" cy="2831648"/>
          </a:xfrm>
          <a:prstGeom prst="rect">
            <a:avLst/>
          </a:prstGeom>
        </p:spPr>
      </p:pic>
    </p:spTree>
    <p:extLst>
      <p:ext uri="{BB962C8B-B14F-4D97-AF65-F5344CB8AC3E}">
        <p14:creationId xmlns:p14="http://schemas.microsoft.com/office/powerpoint/2010/main" val="1966869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C721B-D805-4CE3-B025-2B2A1440F31C}"/>
              </a:ext>
            </a:extLst>
          </p:cNvPr>
          <p:cNvSpPr>
            <a:spLocks noGrp="1"/>
          </p:cNvSpPr>
          <p:nvPr>
            <p:ph type="title"/>
          </p:nvPr>
        </p:nvSpPr>
        <p:spPr/>
        <p:txBody>
          <a:bodyPr vert="horz" lIns="91440" tIns="45720" rIns="91440" bIns="45720" anchor="b" anchorCtr="0">
            <a:normAutofit/>
          </a:bodyPr>
          <a:lstStyle/>
          <a:p>
            <a:r>
              <a:rPr lang="en-US">
                <a:ln w="9000" cmpd="sng">
                  <a:solidFill>
                    <a:srgbClr val="CCDDEA">
                      <a:lumMod val="25000"/>
                    </a:srgbClr>
                  </a:solidFill>
                  <a:prstDash val="solid"/>
                </a:ln>
                <a:latin typeface="Tahoma"/>
                <a:ea typeface="Tahoma"/>
                <a:cs typeface="Tahoma"/>
              </a:rPr>
              <a:t>Agenda</a:t>
            </a:r>
            <a:endParaRPr lang="en-US"/>
          </a:p>
        </p:txBody>
      </p:sp>
      <p:sp>
        <p:nvSpPr>
          <p:cNvPr id="3" name="Footer Placeholder 2">
            <a:extLst>
              <a:ext uri="{FF2B5EF4-FFF2-40B4-BE49-F238E27FC236}">
                <a16:creationId xmlns:a16="http://schemas.microsoft.com/office/drawing/2014/main" id="{18E9665E-372C-4BEA-9CE9-8D57B5BDB505}"/>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0D8F7D2F-AC96-406F-A9DD-C5A339C144CD}"/>
              </a:ext>
            </a:extLst>
          </p:cNvPr>
          <p:cNvSpPr>
            <a:spLocks noGrp="1"/>
          </p:cNvSpPr>
          <p:nvPr>
            <p:ph type="sldNum" sz="quarter" idx="12"/>
          </p:nvPr>
        </p:nvSpPr>
        <p:spPr/>
        <p:txBody>
          <a:bodyPr/>
          <a:lstStyle/>
          <a:p>
            <a:fld id="{36F63085-4905-477F-9B03-95852450F900}" type="slidenum">
              <a:rPr lang="en-US" smtClean="0">
                <a:solidFill>
                  <a:prstClr val="black"/>
                </a:solidFill>
              </a:rPr>
              <a:pPr/>
              <a:t>2</a:t>
            </a:fld>
            <a:endParaRPr lang="en-US">
              <a:solidFill>
                <a:prstClr val="black"/>
              </a:solidFill>
            </a:endParaRPr>
          </a:p>
        </p:txBody>
      </p:sp>
      <p:sp>
        <p:nvSpPr>
          <p:cNvPr id="5" name="Content Placeholder 4">
            <a:extLst>
              <a:ext uri="{FF2B5EF4-FFF2-40B4-BE49-F238E27FC236}">
                <a16:creationId xmlns:a16="http://schemas.microsoft.com/office/drawing/2014/main" id="{EAEE545C-A7B8-41BB-8CE9-FD9EA4EEC50D}"/>
              </a:ext>
            </a:extLst>
          </p:cNvPr>
          <p:cNvSpPr>
            <a:spLocks noGrp="1"/>
          </p:cNvSpPr>
          <p:nvPr>
            <p:ph sz="quarter" idx="1"/>
          </p:nvPr>
        </p:nvSpPr>
        <p:spPr/>
        <p:txBody>
          <a:bodyPr vert="horz" lIns="91440" tIns="45720" rIns="91440" bIns="45720" anchor="t">
            <a:normAutofit/>
          </a:bodyPr>
          <a:lstStyle/>
          <a:p>
            <a:r>
              <a:rPr lang="en-US" dirty="0">
                <a:latin typeface="Tahoma"/>
                <a:ea typeface="Tahoma"/>
                <a:cs typeface="Tahoma"/>
              </a:rPr>
              <a:t>Motivation</a:t>
            </a:r>
          </a:p>
          <a:p>
            <a:r>
              <a:rPr lang="en-US" dirty="0">
                <a:latin typeface="Tahoma"/>
                <a:ea typeface="Tahoma"/>
                <a:cs typeface="Tahoma"/>
              </a:rPr>
              <a:t>Software stack for Vortex</a:t>
            </a:r>
            <a:endParaRPr lang="en-US" dirty="0"/>
          </a:p>
          <a:p>
            <a:r>
              <a:rPr lang="en-US" dirty="0">
                <a:latin typeface="Tahoma"/>
                <a:ea typeface="Tahoma"/>
                <a:cs typeface="Tahoma"/>
              </a:rPr>
              <a:t>OpenCL on Vortex</a:t>
            </a:r>
          </a:p>
          <a:p>
            <a:r>
              <a:rPr lang="en-US" dirty="0">
                <a:latin typeface="Tahoma"/>
                <a:ea typeface="Tahoma"/>
                <a:cs typeface="Tahoma"/>
              </a:rPr>
              <a:t>CUDA on Vortex</a:t>
            </a:r>
          </a:p>
          <a:p>
            <a:endParaRPr lang="en-US"/>
          </a:p>
        </p:txBody>
      </p:sp>
    </p:spTree>
    <p:extLst>
      <p:ext uri="{BB962C8B-B14F-4D97-AF65-F5344CB8AC3E}">
        <p14:creationId xmlns:p14="http://schemas.microsoft.com/office/powerpoint/2010/main" val="448590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D41E-4052-47C9-9428-32E110B72B8E}"/>
              </a:ext>
            </a:extLst>
          </p:cNvPr>
          <p:cNvSpPr>
            <a:spLocks noGrp="1"/>
          </p:cNvSpPr>
          <p:nvPr>
            <p:ph type="title"/>
          </p:nvPr>
        </p:nvSpPr>
        <p:spPr/>
        <p:txBody>
          <a:bodyPr vert="horz" lIns="91440" tIns="45720" rIns="91440" bIns="45720" anchor="b" anchorCtr="0">
            <a:normAutofit/>
          </a:bodyPr>
          <a:lstStyle/>
          <a:p>
            <a:r>
              <a:rPr lang="en-US">
                <a:ln w="9000" cmpd="sng">
                  <a:solidFill>
                    <a:srgbClr val="CCDDEA">
                      <a:lumMod val="25000"/>
                    </a:srgbClr>
                  </a:solidFill>
                  <a:prstDash val="solid"/>
                </a:ln>
                <a:latin typeface="Tahoma"/>
                <a:ea typeface="Tahoma"/>
                <a:cs typeface="Tahoma"/>
              </a:rPr>
              <a:t>Thanks for listening</a:t>
            </a:r>
            <a:endParaRPr lang="en-US"/>
          </a:p>
        </p:txBody>
      </p:sp>
      <p:sp>
        <p:nvSpPr>
          <p:cNvPr id="3" name="Footer Placeholder 2">
            <a:extLst>
              <a:ext uri="{FF2B5EF4-FFF2-40B4-BE49-F238E27FC236}">
                <a16:creationId xmlns:a16="http://schemas.microsoft.com/office/drawing/2014/main" id="{671A599D-311F-4388-B0EB-9F3FC9C6F9BC}"/>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D13ABDC8-C00A-4316-87AB-0A4D5D5961D5}"/>
              </a:ext>
            </a:extLst>
          </p:cNvPr>
          <p:cNvSpPr>
            <a:spLocks noGrp="1"/>
          </p:cNvSpPr>
          <p:nvPr>
            <p:ph type="sldNum" sz="quarter" idx="12"/>
          </p:nvPr>
        </p:nvSpPr>
        <p:spPr/>
        <p:txBody>
          <a:bodyPr/>
          <a:lstStyle/>
          <a:p>
            <a:fld id="{36F63085-4905-477F-9B03-95852450F900}" type="slidenum">
              <a:rPr lang="en-US" smtClean="0">
                <a:solidFill>
                  <a:prstClr val="black"/>
                </a:solidFill>
              </a:rPr>
              <a:pPr/>
              <a:t>20</a:t>
            </a:fld>
            <a:endParaRPr lang="en-US">
              <a:solidFill>
                <a:prstClr val="black"/>
              </a:solidFill>
            </a:endParaRPr>
          </a:p>
        </p:txBody>
      </p:sp>
      <p:sp>
        <p:nvSpPr>
          <p:cNvPr id="5" name="Content Placeholder 4">
            <a:extLst>
              <a:ext uri="{FF2B5EF4-FFF2-40B4-BE49-F238E27FC236}">
                <a16:creationId xmlns:a16="http://schemas.microsoft.com/office/drawing/2014/main" id="{55852668-D96E-4449-835C-785688CB6B3D}"/>
              </a:ext>
            </a:extLst>
          </p:cNvPr>
          <p:cNvSpPr>
            <a:spLocks noGrp="1"/>
          </p:cNvSpPr>
          <p:nvPr>
            <p:ph sz="quarter" idx="1"/>
          </p:nvPr>
        </p:nvSpPr>
        <p:spPr>
          <a:xfrm>
            <a:off x="390197" y="2115207"/>
            <a:ext cx="11582400" cy="2540876"/>
          </a:xfrm>
        </p:spPr>
        <p:txBody>
          <a:bodyPr vert="horz" lIns="91440" tIns="45720" rIns="91440" bIns="45720" anchor="t">
            <a:normAutofit fontScale="92500" lnSpcReduction="20000"/>
          </a:bodyPr>
          <a:lstStyle/>
          <a:p>
            <a:pPr marL="0" indent="0">
              <a:buNone/>
            </a:pPr>
            <a:r>
              <a:rPr lang="en-US" dirty="0" err="1">
                <a:latin typeface="Tahoma"/>
                <a:ea typeface="Tahoma"/>
                <a:cs typeface="Tahoma"/>
              </a:rPr>
              <a:t>Github</a:t>
            </a:r>
            <a:r>
              <a:rPr lang="en-US" dirty="0">
                <a:latin typeface="Tahoma"/>
                <a:ea typeface="Tahoma"/>
                <a:cs typeface="Tahoma"/>
              </a:rPr>
              <a:t> link:</a:t>
            </a:r>
            <a:endParaRPr lang="en-US" dirty="0"/>
          </a:p>
          <a:p>
            <a:pPr marL="0" indent="0">
              <a:buNone/>
            </a:pPr>
            <a:r>
              <a:rPr lang="en-US" dirty="0">
                <a:latin typeface="Tahoma"/>
                <a:ea typeface="Tahoma"/>
                <a:cs typeface="Tahoma"/>
              </a:rPr>
              <a:t>1) POCL (Vortex version): </a:t>
            </a:r>
            <a:r>
              <a:rPr lang="en-US" dirty="0">
                <a:latin typeface="Tahoma"/>
                <a:ea typeface="Tahoma"/>
                <a:cs typeface="Tahoma"/>
                <a:hlinkClick r:id="rId3"/>
              </a:rPr>
              <a:t>https://github.com/vortexgpgpu/pocl</a:t>
            </a:r>
            <a:endParaRPr lang="en-US" dirty="0">
              <a:latin typeface="Tahoma"/>
              <a:ea typeface="Tahoma"/>
              <a:cs typeface="Tahoma"/>
            </a:endParaRPr>
          </a:p>
          <a:p>
            <a:pPr marL="0" indent="0">
              <a:buNone/>
            </a:pPr>
            <a:r>
              <a:rPr lang="en-US" dirty="0">
                <a:latin typeface="Tahoma"/>
                <a:ea typeface="Tahoma"/>
                <a:cs typeface="Tahoma"/>
              </a:rPr>
              <a:t>2) NVPTX-SPIRV translator: </a:t>
            </a:r>
            <a:r>
              <a:rPr lang="en-US" dirty="0">
                <a:latin typeface="Tahoma"/>
                <a:ea typeface="Tahoma"/>
                <a:cs typeface="Tahoma"/>
                <a:hlinkClick r:id="rId4"/>
              </a:rPr>
              <a:t>https://github.com/vortexgpgpu/NVPTX-SPIRV-Translator</a:t>
            </a:r>
          </a:p>
          <a:p>
            <a:pPr marL="0" indent="0">
              <a:buNone/>
            </a:pPr>
            <a:r>
              <a:rPr lang="en-US" dirty="0">
                <a:latin typeface="Tahoma"/>
                <a:ea typeface="Tahoma"/>
                <a:cs typeface="Tahoma"/>
              </a:rPr>
              <a:t>3) LLVM (Vortex version): </a:t>
            </a:r>
            <a:r>
              <a:rPr lang="en-US" dirty="0">
                <a:latin typeface="Tahoma"/>
                <a:ea typeface="Tahoma"/>
                <a:cs typeface="Tahoma"/>
                <a:hlinkClick r:id="rId5"/>
              </a:rPr>
              <a:t>https://github.com/vortexgpgpu/llvm</a:t>
            </a:r>
            <a:endParaRPr lang="en-US" dirty="0">
              <a:latin typeface="Tahoma"/>
              <a:ea typeface="Tahoma"/>
              <a:cs typeface="Tahoma"/>
            </a:endParaRPr>
          </a:p>
          <a:p>
            <a:pPr marL="0" indent="0">
              <a:buNone/>
            </a:pPr>
            <a:endParaRPr lang="en-US" dirty="0">
              <a:latin typeface="Tahoma"/>
              <a:ea typeface="Tahoma"/>
              <a:cs typeface="Tahoma"/>
            </a:endParaRPr>
          </a:p>
          <a:p>
            <a:pPr marL="0" indent="0">
              <a:buNone/>
            </a:pPr>
            <a:r>
              <a:rPr lang="en-US" dirty="0">
                <a:latin typeface="Tahoma"/>
                <a:ea typeface="Tahoma"/>
                <a:cs typeface="Tahoma"/>
              </a:rPr>
              <a:t>Contact information:</a:t>
            </a:r>
            <a:endParaRPr lang="en-US" dirty="0"/>
          </a:p>
          <a:p>
            <a:pPr marL="0" indent="0">
              <a:buNone/>
            </a:pPr>
            <a:r>
              <a:rPr lang="en-US" dirty="0" err="1">
                <a:latin typeface="Tahoma"/>
                <a:ea typeface="Tahoma"/>
                <a:cs typeface="Tahoma"/>
              </a:rPr>
              <a:t>Ruobing</a:t>
            </a:r>
            <a:r>
              <a:rPr lang="en-US" dirty="0">
                <a:latin typeface="Tahoma"/>
                <a:ea typeface="Tahoma"/>
                <a:cs typeface="Tahoma"/>
              </a:rPr>
              <a:t> Han (hanruobing@gatech.edu)</a:t>
            </a:r>
            <a:endParaRPr lang="en-US" dirty="0"/>
          </a:p>
        </p:txBody>
      </p:sp>
    </p:spTree>
    <p:extLst>
      <p:ext uri="{BB962C8B-B14F-4D97-AF65-F5344CB8AC3E}">
        <p14:creationId xmlns:p14="http://schemas.microsoft.com/office/powerpoint/2010/main" val="274648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dirty="0">
                <a:latin typeface="Tahoma"/>
                <a:ea typeface="Tahoma"/>
                <a:cs typeface="Tahoma"/>
              </a:rPr>
              <a:t>POCL Vortex Software stack</a:t>
            </a:r>
            <a:endParaRPr lang="en-US" dirty="0"/>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3</a:t>
            </a:fld>
            <a:endParaRPr lang="en-US">
              <a:solidFill>
                <a:prstClr val="black"/>
              </a:solidFill>
            </a:endParaRPr>
          </a:p>
        </p:txBody>
      </p:sp>
      <p:pic>
        <p:nvPicPr>
          <p:cNvPr id="17" name="Picture 16" descr="A screenshot of a cell phone&#10;&#10;Description automatically generated">
            <a:extLst>
              <a:ext uri="{FF2B5EF4-FFF2-40B4-BE49-F238E27FC236}">
                <a16:creationId xmlns:a16="http://schemas.microsoft.com/office/drawing/2014/main" id="{EE34F33D-EBF1-4EE9-9F14-322392B00514}"/>
              </a:ext>
            </a:extLst>
          </p:cNvPr>
          <p:cNvPicPr>
            <a:picLocks noChangeAspect="1"/>
          </p:cNvPicPr>
          <p:nvPr/>
        </p:nvPicPr>
        <p:blipFill>
          <a:blip r:embed="rId3"/>
          <a:stretch>
            <a:fillRect/>
          </a:stretch>
        </p:blipFill>
        <p:spPr>
          <a:xfrm>
            <a:off x="1883531" y="2281595"/>
            <a:ext cx="6243059" cy="3691809"/>
          </a:xfrm>
          <a:prstGeom prst="rect">
            <a:avLst/>
          </a:prstGeom>
        </p:spPr>
      </p:pic>
      <p:sp>
        <p:nvSpPr>
          <p:cNvPr id="8" name="TextBox 7">
            <a:extLst>
              <a:ext uri="{FF2B5EF4-FFF2-40B4-BE49-F238E27FC236}">
                <a16:creationId xmlns:a16="http://schemas.microsoft.com/office/drawing/2014/main" id="{9039813E-4AB1-4B4F-A671-8FD5A92E6238}"/>
              </a:ext>
            </a:extLst>
          </p:cNvPr>
          <p:cNvSpPr txBox="1"/>
          <p:nvPr/>
        </p:nvSpPr>
        <p:spPr>
          <a:xfrm>
            <a:off x="8492066" y="5063065"/>
            <a:ext cx="31030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POCL runtime support both OpenCL and SPIR-V inputs</a:t>
            </a:r>
          </a:p>
        </p:txBody>
      </p:sp>
    </p:spTree>
    <p:extLst>
      <p:ext uri="{BB962C8B-B14F-4D97-AF65-F5344CB8AC3E}">
        <p14:creationId xmlns:p14="http://schemas.microsoft.com/office/powerpoint/2010/main" val="265591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dirty="0">
                <a:latin typeface="Tahoma"/>
                <a:ea typeface="Tahoma"/>
                <a:cs typeface="Tahoma"/>
              </a:rPr>
              <a:t>OpenCL on Vortex</a:t>
            </a:r>
            <a:endParaRPr lang="en-US" dirty="0"/>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4</a:t>
            </a:fld>
            <a:endParaRPr lang="en-US">
              <a:solidFill>
                <a:prstClr val="black"/>
              </a:solidFill>
            </a:endParaRPr>
          </a:p>
        </p:txBody>
      </p:sp>
      <p:pic>
        <p:nvPicPr>
          <p:cNvPr id="17" name="Picture 16" descr="A screenshot of a cell phone&#10;&#10;Description automatically generated">
            <a:extLst>
              <a:ext uri="{FF2B5EF4-FFF2-40B4-BE49-F238E27FC236}">
                <a16:creationId xmlns:a16="http://schemas.microsoft.com/office/drawing/2014/main" id="{EE34F33D-EBF1-4EE9-9F14-322392B00514}"/>
              </a:ext>
            </a:extLst>
          </p:cNvPr>
          <p:cNvPicPr>
            <a:picLocks noChangeAspect="1"/>
          </p:cNvPicPr>
          <p:nvPr/>
        </p:nvPicPr>
        <p:blipFill>
          <a:blip r:embed="rId3"/>
          <a:stretch>
            <a:fillRect/>
          </a:stretch>
        </p:blipFill>
        <p:spPr>
          <a:xfrm>
            <a:off x="6705152" y="1880888"/>
            <a:ext cx="4948973" cy="2923241"/>
          </a:xfrm>
          <a:prstGeom prst="rect">
            <a:avLst/>
          </a:prstGeom>
        </p:spPr>
      </p:pic>
      <p:sp>
        <p:nvSpPr>
          <p:cNvPr id="5" name="TextBox 4">
            <a:extLst>
              <a:ext uri="{FF2B5EF4-FFF2-40B4-BE49-F238E27FC236}">
                <a16:creationId xmlns:a16="http://schemas.microsoft.com/office/drawing/2014/main" id="{3FA6F8C1-A147-49E0-962B-42C46F19706B}"/>
              </a:ext>
            </a:extLst>
          </p:cNvPr>
          <p:cNvSpPr txBox="1"/>
          <p:nvPr/>
        </p:nvSpPr>
        <p:spPr>
          <a:xfrm>
            <a:off x="336333" y="2136228"/>
            <a:ext cx="6237886"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Input: OpenCL programs (host&amp;&amp;kernel)</a:t>
            </a:r>
            <a:endParaRPr lang="en-US" sz="1600" dirty="0">
              <a:cs typeface="Tahoma"/>
            </a:endParaRPr>
          </a:p>
          <a:p>
            <a:r>
              <a:rPr lang="en-US" sz="1600" dirty="0">
                <a:cs typeface="Tahoma"/>
              </a:rPr>
              <a:t>Step1: Compile OpenCL kernel to </a:t>
            </a:r>
            <a:r>
              <a:rPr lang="en-US" sz="1600" dirty="0" err="1">
                <a:cs typeface="Tahoma"/>
              </a:rPr>
              <a:t>risc</a:t>
            </a:r>
            <a:r>
              <a:rPr lang="en-US" sz="1600" dirty="0">
                <a:cs typeface="Tahoma"/>
              </a:rPr>
              <a:t>-v binary (by POCL Compiler)</a:t>
            </a:r>
          </a:p>
          <a:p>
            <a:r>
              <a:rPr lang="en-US" sz="1600" dirty="0">
                <a:cs typeface="Tahoma"/>
              </a:rPr>
              <a:t>Step2: Manually edit the host OpenCL programs, to load </a:t>
            </a:r>
            <a:r>
              <a:rPr lang="en-US" sz="1600" dirty="0" err="1">
                <a:cs typeface="Tahoma"/>
              </a:rPr>
              <a:t>risc</a:t>
            </a:r>
            <a:r>
              <a:rPr lang="en-US" sz="1600" dirty="0">
                <a:cs typeface="Tahoma"/>
              </a:rPr>
              <a:t>-v binary as kernel.</a:t>
            </a:r>
            <a:endParaRPr lang="en-US" dirty="0">
              <a:cs typeface="Tahoma"/>
            </a:endParaRPr>
          </a:p>
          <a:p>
            <a:r>
              <a:rPr lang="en-US" sz="1600" dirty="0">
                <a:cs typeface="Tahoma"/>
              </a:rPr>
              <a:t>Step3: Compile edited OpenCL host </a:t>
            </a:r>
            <a:r>
              <a:rPr lang="en-US" sz="1600" dirty="0">
                <a:ea typeface="+mn-lt"/>
                <a:cs typeface="+mn-lt"/>
              </a:rPr>
              <a:t>(by </a:t>
            </a:r>
            <a:r>
              <a:rPr lang="en-US" sz="1600" dirty="0" err="1">
                <a:ea typeface="+mn-lt"/>
                <a:cs typeface="+mn-lt"/>
              </a:rPr>
              <a:t>gcc</a:t>
            </a:r>
            <a:r>
              <a:rPr lang="en-US" sz="1600" dirty="0">
                <a:ea typeface="+mn-lt"/>
                <a:cs typeface="+mn-lt"/>
              </a:rPr>
              <a:t>/clang), and</a:t>
            </a:r>
            <a:r>
              <a:rPr lang="en-US" sz="1600" dirty="0">
                <a:ea typeface="Tahoma"/>
                <a:cs typeface="Tahoma"/>
              </a:rPr>
              <a:t> link with</a:t>
            </a:r>
            <a:r>
              <a:rPr lang="en-US" sz="1600" dirty="0">
                <a:cs typeface="Tahoma"/>
              </a:rPr>
              <a:t> Vortex Driver.</a:t>
            </a:r>
          </a:p>
          <a:p>
            <a:r>
              <a:rPr lang="en-US" sz="1600" dirty="0">
                <a:cs typeface="Tahoma"/>
              </a:rPr>
              <a:t>Step4: Execute compiled OpenCL host programs with POCL Runtime, which loads </a:t>
            </a:r>
            <a:r>
              <a:rPr lang="en-US" sz="1600" dirty="0" err="1">
                <a:cs typeface="Tahoma"/>
              </a:rPr>
              <a:t>risc</a:t>
            </a:r>
            <a:r>
              <a:rPr lang="en-US" sz="1600" dirty="0">
                <a:cs typeface="Tahoma"/>
              </a:rPr>
              <a:t>-v binary generated in Step2 as kernel.</a:t>
            </a:r>
          </a:p>
        </p:txBody>
      </p:sp>
    </p:spTree>
    <p:extLst>
      <p:ext uri="{BB962C8B-B14F-4D97-AF65-F5344CB8AC3E}">
        <p14:creationId xmlns:p14="http://schemas.microsoft.com/office/powerpoint/2010/main" val="326009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dirty="0">
                <a:latin typeface="Tahoma"/>
                <a:ea typeface="Tahoma"/>
                <a:cs typeface="Tahoma"/>
              </a:rPr>
              <a:t>OpenCL on Vortex</a:t>
            </a:r>
            <a:endParaRPr lang="en-US" b="0" dirty="0">
              <a:latin typeface="Tahoma"/>
              <a:ea typeface="Tahoma"/>
              <a:cs typeface="Tahoma"/>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5</a:t>
            </a:fld>
            <a:endParaRPr lang="en-US">
              <a:solidFill>
                <a:prstClr val="black"/>
              </a:solidFill>
            </a:endParaRPr>
          </a:p>
        </p:txBody>
      </p:sp>
      <p:pic>
        <p:nvPicPr>
          <p:cNvPr id="17" name="Picture 16" descr="A screenshot of a cell phone&#10;&#10;Description automatically generated">
            <a:extLst>
              <a:ext uri="{FF2B5EF4-FFF2-40B4-BE49-F238E27FC236}">
                <a16:creationId xmlns:a16="http://schemas.microsoft.com/office/drawing/2014/main" id="{EE34F33D-EBF1-4EE9-9F14-322392B00514}"/>
              </a:ext>
            </a:extLst>
          </p:cNvPr>
          <p:cNvPicPr>
            <a:picLocks noChangeAspect="1"/>
          </p:cNvPicPr>
          <p:nvPr/>
        </p:nvPicPr>
        <p:blipFill>
          <a:blip r:embed="rId3"/>
          <a:stretch>
            <a:fillRect/>
          </a:stretch>
        </p:blipFill>
        <p:spPr>
          <a:xfrm>
            <a:off x="6705152" y="1880888"/>
            <a:ext cx="4948973" cy="2923241"/>
          </a:xfrm>
          <a:prstGeom prst="rect">
            <a:avLst/>
          </a:prstGeom>
        </p:spPr>
      </p:pic>
      <p:sp>
        <p:nvSpPr>
          <p:cNvPr id="5" name="TextBox 4">
            <a:extLst>
              <a:ext uri="{FF2B5EF4-FFF2-40B4-BE49-F238E27FC236}">
                <a16:creationId xmlns:a16="http://schemas.microsoft.com/office/drawing/2014/main" id="{3FA6F8C1-A147-49E0-962B-42C46F19706B}"/>
              </a:ext>
            </a:extLst>
          </p:cNvPr>
          <p:cNvSpPr txBox="1"/>
          <p:nvPr/>
        </p:nvSpPr>
        <p:spPr>
          <a:xfrm>
            <a:off x="428298" y="2162504"/>
            <a:ext cx="6237886"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tx2">
                    <a:lumMod val="20000"/>
                    <a:lumOff val="80000"/>
                  </a:schemeClr>
                </a:solidFill>
              </a:rPr>
              <a:t>Input: OpenCL programs (host&amp;&amp;kernel)</a:t>
            </a:r>
            <a:endParaRPr lang="en-US" sz="1600" dirty="0">
              <a:solidFill>
                <a:schemeClr val="tx2">
                  <a:lumMod val="20000"/>
                  <a:lumOff val="80000"/>
                </a:schemeClr>
              </a:solidFill>
              <a:cs typeface="Tahoma"/>
            </a:endParaRPr>
          </a:p>
          <a:p>
            <a:r>
              <a:rPr lang="en-US" sz="1600" dirty="0">
                <a:cs typeface="Tahoma"/>
              </a:rPr>
              <a:t>Step1: Compile OpenCL kernel to </a:t>
            </a:r>
            <a:r>
              <a:rPr lang="en-US" sz="1600" dirty="0" err="1">
                <a:cs typeface="Tahoma"/>
              </a:rPr>
              <a:t>risc</a:t>
            </a:r>
            <a:r>
              <a:rPr lang="en-US" sz="1600" dirty="0">
                <a:cs typeface="Tahoma"/>
              </a:rPr>
              <a:t>-v binary (by POCL Compiler)</a:t>
            </a:r>
          </a:p>
          <a:p>
            <a:r>
              <a:rPr lang="en-US" sz="1600" dirty="0">
                <a:solidFill>
                  <a:schemeClr val="tx2">
                    <a:lumMod val="20000"/>
                    <a:lumOff val="80000"/>
                  </a:schemeClr>
                </a:solidFill>
                <a:cs typeface="Tahoma"/>
              </a:rPr>
              <a:t>Step2: Manually edit the host OpenCL programs, to load </a:t>
            </a:r>
            <a:r>
              <a:rPr lang="en-US" sz="1600" dirty="0" err="1">
                <a:solidFill>
                  <a:schemeClr val="tx2">
                    <a:lumMod val="20000"/>
                    <a:lumOff val="80000"/>
                  </a:schemeClr>
                </a:solidFill>
                <a:cs typeface="Tahoma"/>
              </a:rPr>
              <a:t>risc</a:t>
            </a:r>
            <a:r>
              <a:rPr lang="en-US" sz="1600" dirty="0">
                <a:solidFill>
                  <a:schemeClr val="tx2">
                    <a:lumMod val="20000"/>
                    <a:lumOff val="80000"/>
                  </a:schemeClr>
                </a:solidFill>
                <a:cs typeface="Tahoma"/>
              </a:rPr>
              <a:t>-v binary as kernel.</a:t>
            </a:r>
            <a:endParaRPr lang="en-US">
              <a:solidFill>
                <a:schemeClr val="tx2">
                  <a:lumMod val="20000"/>
                  <a:lumOff val="80000"/>
                </a:schemeClr>
              </a:solidFill>
              <a:cs typeface="Tahoma"/>
            </a:endParaRPr>
          </a:p>
          <a:p>
            <a:r>
              <a:rPr lang="en-US" sz="1600" dirty="0">
                <a:solidFill>
                  <a:schemeClr val="tx2">
                    <a:lumMod val="20000"/>
                    <a:lumOff val="80000"/>
                  </a:schemeClr>
                </a:solidFill>
                <a:cs typeface="Tahoma"/>
              </a:rPr>
              <a:t>Step3: Compile edited OpenCL host (by </a:t>
            </a:r>
            <a:r>
              <a:rPr lang="en-US" sz="1600" dirty="0" err="1">
                <a:solidFill>
                  <a:schemeClr val="tx2">
                    <a:lumMod val="20000"/>
                    <a:lumOff val="80000"/>
                  </a:schemeClr>
                </a:solidFill>
                <a:cs typeface="Tahoma"/>
              </a:rPr>
              <a:t>gcc</a:t>
            </a:r>
            <a:r>
              <a:rPr lang="en-US" sz="1600" dirty="0">
                <a:solidFill>
                  <a:schemeClr val="tx2">
                    <a:lumMod val="20000"/>
                    <a:lumOff val="80000"/>
                  </a:schemeClr>
                </a:solidFill>
                <a:cs typeface="Tahoma"/>
              </a:rPr>
              <a:t>/clang), and link with Vortex Driver.</a:t>
            </a:r>
          </a:p>
          <a:p>
            <a:r>
              <a:rPr lang="en-US" sz="1600" dirty="0">
                <a:solidFill>
                  <a:schemeClr val="tx2">
                    <a:lumMod val="20000"/>
                    <a:lumOff val="80000"/>
                  </a:schemeClr>
                </a:solidFill>
                <a:cs typeface="Tahoma"/>
              </a:rPr>
              <a:t>Step4: Execute compiled OpenCL host programs with POCL Runtime, which loads </a:t>
            </a:r>
            <a:r>
              <a:rPr lang="en-US" sz="1600" dirty="0" err="1">
                <a:solidFill>
                  <a:schemeClr val="tx2">
                    <a:lumMod val="20000"/>
                    <a:lumOff val="80000"/>
                  </a:schemeClr>
                </a:solidFill>
                <a:cs typeface="Tahoma"/>
              </a:rPr>
              <a:t>risc</a:t>
            </a:r>
            <a:r>
              <a:rPr lang="en-US" sz="1600" dirty="0">
                <a:solidFill>
                  <a:schemeClr val="tx2">
                    <a:lumMod val="20000"/>
                    <a:lumOff val="80000"/>
                  </a:schemeClr>
                </a:solidFill>
                <a:cs typeface="Tahoma"/>
              </a:rPr>
              <a:t>-v binary generated in Step2 as kernel.</a:t>
            </a:r>
          </a:p>
        </p:txBody>
      </p:sp>
      <p:sp>
        <p:nvSpPr>
          <p:cNvPr id="7" name="Rectangle 6">
            <a:extLst>
              <a:ext uri="{FF2B5EF4-FFF2-40B4-BE49-F238E27FC236}">
                <a16:creationId xmlns:a16="http://schemas.microsoft.com/office/drawing/2014/main" id="{58291D29-54EF-48E9-87C6-F72019AC0038}"/>
              </a:ext>
            </a:extLst>
          </p:cNvPr>
          <p:cNvSpPr/>
          <p:nvPr/>
        </p:nvSpPr>
        <p:spPr>
          <a:xfrm>
            <a:off x="6740744" y="2365812"/>
            <a:ext cx="1543705" cy="23976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80F00DD-72B2-4273-8BC5-D5F7517549B0}"/>
              </a:ext>
            </a:extLst>
          </p:cNvPr>
          <p:cNvSpPr txBox="1"/>
          <p:nvPr/>
        </p:nvSpPr>
        <p:spPr>
          <a:xfrm>
            <a:off x="342900" y="4941176"/>
            <a:ext cx="1163757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Tahoma"/>
              </a:rPr>
              <a:t>NOTE:</a:t>
            </a:r>
          </a:p>
          <a:p>
            <a:r>
              <a:rPr lang="en-US" dirty="0">
                <a:cs typeface="Tahoma"/>
              </a:rPr>
              <a:t>1) integrate the Vortex Runtime library into the original POCL Compiler.</a:t>
            </a:r>
          </a:p>
          <a:p>
            <a:r>
              <a:rPr lang="en-US" dirty="0">
                <a:cs typeface="Tahoma"/>
              </a:rPr>
              <a:t>2) translate the generated kernel with Device kernel translation, as Vortex requires different kernel interface.</a:t>
            </a:r>
          </a:p>
        </p:txBody>
      </p:sp>
    </p:spTree>
    <p:extLst>
      <p:ext uri="{BB962C8B-B14F-4D97-AF65-F5344CB8AC3E}">
        <p14:creationId xmlns:p14="http://schemas.microsoft.com/office/powerpoint/2010/main" val="263432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dirty="0">
                <a:latin typeface="Tahoma"/>
                <a:ea typeface="Tahoma"/>
                <a:cs typeface="Tahoma"/>
              </a:rPr>
              <a:t>OpenCL on Vortex</a:t>
            </a:r>
            <a:endParaRPr lang="en-US" b="0" dirty="0">
              <a:ln w="9000" cmpd="sng">
                <a:solidFill>
                  <a:srgbClr val="CCDDEA">
                    <a:lumMod val="25000"/>
                  </a:srgbClr>
                </a:solidFill>
                <a:prstDash val="solid"/>
              </a:ln>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6</a:t>
            </a:fld>
            <a:endParaRPr lang="en-US">
              <a:solidFill>
                <a:prstClr val="black"/>
              </a:solidFill>
            </a:endParaRPr>
          </a:p>
        </p:txBody>
      </p:sp>
      <p:pic>
        <p:nvPicPr>
          <p:cNvPr id="17" name="Picture 16" descr="A screenshot of a cell phone&#10;&#10;Description automatically generated">
            <a:extLst>
              <a:ext uri="{FF2B5EF4-FFF2-40B4-BE49-F238E27FC236}">
                <a16:creationId xmlns:a16="http://schemas.microsoft.com/office/drawing/2014/main" id="{EE34F33D-EBF1-4EE9-9F14-322392B00514}"/>
              </a:ext>
            </a:extLst>
          </p:cNvPr>
          <p:cNvPicPr>
            <a:picLocks noChangeAspect="1"/>
          </p:cNvPicPr>
          <p:nvPr/>
        </p:nvPicPr>
        <p:blipFill>
          <a:blip r:embed="rId3"/>
          <a:stretch>
            <a:fillRect/>
          </a:stretch>
        </p:blipFill>
        <p:spPr>
          <a:xfrm>
            <a:off x="6705152" y="1880888"/>
            <a:ext cx="4948973" cy="2923241"/>
          </a:xfrm>
          <a:prstGeom prst="rect">
            <a:avLst/>
          </a:prstGeom>
        </p:spPr>
      </p:pic>
      <p:sp>
        <p:nvSpPr>
          <p:cNvPr id="5" name="TextBox 4">
            <a:extLst>
              <a:ext uri="{FF2B5EF4-FFF2-40B4-BE49-F238E27FC236}">
                <a16:creationId xmlns:a16="http://schemas.microsoft.com/office/drawing/2014/main" id="{3FA6F8C1-A147-49E0-962B-42C46F19706B}"/>
              </a:ext>
            </a:extLst>
          </p:cNvPr>
          <p:cNvSpPr txBox="1"/>
          <p:nvPr/>
        </p:nvSpPr>
        <p:spPr>
          <a:xfrm>
            <a:off x="428298" y="2162504"/>
            <a:ext cx="6237886"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tx2">
                    <a:lumMod val="20000"/>
                    <a:lumOff val="80000"/>
                  </a:schemeClr>
                </a:solidFill>
              </a:rPr>
              <a:t>Input: OpenCL programs (host&amp;&amp;kernel)</a:t>
            </a:r>
            <a:endParaRPr lang="en-US" sz="1600" dirty="0">
              <a:solidFill>
                <a:schemeClr val="tx2">
                  <a:lumMod val="20000"/>
                  <a:lumOff val="80000"/>
                </a:schemeClr>
              </a:solidFill>
              <a:cs typeface="Tahoma"/>
            </a:endParaRPr>
          </a:p>
          <a:p>
            <a:r>
              <a:rPr lang="en-US" sz="1600" dirty="0">
                <a:solidFill>
                  <a:schemeClr val="tx2">
                    <a:lumMod val="20000"/>
                    <a:lumOff val="80000"/>
                  </a:schemeClr>
                </a:solidFill>
                <a:cs typeface="Tahoma"/>
              </a:rPr>
              <a:t>Step1: Compile OpenCL kernel to </a:t>
            </a:r>
            <a:r>
              <a:rPr lang="en-US" sz="1600" dirty="0" err="1">
                <a:solidFill>
                  <a:schemeClr val="tx2">
                    <a:lumMod val="20000"/>
                    <a:lumOff val="80000"/>
                  </a:schemeClr>
                </a:solidFill>
                <a:cs typeface="Tahoma"/>
              </a:rPr>
              <a:t>risc</a:t>
            </a:r>
            <a:r>
              <a:rPr lang="en-US" sz="1600" dirty="0">
                <a:solidFill>
                  <a:schemeClr val="tx2">
                    <a:lumMod val="20000"/>
                    <a:lumOff val="80000"/>
                  </a:schemeClr>
                </a:solidFill>
                <a:cs typeface="Tahoma"/>
              </a:rPr>
              <a:t>-v binary (by POCL Compiler)</a:t>
            </a:r>
          </a:p>
          <a:p>
            <a:r>
              <a:rPr lang="en-US" sz="1600" dirty="0">
                <a:cs typeface="Tahoma"/>
              </a:rPr>
              <a:t>Step2: Manually edit the host OpenCL programs, to load </a:t>
            </a:r>
            <a:r>
              <a:rPr lang="en-US" sz="1600" dirty="0" err="1">
                <a:cs typeface="Tahoma"/>
              </a:rPr>
              <a:t>risc</a:t>
            </a:r>
            <a:r>
              <a:rPr lang="en-US" sz="1600" dirty="0">
                <a:cs typeface="Tahoma"/>
              </a:rPr>
              <a:t>-v binary as kernel.</a:t>
            </a:r>
            <a:endParaRPr lang="en-US">
              <a:cs typeface="Tahoma"/>
            </a:endParaRPr>
          </a:p>
          <a:p>
            <a:r>
              <a:rPr lang="en-US" sz="1600" dirty="0">
                <a:solidFill>
                  <a:schemeClr val="tx2">
                    <a:lumMod val="20000"/>
                    <a:lumOff val="80000"/>
                  </a:schemeClr>
                </a:solidFill>
              </a:rPr>
              <a:t>Step3: Compile edited OpenCL host (by </a:t>
            </a:r>
            <a:r>
              <a:rPr lang="en-US" sz="1600" dirty="0" err="1">
                <a:solidFill>
                  <a:schemeClr val="tx2">
                    <a:lumMod val="20000"/>
                    <a:lumOff val="80000"/>
                  </a:schemeClr>
                </a:solidFill>
              </a:rPr>
              <a:t>gcc</a:t>
            </a:r>
            <a:r>
              <a:rPr lang="en-US" sz="1600" dirty="0">
                <a:solidFill>
                  <a:schemeClr val="tx2">
                    <a:lumMod val="20000"/>
                    <a:lumOff val="80000"/>
                  </a:schemeClr>
                </a:solidFill>
              </a:rPr>
              <a:t>/clang), and link with Vortex Driver</a:t>
            </a:r>
            <a:r>
              <a:rPr lang="en-US" sz="1600" dirty="0">
                <a:solidFill>
                  <a:schemeClr val="tx2">
                    <a:lumMod val="20000"/>
                    <a:lumOff val="80000"/>
                  </a:schemeClr>
                </a:solidFill>
                <a:ea typeface="맑은 고딕"/>
                <a:cs typeface="+mn-lt"/>
              </a:rPr>
              <a:t>.</a:t>
            </a:r>
            <a:r>
              <a:rPr lang="en-US" sz="1600" dirty="0">
                <a:ea typeface="+mn-lt"/>
                <a:cs typeface="+mn-lt"/>
              </a:rPr>
              <a:t> </a:t>
            </a:r>
            <a:endParaRPr lang="en-US" dirty="0"/>
          </a:p>
          <a:p>
            <a:r>
              <a:rPr lang="en-US" sz="1600" dirty="0">
                <a:solidFill>
                  <a:schemeClr val="tx2">
                    <a:lumMod val="20000"/>
                    <a:lumOff val="80000"/>
                  </a:schemeClr>
                </a:solidFill>
                <a:cs typeface="Tahoma"/>
              </a:rPr>
              <a:t>Step4: Execute compiled OpenCL host programs with POCL Runtime, which loads </a:t>
            </a:r>
            <a:r>
              <a:rPr lang="en-US" sz="1600" dirty="0" err="1">
                <a:solidFill>
                  <a:schemeClr val="tx2">
                    <a:lumMod val="20000"/>
                    <a:lumOff val="80000"/>
                  </a:schemeClr>
                </a:solidFill>
                <a:cs typeface="Tahoma"/>
              </a:rPr>
              <a:t>risc</a:t>
            </a:r>
            <a:r>
              <a:rPr lang="en-US" sz="1600" dirty="0">
                <a:solidFill>
                  <a:schemeClr val="tx2">
                    <a:lumMod val="20000"/>
                    <a:lumOff val="80000"/>
                  </a:schemeClr>
                </a:solidFill>
                <a:cs typeface="Tahoma"/>
              </a:rPr>
              <a:t>-v binary generated in Step2 as kernel.</a:t>
            </a:r>
          </a:p>
        </p:txBody>
      </p:sp>
      <p:sp>
        <p:nvSpPr>
          <p:cNvPr id="7" name="Rectangle 6">
            <a:extLst>
              <a:ext uri="{FF2B5EF4-FFF2-40B4-BE49-F238E27FC236}">
                <a16:creationId xmlns:a16="http://schemas.microsoft.com/office/drawing/2014/main" id="{58291D29-54EF-48E9-87C6-F72019AC0038}"/>
              </a:ext>
            </a:extLst>
          </p:cNvPr>
          <p:cNvSpPr/>
          <p:nvPr/>
        </p:nvSpPr>
        <p:spPr>
          <a:xfrm>
            <a:off x="8704865" y="1905984"/>
            <a:ext cx="2910049" cy="4401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70AA8A3-9323-4544-A8B3-A6B4DB8ACC71}"/>
              </a:ext>
            </a:extLst>
          </p:cNvPr>
          <p:cNvSpPr txBox="1"/>
          <p:nvPr/>
        </p:nvSpPr>
        <p:spPr>
          <a:xfrm>
            <a:off x="441434" y="4934607"/>
            <a:ext cx="1121059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Tahoma"/>
              </a:rPr>
              <a:t>NOTE:</a:t>
            </a:r>
          </a:p>
          <a:p>
            <a:r>
              <a:rPr lang="en-US" dirty="0">
                <a:cs typeface="Tahoma"/>
              </a:rPr>
              <a:t>1) we only need to edit the kernel loading code (</a:t>
            </a:r>
            <a:r>
              <a:rPr lang="en-US" dirty="0">
                <a:ea typeface="맑은 고딕"/>
                <a:cs typeface="+mn-lt"/>
              </a:rPr>
              <a:t>e.g. </a:t>
            </a:r>
            <a:r>
              <a:rPr lang="en-US" dirty="0" err="1">
                <a:ea typeface="+mn-lt"/>
                <a:cs typeface="+mn-lt"/>
              </a:rPr>
              <a:t>clCreateProgramWithBinary</a:t>
            </a:r>
            <a:r>
              <a:rPr lang="en-US" dirty="0">
                <a:cs typeface="Tahoma"/>
              </a:rPr>
              <a:t>). We can reuse the other codes (e.g. set kernel arguments, create command queue).</a:t>
            </a:r>
          </a:p>
          <a:p>
            <a:r>
              <a:rPr lang="en-US" dirty="0">
                <a:cs typeface="Tahoma"/>
              </a:rPr>
              <a:t>2) we are working on totally reusing the host programs on CUDA-Vortex </a:t>
            </a:r>
            <a:r>
              <a:rPr lang="en-US" dirty="0">
                <a:ea typeface="+mn-lt"/>
                <a:cs typeface="+mn-lt"/>
              </a:rPr>
              <a:t>route.</a:t>
            </a:r>
          </a:p>
        </p:txBody>
      </p:sp>
    </p:spTree>
    <p:extLst>
      <p:ext uri="{BB962C8B-B14F-4D97-AF65-F5344CB8AC3E}">
        <p14:creationId xmlns:p14="http://schemas.microsoft.com/office/powerpoint/2010/main" val="183896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dirty="0">
                <a:latin typeface="Tahoma"/>
                <a:ea typeface="Tahoma"/>
                <a:cs typeface="Tahoma"/>
              </a:rPr>
              <a:t>OpenCL on Vortex</a:t>
            </a:r>
            <a:endParaRPr lang="en-US" b="0" dirty="0">
              <a:ln w="9000" cmpd="sng">
                <a:solidFill>
                  <a:srgbClr val="CCDDEA">
                    <a:lumMod val="25000"/>
                  </a:srgbClr>
                </a:solidFill>
                <a:prstDash val="solid"/>
              </a:ln>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7</a:t>
            </a:fld>
            <a:endParaRPr lang="en-US">
              <a:solidFill>
                <a:prstClr val="black"/>
              </a:solidFill>
            </a:endParaRPr>
          </a:p>
        </p:txBody>
      </p:sp>
      <p:pic>
        <p:nvPicPr>
          <p:cNvPr id="17" name="Picture 16" descr="A screenshot of a cell phone&#10;&#10;Description automatically generated">
            <a:extLst>
              <a:ext uri="{FF2B5EF4-FFF2-40B4-BE49-F238E27FC236}">
                <a16:creationId xmlns:a16="http://schemas.microsoft.com/office/drawing/2014/main" id="{EE34F33D-EBF1-4EE9-9F14-322392B00514}"/>
              </a:ext>
            </a:extLst>
          </p:cNvPr>
          <p:cNvPicPr>
            <a:picLocks noChangeAspect="1"/>
          </p:cNvPicPr>
          <p:nvPr/>
        </p:nvPicPr>
        <p:blipFill>
          <a:blip r:embed="rId3"/>
          <a:stretch>
            <a:fillRect/>
          </a:stretch>
        </p:blipFill>
        <p:spPr>
          <a:xfrm>
            <a:off x="6705152" y="1880888"/>
            <a:ext cx="4948973" cy="2923241"/>
          </a:xfrm>
          <a:prstGeom prst="rect">
            <a:avLst/>
          </a:prstGeom>
        </p:spPr>
      </p:pic>
      <p:sp>
        <p:nvSpPr>
          <p:cNvPr id="5" name="TextBox 4">
            <a:extLst>
              <a:ext uri="{FF2B5EF4-FFF2-40B4-BE49-F238E27FC236}">
                <a16:creationId xmlns:a16="http://schemas.microsoft.com/office/drawing/2014/main" id="{3FA6F8C1-A147-49E0-962B-42C46F19706B}"/>
              </a:ext>
            </a:extLst>
          </p:cNvPr>
          <p:cNvSpPr txBox="1"/>
          <p:nvPr/>
        </p:nvSpPr>
        <p:spPr>
          <a:xfrm>
            <a:off x="428298" y="2162504"/>
            <a:ext cx="6237886"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tx2">
                    <a:lumMod val="20000"/>
                    <a:lumOff val="80000"/>
                  </a:schemeClr>
                </a:solidFill>
              </a:rPr>
              <a:t>Input: OpenCL programs (host&amp;&amp;kernel)</a:t>
            </a:r>
            <a:endParaRPr lang="en-US" sz="1600" dirty="0">
              <a:solidFill>
                <a:schemeClr val="tx2">
                  <a:lumMod val="20000"/>
                  <a:lumOff val="80000"/>
                </a:schemeClr>
              </a:solidFill>
              <a:cs typeface="Tahoma"/>
            </a:endParaRPr>
          </a:p>
          <a:p>
            <a:r>
              <a:rPr lang="en-US" sz="1600" dirty="0">
                <a:solidFill>
                  <a:schemeClr val="tx2">
                    <a:lumMod val="20000"/>
                    <a:lumOff val="80000"/>
                  </a:schemeClr>
                </a:solidFill>
                <a:cs typeface="Tahoma"/>
              </a:rPr>
              <a:t>Step1: Compile OpenCL kernel to </a:t>
            </a:r>
            <a:r>
              <a:rPr lang="en-US" sz="1600" dirty="0" err="1">
                <a:solidFill>
                  <a:schemeClr val="tx2">
                    <a:lumMod val="20000"/>
                    <a:lumOff val="80000"/>
                  </a:schemeClr>
                </a:solidFill>
                <a:cs typeface="Tahoma"/>
              </a:rPr>
              <a:t>risc</a:t>
            </a:r>
            <a:r>
              <a:rPr lang="en-US" sz="1600" dirty="0">
                <a:solidFill>
                  <a:schemeClr val="tx2">
                    <a:lumMod val="20000"/>
                    <a:lumOff val="80000"/>
                  </a:schemeClr>
                </a:solidFill>
                <a:cs typeface="Tahoma"/>
              </a:rPr>
              <a:t>-v binary (by POCL Compiler)</a:t>
            </a:r>
          </a:p>
          <a:p>
            <a:r>
              <a:rPr lang="en-US" sz="1600" dirty="0">
                <a:solidFill>
                  <a:schemeClr val="tx2">
                    <a:lumMod val="20000"/>
                    <a:lumOff val="80000"/>
                  </a:schemeClr>
                </a:solidFill>
                <a:cs typeface="Tahoma"/>
              </a:rPr>
              <a:t>Step2: Manually edit the host OpenCL programs, to load </a:t>
            </a:r>
            <a:r>
              <a:rPr lang="en-US" sz="1600" dirty="0" err="1">
                <a:solidFill>
                  <a:schemeClr val="tx2">
                    <a:lumMod val="20000"/>
                    <a:lumOff val="80000"/>
                  </a:schemeClr>
                </a:solidFill>
                <a:cs typeface="Tahoma"/>
              </a:rPr>
              <a:t>risc</a:t>
            </a:r>
            <a:r>
              <a:rPr lang="en-US" sz="1600" dirty="0">
                <a:solidFill>
                  <a:schemeClr val="tx2">
                    <a:lumMod val="20000"/>
                    <a:lumOff val="80000"/>
                  </a:schemeClr>
                </a:solidFill>
                <a:cs typeface="Tahoma"/>
              </a:rPr>
              <a:t>-v binary as kernel.</a:t>
            </a:r>
            <a:endParaRPr lang="en-US" sz="1600">
              <a:solidFill>
                <a:schemeClr val="tx2">
                  <a:lumMod val="20000"/>
                  <a:lumOff val="80000"/>
                </a:schemeClr>
              </a:solidFill>
              <a:cs typeface="Tahoma"/>
            </a:endParaRPr>
          </a:p>
          <a:p>
            <a:r>
              <a:rPr lang="en-US" sz="1600" dirty="0">
                <a:ea typeface="+mn-lt"/>
                <a:cs typeface="+mn-lt"/>
              </a:rPr>
              <a:t>Step3: Compile edited OpenCL host </a:t>
            </a:r>
            <a:r>
              <a:rPr lang="en-US" sz="1600" dirty="0">
                <a:ea typeface="Tahoma"/>
                <a:cs typeface="Tahoma"/>
              </a:rPr>
              <a:t>(by </a:t>
            </a:r>
            <a:r>
              <a:rPr lang="en-US" sz="1600" dirty="0" err="1">
                <a:ea typeface="Tahoma"/>
                <a:cs typeface="Tahoma"/>
              </a:rPr>
              <a:t>gcc</a:t>
            </a:r>
            <a:r>
              <a:rPr lang="en-US" sz="1600" dirty="0">
                <a:ea typeface="Tahoma"/>
                <a:cs typeface="Tahoma"/>
              </a:rPr>
              <a:t>/clang), and link with</a:t>
            </a:r>
            <a:r>
              <a:rPr lang="en-US" sz="1600" dirty="0">
                <a:ea typeface="+mn-lt"/>
                <a:cs typeface="+mn-lt"/>
              </a:rPr>
              <a:t> Vortex Driver. </a:t>
            </a:r>
            <a:endParaRPr lang="en-US" dirty="0"/>
          </a:p>
          <a:p>
            <a:r>
              <a:rPr lang="en-US" sz="1600" dirty="0">
                <a:solidFill>
                  <a:schemeClr val="tx2">
                    <a:lumMod val="20000"/>
                    <a:lumOff val="80000"/>
                  </a:schemeClr>
                </a:solidFill>
                <a:cs typeface="Tahoma"/>
              </a:rPr>
              <a:t>Step4: Execute compiled OpenCL host programs with POCL Runtime, which loads </a:t>
            </a:r>
            <a:r>
              <a:rPr lang="en-US" sz="1600" dirty="0" err="1">
                <a:solidFill>
                  <a:schemeClr val="tx2">
                    <a:lumMod val="20000"/>
                    <a:lumOff val="80000"/>
                  </a:schemeClr>
                </a:solidFill>
                <a:cs typeface="Tahoma"/>
              </a:rPr>
              <a:t>risc</a:t>
            </a:r>
            <a:r>
              <a:rPr lang="en-US" sz="1600" dirty="0">
                <a:solidFill>
                  <a:schemeClr val="tx2">
                    <a:lumMod val="20000"/>
                    <a:lumOff val="80000"/>
                  </a:schemeClr>
                </a:solidFill>
                <a:cs typeface="Tahoma"/>
              </a:rPr>
              <a:t>-v binary generated in Step2 as kernel.</a:t>
            </a:r>
          </a:p>
        </p:txBody>
      </p:sp>
      <p:cxnSp>
        <p:nvCxnSpPr>
          <p:cNvPr id="6" name="Straight Arrow Connector 5">
            <a:extLst>
              <a:ext uri="{FF2B5EF4-FFF2-40B4-BE49-F238E27FC236}">
                <a16:creationId xmlns:a16="http://schemas.microsoft.com/office/drawing/2014/main" id="{90E9007D-B993-4181-ABFA-19A2F7207C03}"/>
              </a:ext>
            </a:extLst>
          </p:cNvPr>
          <p:cNvCxnSpPr/>
          <p:nvPr/>
        </p:nvCxnSpPr>
        <p:spPr>
          <a:xfrm flipH="1">
            <a:off x="10152992" y="2203230"/>
            <a:ext cx="5256" cy="49398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511F261-A137-4C0E-8F7E-9C3C81EF810A}"/>
              </a:ext>
            </a:extLst>
          </p:cNvPr>
          <p:cNvSpPr txBox="1"/>
          <p:nvPr/>
        </p:nvSpPr>
        <p:spPr>
          <a:xfrm>
            <a:off x="441434" y="4934607"/>
            <a:ext cx="1121059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Tahoma"/>
              </a:rPr>
              <a:t>NOTE:</a:t>
            </a:r>
          </a:p>
          <a:p>
            <a:r>
              <a:rPr lang="en-US" dirty="0">
                <a:cs typeface="Tahoma"/>
              </a:rPr>
              <a:t>1) links Vortex Driver with compiled host programs, so they can communicate with Vortex devices (e.g. memory copy, kernel launch)</a:t>
            </a:r>
            <a:endParaRPr lang="en-US" dirty="0">
              <a:ea typeface="맑은 고딕"/>
              <a:cs typeface="+mn-lt"/>
            </a:endParaRPr>
          </a:p>
        </p:txBody>
      </p:sp>
    </p:spTree>
    <p:extLst>
      <p:ext uri="{BB962C8B-B14F-4D97-AF65-F5344CB8AC3E}">
        <p14:creationId xmlns:p14="http://schemas.microsoft.com/office/powerpoint/2010/main" val="2654292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dirty="0">
                <a:latin typeface="Tahoma"/>
                <a:ea typeface="Tahoma"/>
                <a:cs typeface="Tahoma"/>
              </a:rPr>
              <a:t>OpenCL on Vortex</a:t>
            </a:r>
            <a:endParaRPr lang="en-US" b="0" dirty="0">
              <a:ln w="9000" cmpd="sng">
                <a:solidFill>
                  <a:srgbClr val="CCDDEA">
                    <a:lumMod val="25000"/>
                  </a:srgbClr>
                </a:solidFill>
                <a:prstDash val="solid"/>
              </a:ln>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8</a:t>
            </a:fld>
            <a:endParaRPr lang="en-US">
              <a:solidFill>
                <a:prstClr val="black"/>
              </a:solidFill>
            </a:endParaRPr>
          </a:p>
        </p:txBody>
      </p:sp>
      <p:pic>
        <p:nvPicPr>
          <p:cNvPr id="17" name="Picture 16" descr="A screenshot of a cell phone&#10;&#10;Description automatically generated">
            <a:extLst>
              <a:ext uri="{FF2B5EF4-FFF2-40B4-BE49-F238E27FC236}">
                <a16:creationId xmlns:a16="http://schemas.microsoft.com/office/drawing/2014/main" id="{EE34F33D-EBF1-4EE9-9F14-322392B00514}"/>
              </a:ext>
            </a:extLst>
          </p:cNvPr>
          <p:cNvPicPr>
            <a:picLocks noChangeAspect="1"/>
          </p:cNvPicPr>
          <p:nvPr/>
        </p:nvPicPr>
        <p:blipFill>
          <a:blip r:embed="rId3"/>
          <a:stretch>
            <a:fillRect/>
          </a:stretch>
        </p:blipFill>
        <p:spPr>
          <a:xfrm>
            <a:off x="6705152" y="1880888"/>
            <a:ext cx="4948973" cy="2923241"/>
          </a:xfrm>
          <a:prstGeom prst="rect">
            <a:avLst/>
          </a:prstGeom>
        </p:spPr>
      </p:pic>
      <p:sp>
        <p:nvSpPr>
          <p:cNvPr id="5" name="TextBox 4">
            <a:extLst>
              <a:ext uri="{FF2B5EF4-FFF2-40B4-BE49-F238E27FC236}">
                <a16:creationId xmlns:a16="http://schemas.microsoft.com/office/drawing/2014/main" id="{3FA6F8C1-A147-49E0-962B-42C46F19706B}"/>
              </a:ext>
            </a:extLst>
          </p:cNvPr>
          <p:cNvSpPr txBox="1"/>
          <p:nvPr/>
        </p:nvSpPr>
        <p:spPr>
          <a:xfrm>
            <a:off x="428298" y="2162504"/>
            <a:ext cx="6237886"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tx2">
                    <a:lumMod val="20000"/>
                    <a:lumOff val="80000"/>
                  </a:schemeClr>
                </a:solidFill>
              </a:rPr>
              <a:t>Input: OpenCL programs (host&amp;&amp;kernel)</a:t>
            </a:r>
            <a:endParaRPr lang="en-US" sz="1600" dirty="0">
              <a:solidFill>
                <a:schemeClr val="tx2">
                  <a:lumMod val="20000"/>
                  <a:lumOff val="80000"/>
                </a:schemeClr>
              </a:solidFill>
              <a:cs typeface="Tahoma"/>
            </a:endParaRPr>
          </a:p>
          <a:p>
            <a:r>
              <a:rPr lang="en-US" sz="1600" dirty="0">
                <a:solidFill>
                  <a:schemeClr val="tx2">
                    <a:lumMod val="20000"/>
                    <a:lumOff val="80000"/>
                  </a:schemeClr>
                </a:solidFill>
                <a:cs typeface="Tahoma"/>
              </a:rPr>
              <a:t>Step1: Compile OpenCL kernel to </a:t>
            </a:r>
            <a:r>
              <a:rPr lang="en-US" sz="1600" dirty="0" err="1">
                <a:solidFill>
                  <a:schemeClr val="tx2">
                    <a:lumMod val="20000"/>
                    <a:lumOff val="80000"/>
                  </a:schemeClr>
                </a:solidFill>
                <a:cs typeface="Tahoma"/>
              </a:rPr>
              <a:t>risc</a:t>
            </a:r>
            <a:r>
              <a:rPr lang="en-US" sz="1600" dirty="0">
                <a:solidFill>
                  <a:schemeClr val="tx2">
                    <a:lumMod val="20000"/>
                    <a:lumOff val="80000"/>
                  </a:schemeClr>
                </a:solidFill>
                <a:cs typeface="Tahoma"/>
              </a:rPr>
              <a:t>-v binary (by POCL Compiler)</a:t>
            </a:r>
          </a:p>
          <a:p>
            <a:r>
              <a:rPr lang="en-US" sz="1600" dirty="0">
                <a:solidFill>
                  <a:schemeClr val="tx2">
                    <a:lumMod val="20000"/>
                    <a:lumOff val="80000"/>
                  </a:schemeClr>
                </a:solidFill>
                <a:cs typeface="Tahoma"/>
              </a:rPr>
              <a:t>Step2: Manually edit the host OpenCL programs, to load </a:t>
            </a:r>
            <a:r>
              <a:rPr lang="en-US" sz="1600" dirty="0" err="1">
                <a:solidFill>
                  <a:schemeClr val="tx2">
                    <a:lumMod val="20000"/>
                    <a:lumOff val="80000"/>
                  </a:schemeClr>
                </a:solidFill>
                <a:cs typeface="Tahoma"/>
              </a:rPr>
              <a:t>risc</a:t>
            </a:r>
            <a:r>
              <a:rPr lang="en-US" sz="1600" dirty="0">
                <a:solidFill>
                  <a:schemeClr val="tx2">
                    <a:lumMod val="20000"/>
                    <a:lumOff val="80000"/>
                  </a:schemeClr>
                </a:solidFill>
                <a:cs typeface="Tahoma"/>
              </a:rPr>
              <a:t>-v binary as kernel.</a:t>
            </a:r>
            <a:endParaRPr lang="en-US" sz="1600">
              <a:solidFill>
                <a:schemeClr val="tx2">
                  <a:lumMod val="20000"/>
                  <a:lumOff val="80000"/>
                </a:schemeClr>
              </a:solidFill>
              <a:cs typeface="Tahoma"/>
            </a:endParaRPr>
          </a:p>
          <a:p>
            <a:r>
              <a:rPr lang="en-US" sz="1600" dirty="0">
                <a:solidFill>
                  <a:schemeClr val="tx2">
                    <a:lumMod val="20000"/>
                    <a:lumOff val="80000"/>
                  </a:schemeClr>
                </a:solidFill>
                <a:cs typeface="Tahoma"/>
              </a:rPr>
              <a:t>Step3: Compile edited OpenCL host (by </a:t>
            </a:r>
            <a:r>
              <a:rPr lang="en-US" sz="1600" dirty="0" err="1">
                <a:solidFill>
                  <a:schemeClr val="tx2">
                    <a:lumMod val="20000"/>
                    <a:lumOff val="80000"/>
                  </a:schemeClr>
                </a:solidFill>
                <a:cs typeface="Tahoma"/>
              </a:rPr>
              <a:t>gcc</a:t>
            </a:r>
            <a:r>
              <a:rPr lang="en-US" sz="1600" dirty="0">
                <a:solidFill>
                  <a:schemeClr val="tx2">
                    <a:lumMod val="20000"/>
                    <a:lumOff val="80000"/>
                  </a:schemeClr>
                </a:solidFill>
                <a:cs typeface="Tahoma"/>
              </a:rPr>
              <a:t>/clang), and link with Vortex Driver. </a:t>
            </a:r>
          </a:p>
          <a:p>
            <a:r>
              <a:rPr lang="en-US" sz="1600" dirty="0">
                <a:cs typeface="Tahoma"/>
              </a:rPr>
              <a:t>Step4: Execute compiled OpenCL host programs with POCL Runtime, which loads </a:t>
            </a:r>
            <a:r>
              <a:rPr lang="en-US" sz="1600" dirty="0" err="1">
                <a:cs typeface="Tahoma"/>
              </a:rPr>
              <a:t>risc</a:t>
            </a:r>
            <a:r>
              <a:rPr lang="en-US" sz="1600" dirty="0">
                <a:cs typeface="Tahoma"/>
              </a:rPr>
              <a:t>-v binary generated in Step2 as kernel.</a:t>
            </a:r>
          </a:p>
        </p:txBody>
      </p:sp>
      <p:cxnSp>
        <p:nvCxnSpPr>
          <p:cNvPr id="6" name="Straight Arrow Connector 5">
            <a:extLst>
              <a:ext uri="{FF2B5EF4-FFF2-40B4-BE49-F238E27FC236}">
                <a16:creationId xmlns:a16="http://schemas.microsoft.com/office/drawing/2014/main" id="{90E9007D-B993-4181-ABFA-19A2F7207C03}"/>
              </a:ext>
            </a:extLst>
          </p:cNvPr>
          <p:cNvCxnSpPr/>
          <p:nvPr/>
        </p:nvCxnSpPr>
        <p:spPr>
          <a:xfrm>
            <a:off x="11228989" y="3838902"/>
            <a:ext cx="14451" cy="34946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2A16503-92B1-4B9B-B9A4-8BC97F2B7972}"/>
              </a:ext>
            </a:extLst>
          </p:cNvPr>
          <p:cNvCxnSpPr>
            <a:cxnSpLocks/>
          </p:cNvCxnSpPr>
          <p:nvPr/>
        </p:nvCxnSpPr>
        <p:spPr>
          <a:xfrm flipH="1">
            <a:off x="8228285" y="3339660"/>
            <a:ext cx="550479" cy="13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645586E-5740-4FAD-A627-399C6C4F8265}"/>
              </a:ext>
            </a:extLst>
          </p:cNvPr>
          <p:cNvSpPr txBox="1"/>
          <p:nvPr/>
        </p:nvSpPr>
        <p:spPr>
          <a:xfrm>
            <a:off x="441434" y="4934607"/>
            <a:ext cx="112105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Tahoma"/>
              </a:rPr>
              <a:t>NOTE:</a:t>
            </a:r>
          </a:p>
          <a:p>
            <a:r>
              <a:rPr lang="en-US" dirty="0">
                <a:cs typeface="Tahoma"/>
              </a:rPr>
              <a:t>1) POCL runtime uses Vortex Driver, linked in Step3, to communicate with Vortex devices.</a:t>
            </a:r>
            <a:endParaRPr lang="en-US" dirty="0">
              <a:ea typeface="맑은 고딕"/>
              <a:cs typeface="+mn-lt"/>
            </a:endParaRPr>
          </a:p>
        </p:txBody>
      </p:sp>
    </p:spTree>
    <p:extLst>
      <p:ext uri="{BB962C8B-B14F-4D97-AF65-F5344CB8AC3E}">
        <p14:creationId xmlns:p14="http://schemas.microsoft.com/office/powerpoint/2010/main" val="3293518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a:latin typeface="Tahoma"/>
                <a:ea typeface="Tahoma"/>
                <a:cs typeface="Tahoma"/>
              </a:rPr>
              <a:t>Execute OpenCL on Vortex with simX</a:t>
            </a:r>
            <a:endParaRPr lang="en-US" b="0">
              <a:ln w="9000" cmpd="sng">
                <a:solidFill>
                  <a:srgbClr val="CCDDEA">
                    <a:lumMod val="25000"/>
                  </a:srgbClr>
                </a:solidFill>
                <a:prstDash val="solid"/>
              </a:ln>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9</a:t>
            </a:fld>
            <a:endParaRPr lang="en-US">
              <a:solidFill>
                <a:prstClr val="black"/>
              </a:solidFill>
            </a:endParaRPr>
          </a:p>
        </p:txBody>
      </p:sp>
      <p:sp>
        <p:nvSpPr>
          <p:cNvPr id="9" name="TextBox 8">
            <a:extLst>
              <a:ext uri="{FF2B5EF4-FFF2-40B4-BE49-F238E27FC236}">
                <a16:creationId xmlns:a16="http://schemas.microsoft.com/office/drawing/2014/main" id="{C847F15B-D525-40F3-8FD4-9F247BF855C2}"/>
              </a:ext>
            </a:extLst>
          </p:cNvPr>
          <p:cNvSpPr txBox="1"/>
          <p:nvPr/>
        </p:nvSpPr>
        <p:spPr>
          <a:xfrm>
            <a:off x="631935" y="1991711"/>
            <a:ext cx="1094783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Tahoma"/>
              </a:rPr>
              <a:t>simX (</a:t>
            </a:r>
            <a:r>
              <a:rPr lang="en-US" dirty="0">
                <a:ea typeface="+mn-lt"/>
                <a:cs typeface="+mn-lt"/>
              </a:rPr>
              <a:t>https://github.com/vortexgpgpu/vortex/tree/master/sim/simX</a:t>
            </a:r>
            <a:r>
              <a:rPr lang="en-US" dirty="0">
                <a:cs typeface="Tahoma"/>
              </a:rPr>
              <a:t>):</a:t>
            </a:r>
          </a:p>
          <a:p>
            <a:r>
              <a:rPr lang="en-US">
                <a:cs typeface="Tahoma"/>
              </a:rPr>
              <a:t>A simulator which simulates Vortex's execution with C++ code. It's a tiny </a:t>
            </a:r>
            <a:r>
              <a:rPr lang="en-US" dirty="0">
                <a:cs typeface="Tahoma"/>
              </a:rPr>
              <a:t>simulator aims to help developers verify the correctness of the programs efficiently. </a:t>
            </a:r>
          </a:p>
        </p:txBody>
      </p:sp>
      <p:sp>
        <p:nvSpPr>
          <p:cNvPr id="10" name="TextBox 9">
            <a:extLst>
              <a:ext uri="{FF2B5EF4-FFF2-40B4-BE49-F238E27FC236}">
                <a16:creationId xmlns:a16="http://schemas.microsoft.com/office/drawing/2014/main" id="{D183EBB6-2FE8-407F-980D-223A3D2FC9D9}"/>
              </a:ext>
            </a:extLst>
          </p:cNvPr>
          <p:cNvSpPr txBox="1"/>
          <p:nvPr/>
        </p:nvSpPr>
        <p:spPr>
          <a:xfrm>
            <a:off x="741964" y="3789965"/>
            <a:ext cx="1064566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Major functions in simX (</a:t>
            </a:r>
            <a:r>
              <a:rPr lang="en-US" b="1" i="1" dirty="0"/>
              <a:t>Hints for Assignment #5</a:t>
            </a:r>
            <a:r>
              <a:rPr lang="en-US" dirty="0"/>
              <a:t>):</a:t>
            </a:r>
          </a:p>
          <a:p>
            <a:r>
              <a:rPr lang="en-US">
                <a:cs typeface="Tahoma"/>
              </a:rPr>
              <a:t>1) </a:t>
            </a:r>
            <a:r>
              <a:rPr lang="en-US">
                <a:ea typeface="+mn-lt"/>
                <a:cs typeface="+mn-lt"/>
              </a:rPr>
              <a:t>std::shared_ptr&lt;Instr&gt; Decoder::decode(Word code, Word PC): </a:t>
            </a:r>
            <a:endParaRPr lang="en-US" dirty="0">
              <a:ea typeface="맑은 고딕"/>
              <a:cs typeface="+mn-lt"/>
            </a:endParaRPr>
          </a:p>
          <a:p>
            <a:r>
              <a:rPr lang="en-US">
                <a:ea typeface="+mn-lt"/>
                <a:cs typeface="+mn-lt"/>
              </a:rPr>
              <a:t>    parse an input binary instruction and output a formatted Inst.</a:t>
            </a:r>
          </a:p>
          <a:p>
            <a:r>
              <a:rPr lang="en-US">
                <a:ea typeface="Tahoma"/>
                <a:cs typeface="Tahoma"/>
              </a:rPr>
              <a:t>2) </a:t>
            </a:r>
            <a:r>
              <a:rPr lang="en-US">
                <a:ea typeface="+mn-lt"/>
                <a:cs typeface="+mn-lt"/>
              </a:rPr>
              <a:t>void Warp::execute(const Instr &amp;instr, Pipeline *pipeline):</a:t>
            </a:r>
            <a:endParaRPr lang="en-US" dirty="0">
              <a:ea typeface="+mn-lt"/>
              <a:cs typeface="+mn-lt"/>
            </a:endParaRPr>
          </a:p>
          <a:p>
            <a:r>
              <a:rPr lang="en-US">
                <a:ea typeface="Tahoma"/>
                <a:cs typeface="Tahoma"/>
              </a:rPr>
              <a:t>    Calculate the results of the input instruction, and update the memory/register file accordingly </a:t>
            </a:r>
            <a:endParaRPr lang="en-US" dirty="0">
              <a:ea typeface="Tahoma"/>
              <a:cs typeface="Tahoma"/>
            </a:endParaRPr>
          </a:p>
        </p:txBody>
      </p:sp>
    </p:spTree>
    <p:extLst>
      <p:ext uri="{BB962C8B-B14F-4D97-AF65-F5344CB8AC3E}">
        <p14:creationId xmlns:p14="http://schemas.microsoft.com/office/powerpoint/2010/main" val="246030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rig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Custom 3">
      <a:majorFont>
        <a:latin typeface="Tahoma"/>
        <a:ea typeface="돋움"/>
        <a:cs typeface=""/>
      </a:majorFont>
      <a:minorFont>
        <a:latin typeface="Tahoma"/>
        <a:ea typeface="맑은 고딕"/>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rig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Custom 3">
      <a:majorFont>
        <a:latin typeface="Tahoma"/>
        <a:ea typeface="돋움"/>
        <a:cs typeface=""/>
      </a:majorFont>
      <a:minorFont>
        <a:latin typeface="Tahoma"/>
        <a:ea typeface="맑은 고딕"/>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FB5C5C43C8E84ABE433E05E59A4B5B" ma:contentTypeVersion="11" ma:contentTypeDescription="Create a new document." ma:contentTypeScope="" ma:versionID="1e2b5c0b9d9fd1965698165509e2dfbf">
  <xsd:schema xmlns:xsd="http://www.w3.org/2001/XMLSchema" xmlns:xs="http://www.w3.org/2001/XMLSchema" xmlns:p="http://schemas.microsoft.com/office/2006/metadata/properties" xmlns:ns2="f01fee57-14a4-4fb3-a7a7-17af854556b0" targetNamespace="http://schemas.microsoft.com/office/2006/metadata/properties" ma:root="true" ma:fieldsID="9b481f0cdde0da3219ea5c6a1ff701b7" ns2:_="">
    <xsd:import namespace="f01fee57-14a4-4fb3-a7a7-17af854556b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1fee57-14a4-4fb3-a7a7-17af854556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80147E-FA1E-4281-97C9-668C53482BAD}"/>
</file>

<file path=customXml/itemProps2.xml><?xml version="1.0" encoding="utf-8"?>
<ds:datastoreItem xmlns:ds="http://schemas.openxmlformats.org/officeDocument/2006/customXml" ds:itemID="{91031FF7-EA03-4760-9CBF-12BDCBFE348A}"/>
</file>

<file path=customXml/itemProps3.xml><?xml version="1.0" encoding="utf-8"?>
<ds:datastoreItem xmlns:ds="http://schemas.openxmlformats.org/officeDocument/2006/customXml" ds:itemID="{3867DE07-A840-4A05-981F-379CDC920EA2}"/>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19</Notes>
  <HiddenSlides>0</HiddenSlide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1_Origin</vt:lpstr>
      <vt:lpstr>Origin</vt:lpstr>
      <vt:lpstr> Support OpenCL&amp;&amp;CUDA on Vortex</vt:lpstr>
      <vt:lpstr>Agenda</vt:lpstr>
      <vt:lpstr>POCL Vortex Software stack</vt:lpstr>
      <vt:lpstr>OpenCL on Vortex</vt:lpstr>
      <vt:lpstr>OpenCL on Vortex</vt:lpstr>
      <vt:lpstr>OpenCL on Vortex</vt:lpstr>
      <vt:lpstr>OpenCL on Vortex</vt:lpstr>
      <vt:lpstr>OpenCL on Vortex</vt:lpstr>
      <vt:lpstr>Execute OpenCL on Vortex with simX</vt:lpstr>
      <vt:lpstr>Execute OpenCL on Vortex with simX</vt:lpstr>
      <vt:lpstr>CUDA on Vortex</vt:lpstr>
      <vt:lpstr>CUDA on Vortex</vt:lpstr>
      <vt:lpstr>Background</vt:lpstr>
      <vt:lpstr>Background</vt:lpstr>
      <vt:lpstr>Overview of the NVPTX-SPIRV translator</vt:lpstr>
      <vt:lpstr>NVVM IR-SPIRV</vt:lpstr>
      <vt:lpstr>NVVM IR-SPIRV</vt:lpstr>
      <vt:lpstr>Evaluation</vt:lpstr>
      <vt:lpstr>Features (NVPTX-SPIR-V translator: version v0.1.0, Vortex: version v0.2.0) </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HpArch Research Projects</dc:title>
  <dc:creator>Microsoft Office User</dc:creator>
  <cp:revision>816</cp:revision>
  <cp:lastPrinted>2017-09-22T13:21:54Z</cp:lastPrinted>
  <dcterms:created xsi:type="dcterms:W3CDTF">2017-09-19T22:16:54Z</dcterms:created>
  <dcterms:modified xsi:type="dcterms:W3CDTF">2021-10-17T22:31:15Z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0x010100AAFB5C5C43C8E84ABE433E05E59A4B5B</vt:lpwstr>
  </property>
</Properties>
</file>