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287" r:id="rId4"/>
    <p:sldId id="288" r:id="rId5"/>
    <p:sldId id="296" r:id="rId6"/>
    <p:sldId id="303" r:id="rId7"/>
    <p:sldId id="290" r:id="rId8"/>
    <p:sldId id="289" r:id="rId9"/>
    <p:sldId id="292" r:id="rId10"/>
    <p:sldId id="294" r:id="rId11"/>
    <p:sldId id="302" r:id="rId12"/>
    <p:sldId id="293" r:id="rId13"/>
    <p:sldId id="301" r:id="rId14"/>
    <p:sldId id="300"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4474" autoAdjust="0"/>
    <p:restoredTop sz="79439" autoAdjust="0"/>
  </p:normalViewPr>
  <p:slideViewPr>
    <p:cSldViewPr snapToGrid="0">
      <p:cViewPr varScale="1">
        <p:scale>
          <a:sx n="64" d="100"/>
          <a:sy n="64" d="100"/>
        </p:scale>
        <p:origin x="1674"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regression has been around for hundreds of years and is widely used in statistical modeling. The simplest form of linear regression (univariate) has one input variable and one output variable. Various</a:t>
            </a:r>
            <a:r>
              <a:rPr lang="en-US" baseline="0" dirty="0" smtClean="0"/>
              <a:t> techniques are used to best-fit a line (hence, LINEAR regression) to the data. Multivariate linear regression is similar, but adds additional terms to the equation (b2, b3, and so on).</a:t>
            </a:r>
          </a:p>
          <a:p>
            <a:endParaRPr lang="en-US" baseline="0" dirty="0" smtClean="0"/>
          </a:p>
          <a:p>
            <a:r>
              <a:rPr lang="en-US" baseline="0" dirty="0" smtClean="0"/>
              <a:t>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smtClean="0"/>
            </a:br>
            <a:r>
              <a:rPr lang="en-US" baseline="0" dirty="0" smtClean="0"/>
              <a:t/>
            </a:r>
            <a:br>
              <a:rPr lang="en-US" baseline="0" dirty="0" smtClean="0"/>
            </a:br>
            <a:r>
              <a:rPr lang="en-US" baseline="0" dirty="0" smtClean="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306435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Azure ML Cheat Sheet helps</a:t>
            </a:r>
            <a:r>
              <a:rPr lang="en-US" baseline="0" dirty="0" smtClean="0"/>
              <a:t> you pick the right algorithm for a model, even if you're not a trained data scientist. </a:t>
            </a:r>
            <a:r>
              <a:rPr lang="en-US" dirty="0" smtClean="0"/>
              <a:t>One example is if you want to use a set of input values to predict</a:t>
            </a:r>
            <a:r>
              <a:rPr lang="en-US" baseline="0" dirty="0" smtClean="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deployed as a Web service, a model can be used</a:t>
            </a:r>
            <a:r>
              <a:rPr lang="en-US" baseline="0" dirty="0" smtClean="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book -- and free!</a:t>
            </a:r>
            <a:r>
              <a:rPr lang="en-US" baseline="0" dirty="0" smtClean="0"/>
              <a:t> Another recommended book on Azure Machine is Learning is "Predictive Analytics with Microsoft Azure Machine Learning " (https://www.amazon.com/Predictive-Analytics-Microsoft-Machine-Learning/dp/1484212010).</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hlinkClick r:id="rId3"/>
              </a:rPr>
              <a:t>https://how-old.net/#</a:t>
            </a:r>
            <a:r>
              <a:rPr lang="en-US" sz="1200" u="none" kern="1200" baseline="0" dirty="0" smtClean="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a rich history of employing machine learning in their products, beginning with the Silicon Valley company they purchased in 1999 and created Hotmail from. Hotmail used</a:t>
            </a:r>
            <a:r>
              <a:rPr lang="en-US" baseline="0" dirty="0" smtClean="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Machine Learning</a:t>
            </a:r>
            <a:r>
              <a:rPr lang="en-US" dirty="0" smtClean="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smtClean="0">
                <a:solidFill>
                  <a:schemeClr val="tx1"/>
                </a:solidFill>
                <a:effectLst/>
                <a:latin typeface="+mn-lt"/>
                <a:ea typeface="+mn-ea"/>
                <a:cs typeface="+mn-cs"/>
              </a:rPr>
              <a:t>R</a:t>
            </a:r>
            <a:r>
              <a:rPr lang="en-US" dirty="0" smtClean="0"/>
              <a:t> and </a:t>
            </a:r>
            <a:r>
              <a:rPr lang="en-US" sz="1200" kern="1200" dirty="0" smtClean="0">
                <a:solidFill>
                  <a:schemeClr val="tx1"/>
                </a:solidFill>
                <a:effectLst/>
                <a:latin typeface="+mn-lt"/>
                <a:ea typeface="+mn-ea"/>
                <a:cs typeface="+mn-cs"/>
              </a:rPr>
              <a:t>Python</a:t>
            </a:r>
            <a:r>
              <a:rPr lang="en-US" dirty="0" smtClean="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smtClean="0">
                <a:solidFill>
                  <a:schemeClr val="tx1"/>
                </a:solidFill>
                <a:effectLst/>
                <a:latin typeface="+mn-lt"/>
                <a:ea typeface="+mn-ea"/>
                <a:cs typeface="+mn-cs"/>
              </a:rPr>
              <a:t>Cortana Intelligence Gallery</a:t>
            </a:r>
            <a:r>
              <a:rPr lang="en-US" dirty="0" smtClean="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744707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quote came from a graduate</a:t>
            </a:r>
            <a:r>
              <a:rPr lang="en-US" baseline="0" dirty="0" smtClean="0"/>
              <a:t> student </a:t>
            </a:r>
            <a:r>
              <a:rPr lang="en-US" dirty="0" smtClean="0"/>
              <a:t>who attended this class at UMass. He had already accepted at offer</a:t>
            </a:r>
            <a:r>
              <a:rPr lang="en-US" baseline="0" dirty="0" smtClean="0"/>
              <a:t> to go to work for </a:t>
            </a:r>
            <a:r>
              <a:rPr lang="en-US" dirty="0" smtClean="0"/>
              <a:t>Microsoft post-graduation. </a:t>
            </a:r>
            <a:r>
              <a:rPr lang="en-US" dirty="0" smtClean="0">
                <a:sym typeface="Wingdings" panose="05000000000000000000" pitchFamily="2" charset="2"/>
              </a:rPr>
              <a:t></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Studio simplifies machine learning by providing a drag-and-drop model in</a:t>
            </a:r>
            <a:r>
              <a:rPr lang="en-US" baseline="0" dirty="0" smtClean="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starts with data, which can come from a variety of sources. The data typically needs to be "cleaned" before</a:t>
            </a:r>
            <a:r>
              <a:rPr lang="en-US" baseline="0" dirty="0" smtClean="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93542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ML Studio provides canned implementations of 25 of </a:t>
            </a:r>
            <a:r>
              <a:rPr lang="en-US" sz="1200" kern="1200" baseline="0" dirty="0" smtClean="0">
                <a:solidFill>
                  <a:schemeClr val="tx1"/>
                </a:solidFill>
                <a:effectLst/>
                <a:latin typeface="+mn-lt"/>
                <a:ea typeface="+mn-ea"/>
                <a:cs typeface="+mn-cs"/>
              </a:rPr>
              <a:t>the classic algorithms used in machine learning.  It divides them into four categories.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smtClean="0">
                <a:solidFill>
                  <a:schemeClr val="tx1"/>
                </a:solidFill>
                <a:effectLst/>
                <a:latin typeface="+mn-lt"/>
                <a:ea typeface="+mn-ea"/>
                <a:cs typeface="+mn-cs"/>
                <a:hlinkClick r:id="rId3"/>
              </a:rPr>
              <a:t>https://how-old.net/#</a:t>
            </a:r>
            <a:r>
              <a:rPr lang="en-US" sz="1200" kern="1200" dirty="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21869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jpg"/></Relationships>
</file>

<file path=ppt/slides/_rels/slide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(Univariate) Linear Regression</a:t>
            </a:r>
            <a:endParaRPr lang="en-US" dirty="0"/>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smtClean="0"/>
              <a:t>Regression line represented by an equation of the form Y = b</a:t>
            </a:r>
            <a:r>
              <a:rPr lang="en-US" baseline="-25000" dirty="0" smtClean="0"/>
              <a:t>0</a:t>
            </a:r>
            <a:r>
              <a:rPr lang="en-US" dirty="0" smtClean="0"/>
              <a:t> + b</a:t>
            </a:r>
            <a:r>
              <a:rPr lang="en-US" baseline="-25000" dirty="0" smtClean="0"/>
              <a:t>1</a:t>
            </a:r>
            <a:r>
              <a:rPr lang="en-US" dirty="0" smtClean="0"/>
              <a:t>X where Y is the dependent variable</a:t>
            </a:r>
            <a:endParaRPr lang="en-US" dirty="0"/>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smtClean="0"/>
              <a:t>Error between actual and computed output minimized using least-squares or gradient-descent method</a:t>
            </a:r>
            <a:endParaRPr lang="en-US" dirty="0"/>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http://</a:t>
            </a:r>
            <a:r>
              <a:rPr lang="en-US" sz="4000" dirty="0" err="1" smtClean="0">
                <a:latin typeface="Segoe UI Light" panose="020B0502040204020203" pitchFamily="34" charset="0"/>
                <a:cs typeface="Segoe UI Light" panose="020B0502040204020203" pitchFamily="34" charset="0"/>
              </a:rPr>
              <a:t>aka.ms</a:t>
            </a:r>
            <a:r>
              <a:rPr lang="en-US" sz="4000" dirty="0" smtClean="0">
                <a:latin typeface="Segoe UI Light" panose="020B0502040204020203" pitchFamily="34" charset="0"/>
                <a:cs typeface="Segoe UI Light" panose="020B0502040204020203" pitchFamily="34" charset="0"/>
              </a:rPr>
              <a:t>/</a:t>
            </a:r>
            <a:r>
              <a:rPr lang="en-US" sz="4000" dirty="0" err="1" smtClean="0">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as a Web Service</a:t>
            </a:r>
            <a:endParaRPr lang="en-US" dirty="0"/>
          </a:p>
        </p:txBody>
      </p:sp>
      <p:sp>
        <p:nvSpPr>
          <p:cNvPr id="3" name="Content Placeholder 2"/>
          <p:cNvSpPr>
            <a:spLocks noGrp="1"/>
          </p:cNvSpPr>
          <p:nvPr>
            <p:ph idx="1"/>
          </p:nvPr>
        </p:nvSpPr>
        <p:spPr/>
        <p:txBody>
          <a:bodyPr/>
          <a:lstStyle/>
          <a:p>
            <a:r>
              <a:rPr lang="en-US" dirty="0" smtClean="0"/>
              <a:t>A button click in ML Studio deploys a model as a Web service and provides sample code for calling it in three languages</a:t>
            </a:r>
            <a:endParaRPr lang="en-US" dirty="0"/>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Free e-Book</a:t>
            </a:r>
            <a:endParaRPr lang="en-US"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a:t>
            </a:r>
            <a:r>
              <a:rPr lang="en-US" sz="4400" dirty="0" smtClean="0">
                <a:solidFill>
                  <a:srgbClr val="FFFFFF"/>
                </a:solidFill>
              </a:rPr>
              <a:t>bit.ly/a4r-mlbook</a:t>
            </a:r>
            <a:endParaRPr lang="en-US" sz="4400" dirty="0">
              <a:solidFill>
                <a:srgbClr val="FFFFFF"/>
              </a:solidFill>
            </a:endParaRPr>
          </a:p>
        </p:txBody>
      </p:sp>
    </p:spTree>
    <p:extLst>
      <p:ext uri="{BB962C8B-B14F-4D97-AF65-F5344CB8AC3E}">
        <p14:creationId xmlns:p14="http://schemas.microsoft.com/office/powerpoint/2010/main" val="398785702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838200" y="1825625"/>
            <a:ext cx="6367818" cy="4351338"/>
          </a:xfrm>
        </p:spPr>
        <p:txBody>
          <a:bodyPr>
            <a:normAutofit/>
          </a:bodyPr>
          <a:lstStyle/>
          <a:p>
            <a:r>
              <a:rPr lang="en-US" dirty="0"/>
              <a:t>Branch of computer science in which a computer "learns" from data in order to perform predictive </a:t>
            </a:r>
            <a:r>
              <a:rPr lang="en-US" dirty="0" smtClean="0"/>
              <a:t>analytics</a:t>
            </a:r>
            <a:endParaRPr lang="en-US" dirty="0"/>
          </a:p>
          <a:p>
            <a:pPr lvl="1"/>
            <a:r>
              <a:rPr lang="en-US" dirty="0"/>
              <a:t>Credit-card fraud </a:t>
            </a:r>
            <a:r>
              <a:rPr lang="en-US" dirty="0" smtClean="0"/>
              <a:t>detection</a:t>
            </a:r>
            <a:endParaRPr lang="en-US" dirty="0"/>
          </a:p>
          <a:p>
            <a:pPr lvl="1"/>
            <a:r>
              <a:rPr lang="en-US" dirty="0"/>
              <a:t>Online shopping </a:t>
            </a:r>
            <a:r>
              <a:rPr lang="en-US" dirty="0" smtClean="0"/>
              <a:t>recommendations</a:t>
            </a:r>
            <a:endParaRPr lang="en-US" dirty="0"/>
          </a:p>
          <a:p>
            <a:pPr lvl="1"/>
            <a:r>
              <a:rPr lang="en-US" dirty="0"/>
              <a:t>Self-driving </a:t>
            </a:r>
            <a:r>
              <a:rPr lang="en-US" dirty="0" smtClean="0"/>
              <a:t>cars and more</a:t>
            </a:r>
            <a:endParaRPr lang="en-US" dirty="0"/>
          </a:p>
          <a:p>
            <a:r>
              <a:rPr lang="en-US" dirty="0" smtClean="0"/>
              <a:t>Supervised learning</a:t>
            </a:r>
          </a:p>
          <a:p>
            <a:pPr lvl="1"/>
            <a:r>
              <a:rPr lang="en-US" dirty="0" smtClean="0"/>
              <a:t>Regression and classification</a:t>
            </a:r>
          </a:p>
          <a:p>
            <a:r>
              <a:rPr lang="en-US" dirty="0" smtClean="0"/>
              <a:t>Unsupervised learning</a:t>
            </a:r>
          </a:p>
          <a:p>
            <a:pPr lvl="1"/>
            <a:r>
              <a:rPr lang="en-US" dirty="0" smtClean="0"/>
              <a:t>Clustering</a:t>
            </a:r>
            <a:endParaRPr lang="en-US" dirty="0"/>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Action</a:t>
            </a:r>
            <a:endParaRPr lang="en-US" dirty="0"/>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and Machine Learning</a:t>
            </a:r>
            <a:endParaRPr lang="en-US" dirty="0"/>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838200" y="1825625"/>
            <a:ext cx="7025640" cy="4351338"/>
          </a:xfrm>
        </p:spPr>
        <p:txBody>
          <a:bodyPr/>
          <a:lstStyle/>
          <a:p>
            <a:r>
              <a:rPr lang="en-US" dirty="0" smtClean="0"/>
              <a:t>Fully managed cloud service for building and operationalizing ML models</a:t>
            </a:r>
            <a:endParaRPr lang="en-US" dirty="0"/>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508285"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6" name="Rectangle 5"/>
          <p:cNvSpPr/>
          <p:nvPr/>
        </p:nvSpPr>
        <p:spPr bwMode="auto">
          <a:xfrm>
            <a:off x="3287202" y="3055490"/>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7" name="Rectangle 6"/>
          <p:cNvSpPr/>
          <p:nvPr/>
        </p:nvSpPr>
        <p:spPr bwMode="auto">
          <a:xfrm>
            <a:off x="6066119" y="3055490"/>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8" name="Rectangle 7"/>
          <p:cNvSpPr/>
          <p:nvPr/>
        </p:nvSpPr>
        <p:spPr bwMode="auto">
          <a:xfrm>
            <a:off x="8845036"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9" name="Rectangle 8"/>
          <p:cNvSpPr/>
          <p:nvPr/>
        </p:nvSpPr>
        <p:spPr>
          <a:xfrm>
            <a:off x="478896" y="4442088"/>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0" name="Rectangle 9"/>
          <p:cNvSpPr/>
          <p:nvPr/>
        </p:nvSpPr>
        <p:spPr>
          <a:xfrm>
            <a:off x="3257811" y="4442086"/>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drag, drop and connect interface for Data Science. No need for programming for common tasks. </a:t>
            </a:r>
          </a:p>
        </p:txBody>
      </p:sp>
      <p:sp>
        <p:nvSpPr>
          <p:cNvPr id="11" name="Rectangle 10"/>
          <p:cNvSpPr/>
          <p:nvPr/>
        </p:nvSpPr>
        <p:spPr>
          <a:xfrm>
            <a:off x="6036729" y="4442086"/>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2" name="Rectangle 11"/>
          <p:cNvSpPr/>
          <p:nvPr/>
        </p:nvSpPr>
        <p:spPr>
          <a:xfrm>
            <a:off x="8816581" y="4442087"/>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371913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a:t>
            </a:r>
            <a:r>
              <a:rPr lang="en-US" dirty="0" smtClean="0"/>
              <a:t>Learning Studio</a:t>
            </a:r>
            <a:endParaRPr lang="en-US" dirty="0"/>
          </a:p>
        </p:txBody>
      </p:sp>
      <p:sp>
        <p:nvSpPr>
          <p:cNvPr id="3" name="Content Placeholder 2"/>
          <p:cNvSpPr>
            <a:spLocks noGrp="1"/>
          </p:cNvSpPr>
          <p:nvPr>
            <p:ph idx="1"/>
          </p:nvPr>
        </p:nvSpPr>
        <p:spPr>
          <a:xfrm>
            <a:off x="838199" y="1825625"/>
            <a:ext cx="5720255" cy="4351338"/>
          </a:xfrm>
        </p:spPr>
        <p:txBody>
          <a:bodyPr>
            <a:normAutofit/>
          </a:bodyPr>
          <a:lstStyle/>
          <a:p>
            <a:r>
              <a:rPr lang="en-US" dirty="0" smtClean="0"/>
              <a:t>Visual editor </a:t>
            </a:r>
            <a:r>
              <a:rPr lang="en-US" dirty="0" smtClean="0"/>
              <a:t>for </a:t>
            </a:r>
            <a:r>
              <a:rPr lang="en-US" dirty="0" smtClean="0"/>
              <a:t>composing, testing, refining, and deploying machine-learning models</a:t>
            </a:r>
            <a:endParaRPr lang="en-US" dirty="0"/>
          </a:p>
          <a:p>
            <a:pPr lvl="1"/>
            <a:r>
              <a:rPr lang="en-US" dirty="0"/>
              <a:t>Includes </a:t>
            </a:r>
            <a:r>
              <a:rPr lang="en-US" dirty="0" smtClean="0"/>
              <a:t>hundreds of modules</a:t>
            </a:r>
            <a:endParaRPr lang="en-US" dirty="0"/>
          </a:p>
          <a:p>
            <a:pPr lvl="1"/>
            <a:r>
              <a:rPr lang="en-US" dirty="0"/>
              <a:t>Includes </a:t>
            </a:r>
            <a:r>
              <a:rPr lang="en-US" dirty="0" smtClean="0"/>
              <a:t>common algorithms </a:t>
            </a:r>
            <a:r>
              <a:rPr lang="en-US" dirty="0"/>
              <a:t>for classification, regression, </a:t>
            </a:r>
            <a:r>
              <a:rPr lang="en-US" dirty="0" smtClean="0"/>
              <a:t>and </a:t>
            </a:r>
            <a:r>
              <a:rPr lang="en-US" dirty="0"/>
              <a:t>more</a:t>
            </a:r>
          </a:p>
          <a:p>
            <a:pPr lvl="1"/>
            <a:r>
              <a:rPr lang="en-US" dirty="0"/>
              <a:t>Supports </a:t>
            </a:r>
            <a:r>
              <a:rPr lang="en-US" dirty="0" smtClean="0"/>
              <a:t>numerous input formats</a:t>
            </a:r>
            <a:endParaRPr lang="en-US" dirty="0"/>
          </a:p>
          <a:p>
            <a:pPr lvl="1"/>
            <a:r>
              <a:rPr lang="en-US" dirty="0"/>
              <a:t>Supports R and </a:t>
            </a:r>
            <a:r>
              <a:rPr lang="en-US" dirty="0" smtClean="0"/>
              <a:t>Python</a:t>
            </a:r>
          </a:p>
          <a:p>
            <a:r>
              <a:rPr lang="en-US" dirty="0" smtClean="0"/>
              <a:t>Machine </a:t>
            </a:r>
            <a:r>
              <a:rPr lang="en-US" dirty="0"/>
              <a:t>l</a:t>
            </a:r>
            <a:r>
              <a:rPr lang="en-US" dirty="0" smtClean="0"/>
              <a:t>earning </a:t>
            </a:r>
            <a:r>
              <a:rPr lang="en-US" dirty="0"/>
              <a:t>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Machine Learning Process</a:t>
            </a:r>
            <a:endParaRPr lang="en-US" dirty="0"/>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932678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 Algorithms</a:t>
            </a:r>
            <a:endParaRPr lang="en-US" dirty="0"/>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7498</TotalTime>
  <Words>1518</Words>
  <Application>Microsoft Office PowerPoint</Application>
  <PresentationFormat>Widescreen</PresentationFormat>
  <Paragraphs>81</Paragraphs>
  <Slides>14</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What is Machine Learning?</vt:lpstr>
      <vt:lpstr>Machine Learning in Action</vt:lpstr>
      <vt:lpstr>Microsoft and Machine Learning</vt:lpstr>
      <vt:lpstr>Azure Machine Learning</vt:lpstr>
      <vt:lpstr>PowerPoint Presentation</vt:lpstr>
      <vt:lpstr>Azure Machine Learning Studio</vt:lpstr>
      <vt:lpstr>The Machine Learning Process</vt:lpstr>
      <vt:lpstr>Azure Machine Learning Algorithms</vt:lpstr>
      <vt:lpstr>Simple (Univariate) Linear Regression</vt:lpstr>
      <vt:lpstr>http://aka.ms/MLCheatSheet</vt:lpstr>
      <vt:lpstr>Deploying as a Web Service</vt:lpstr>
      <vt:lpstr>Free e-Book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Jeff Prosise</cp:lastModifiedBy>
  <cp:revision>114</cp:revision>
  <dcterms:created xsi:type="dcterms:W3CDTF">2016-04-21T18:51:19Z</dcterms:created>
  <dcterms:modified xsi:type="dcterms:W3CDTF">2016-10-01T23:05:11Z</dcterms:modified>
</cp:coreProperties>
</file>