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3"/>
    <p:restoredTop sz="94620"/>
  </p:normalViewPr>
  <p:slideViewPr>
    <p:cSldViewPr snapToGrid="0" snapToObjects="1">
      <p:cViewPr>
        <p:scale>
          <a:sx n="100" d="100"/>
          <a:sy n="100" d="100"/>
        </p:scale>
        <p:origin x="4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79B45-C0E9-5C4E-AB5C-07C3E7EA973C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BC560-CF43-8641-B7BF-4D782FC2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6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0CAA-EAC0-9540-9C14-6524980B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61BF-99CE-0245-ABA8-889BB8E3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E0D6-728D-9C4E-8B89-03EAA303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8EAD0-183F-8849-806D-1DDEB61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9C12-708B-1B45-BEE8-567E305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DFD8-73D9-394F-8EF9-38C252A4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C702-43E7-E148-9023-8DF6EC038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A2006-7F8D-EC4F-A14E-566235D1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8928-A5D7-3E47-BD1C-4911C318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4E40-DBAA-B84D-9515-6BE7D4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7CE1D-6AC2-C547-87CB-46F08E11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DE084-EDF6-184F-AD80-34E9FF957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EA43-9ED3-294A-902E-02EA18D8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A8C-D42B-7A47-8411-A5C9C29E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7942-24CD-0845-87FD-237A6E28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68F-687C-7E4D-8EBF-2C0C1555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8C40-50F8-494B-86E2-D0C87983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279E-C01D-394B-AD03-A5EDD2C6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0372-BA8B-8547-857F-B7C47149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B2FFE-8CD3-1040-B721-6AEF1CA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B956-6509-F74C-8FB5-24F7C92D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BD65-FFF5-9145-ADB9-8B0799B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9A74-DD37-3145-98E3-1A2FD6F4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9BBC-34D1-814D-83B7-25F7771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F741-815E-584B-A712-3F9C0BF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589E-94F3-C740-A58D-594A151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5E33-86FB-6845-9CB3-59354A7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5013-0E94-F045-A0E0-8822821C8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769D-5042-0A4C-9BE0-1CFCA92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B38F-6B3D-A74F-8260-DD742C8E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4624-7316-CE44-AF7B-DB154258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7B78-5FDF-6748-9C2A-9536B27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FA40-BD16-D646-B20F-1455C2E9B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F4D4-5868-C34C-8062-7FCB92CD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A5470-A6E6-4742-898E-E6F3A2E4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31E5F-C5C0-804B-AAEE-7A60BAD75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8E607-4F60-DB4C-8F5A-4182EAD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6560A-4CAD-B94E-B88F-04E9EC32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23875-2B05-0C49-8F5B-DA95345A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6F78-9D8E-D249-A6F8-1C4E5D65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898C-8AA4-FB4F-A087-2C4755A8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6D2DC-E077-EB47-9D66-CC16A9FB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E026-E73A-B34F-9331-EC6E7E1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A9B0D-DF54-B247-B0E8-BDCEF239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DE46-C568-AC40-91CA-48371182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D6FA-7C81-2342-BA05-31FA16CC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7F-D4C6-0C44-A781-2E4A7B2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994A-06CB-E94A-8AA2-505D7ADD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A469-C7EA-D54F-9879-F7CA43E9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D87C-2318-644A-B33F-5224F93E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5AF3-EABC-7047-A2F6-6901501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2E4B-944C-B447-859C-37A4D8E6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9A31-A78F-5C49-BA9E-BA0695BE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C56C8-272A-6E43-A665-2E376BB97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00EF4-FBCA-0B45-BABA-29EC971E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2A3F5-B443-1146-BB04-361FAFF1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AD296-18DD-3546-867F-7B41F167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EEA8-6EC5-FB4E-A2CD-4D0EE68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77EDB-8036-4046-B4E9-19F5ABDB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D716-CBF7-3B43-8228-84A22360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1425-12EA-DC40-8A5B-8CF72877F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BD47-DCAD-9A49-B7A1-6B1E32F1B96A}" type="datetimeFigureOut">
              <a:rPr lang="en-US" smtClean="0"/>
              <a:t>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4068-703E-F247-A87A-AF58AEAC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F731-74E2-BD44-81A8-88095A92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C45E-1036-0A44-AB95-FE4B16B5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04F7-12D3-BA4E-8630-3881BEE3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8704"/>
          </a:xfrm>
        </p:spPr>
        <p:txBody>
          <a:bodyPr>
            <a:normAutofit/>
          </a:bodyPr>
          <a:lstStyle/>
          <a:p>
            <a:r>
              <a:rPr lang="en-US" sz="3200" b="1" dirty="0"/>
              <a:t>PREDICT HOURLY ENERGY DEMAND WITH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BDCB4-FCE5-614C-8185-7C4545D93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398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ARIMA with temperature as exogenous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strategies should be explored to improve these models:</a:t>
            </a:r>
          </a:p>
          <a:p>
            <a:r>
              <a:rPr lang="en-US" dirty="0"/>
              <a:t>Optimize hyperparameters and network architectures</a:t>
            </a:r>
          </a:p>
          <a:p>
            <a:r>
              <a:rPr lang="en-US" dirty="0"/>
              <a:t>Include additional weather features such as humidity, pressure, wind speed, wind direction, and weather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00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Clean and renewable energy sources can be the solutions to global warming.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Predicting energy demands at an hourly frequency is crucial for infrastructure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Time-series techniques should be explored and may be improved when including external factors such as weather.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83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energy datasets have been aggregated and posted on Kaggle by Rob Mulla.</a:t>
            </a:r>
          </a:p>
          <a:p>
            <a:r>
              <a:rPr lang="en-US" dirty="0"/>
              <a:t>PJM Interconnection LLC, a regional transmission organization (RTO) in the United States. </a:t>
            </a:r>
          </a:p>
          <a:p>
            <a:r>
              <a:rPr lang="en-US" dirty="0"/>
              <a:t>Commonwealth Edison, Chicago region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weather data were obtained from Weather API posted on Kaggle by David </a:t>
            </a:r>
            <a:r>
              <a:rPr lang="en-US" dirty="0" err="1"/>
              <a:t>Beniaguev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722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Seven weather types make up most of the data. Other weather types are scarce.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4</a:t>
            </a:fld>
            <a:endParaRPr lang="en-US" sz="3200" dirty="0"/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67C8198A-1D0C-D049-8076-B5E67F4B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Strong correlation between energy and temperature can be observed.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5</a:t>
            </a:fld>
            <a:endParaRPr lang="en-US" sz="3200" dirty="0"/>
          </a:p>
        </p:txBody>
      </p:sp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8C9ED67A-C21D-4541-9430-6FDB6599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1936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6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Energy usage varies on an hourly, daily, and monthly basis, likely an indication of human activities and seasons.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6</a:t>
            </a:fld>
            <a:endParaRPr lang="en-US" sz="3200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9373E09-365C-2F44-B0A8-E884CF67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4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Here, modeling techniques that have memory components associated with frameworks were used:</a:t>
            </a:r>
          </a:p>
          <a:p>
            <a:pPr marL="0" indent="0">
              <a:buNone/>
            </a:pPr>
            <a:r>
              <a:rPr lang="en-US" b="1" dirty="0"/>
              <a:t>Autoregressive integrated moving average (ARIMA) </a:t>
            </a:r>
          </a:p>
          <a:p>
            <a:pPr marL="0" indent="0">
              <a:buNone/>
            </a:pPr>
            <a:r>
              <a:rPr lang="en-US" dirty="0"/>
              <a:t>p, q, and d are referred as auto regressive, moving average, and difference terms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Long short-term memory (LSTM) </a:t>
            </a:r>
          </a:p>
          <a:p>
            <a:pPr marL="0" indent="0">
              <a:buNone/>
            </a:pPr>
            <a:r>
              <a:rPr lang="en-US" dirty="0"/>
              <a:t>fully connected one LSTM layer with 100 nodes, was optimized based on MSE using Adam optimizer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376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91"/>
            <a:ext cx="11188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Qualitatively, both models can satisfactorily predict hourly energy demands.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8</a:t>
            </a:fld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ECB6AB-72EE-4E45-9A91-8A58EE876E36}"/>
              </a:ext>
            </a:extLst>
          </p:cNvPr>
          <p:cNvGrpSpPr/>
          <p:nvPr/>
        </p:nvGrpSpPr>
        <p:grpSpPr>
          <a:xfrm>
            <a:off x="1058779" y="1831824"/>
            <a:ext cx="9737558" cy="5042218"/>
            <a:chOff x="0" y="1803400"/>
            <a:chExt cx="12192000" cy="6313156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684E6569-6505-A144-AC64-084AF56A6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03400"/>
              <a:ext cx="12192000" cy="3251200"/>
            </a:xfrm>
            <a:prstGeom prst="rect">
              <a:avLst/>
            </a:prstGeom>
          </p:spPr>
        </p:pic>
        <p:pic>
          <p:nvPicPr>
            <p:cNvPr id="8" name="Picture 7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26B1DCFB-1A6B-BF4B-9AF3-FAE7DEA05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865356"/>
              <a:ext cx="121920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7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0779-A472-B74F-AD27-E517E1A3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7C50-214A-B24F-B048-BBECF28A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55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Quantitatively, ARIMA performs better than LSTM. The performance of both models are better with additional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1654-AD9F-9745-951F-ABCEEF5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C45E-1036-0A44-AB95-FE4B16B52D5A}" type="slidenum">
              <a:rPr lang="en-US" sz="3200" smtClean="0"/>
              <a:t>9</a:t>
            </a:fld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C557C1-B85E-E84B-8BC0-33441F4B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32690"/>
              </p:ext>
            </p:extLst>
          </p:nvPr>
        </p:nvGraphicFramePr>
        <p:xfrm>
          <a:off x="1562100" y="3429000"/>
          <a:ext cx="8648700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3610">
                  <a:extLst>
                    <a:ext uri="{9D8B030D-6E8A-4147-A177-3AD203B41FA5}">
                      <a16:colId xmlns:a16="http://schemas.microsoft.com/office/drawing/2014/main" val="2272332229"/>
                    </a:ext>
                  </a:extLst>
                </a:gridCol>
                <a:gridCol w="4325090">
                  <a:extLst>
                    <a:ext uri="{9D8B030D-6E8A-4147-A177-3AD203B41FA5}">
                      <a16:colId xmlns:a16="http://schemas.microsoft.com/office/drawing/2014/main" val="88022402"/>
                    </a:ext>
                  </a:extLst>
                </a:gridCol>
              </a:tblGrid>
              <a:tr h="4392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Model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RMSE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149805"/>
                  </a:ext>
                </a:extLst>
              </a:tr>
              <a:tr h="4392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ARIMA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188.8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85931"/>
                  </a:ext>
                </a:extLst>
              </a:tr>
              <a:tr h="4392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ARIMA + temperature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184.4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982757"/>
                  </a:ext>
                </a:extLst>
              </a:tr>
              <a:tr h="4392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LSTM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210.9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137109"/>
                  </a:ext>
                </a:extLst>
              </a:tr>
              <a:tr h="43926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LSTM + temperature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202.3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627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3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335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 HOURLY ENERGY DEMAND WITH TIME SERIES FORECASTING</vt:lpstr>
      <vt:lpstr>Background</vt:lpstr>
      <vt:lpstr>Dataset</vt:lpstr>
      <vt:lpstr>Exploratory data analysis (EDA)</vt:lpstr>
      <vt:lpstr>Exploratory data analysis (EDA)</vt:lpstr>
      <vt:lpstr>Exploratory data analysis (EDA)</vt:lpstr>
      <vt:lpstr>Modeling and parameters</vt:lpstr>
      <vt:lpstr>Results</vt:lpstr>
      <vt:lpstr>Results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Report</dc:title>
  <dc:creator>Kupgan,Grit</dc:creator>
  <cp:lastModifiedBy>Kupgan,Grit</cp:lastModifiedBy>
  <cp:revision>10</cp:revision>
  <dcterms:created xsi:type="dcterms:W3CDTF">2021-12-14T01:17:09Z</dcterms:created>
  <dcterms:modified xsi:type="dcterms:W3CDTF">2022-01-04T19:41:37Z</dcterms:modified>
</cp:coreProperties>
</file>