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6"/>
    <p:restoredTop sz="95728"/>
  </p:normalViewPr>
  <p:slideViewPr>
    <p:cSldViewPr snapToGrid="0" snapToObjects="1">
      <p:cViewPr>
        <p:scale>
          <a:sx n="100" d="100"/>
          <a:sy n="100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783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2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52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1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92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63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3791-C8B7-E248-AF6A-E5A147D49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Recommendation for </a:t>
            </a:r>
            <a:br>
              <a:rPr lang="en-US" sz="4800" b="1" dirty="0"/>
            </a:br>
            <a:r>
              <a:rPr lang="en-US" sz="4800" b="1" dirty="0"/>
              <a:t>Big Mountain Resort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EBF83-74CB-6E4E-BA29-CC737E569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August 24,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4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executive team believes that the pricing for the resort is not optimal and would like some guidance on (1) the ideal price point and (2) possible changes in operations.</a:t>
            </a:r>
          </a:p>
          <a:p>
            <a:pPr marL="0" indent="0">
              <a:buNone/>
            </a:pPr>
            <a:endParaRPr lang="en-AU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AU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question: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maximize its profit by adjusting its prices and implementing operational changes for the next season?</a:t>
            </a:r>
          </a:p>
        </p:txBody>
      </p:sp>
    </p:spTree>
    <p:extLst>
      <p:ext uri="{BB962C8B-B14F-4D97-AF65-F5344CB8AC3E}">
        <p14:creationId xmlns:p14="http://schemas.microsoft.com/office/powerpoint/2010/main" val="383851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Results from our analysis:</a:t>
            </a:r>
          </a:p>
          <a:p>
            <a:r>
              <a:rPr lang="en-US" dirty="0"/>
              <a:t>Our ML model recommends a ticket price of $94, which is 16% higher than the current ticket price of $81.</a:t>
            </a:r>
          </a:p>
          <a:p>
            <a:r>
              <a:rPr lang="en-US" dirty="0"/>
              <a:t>The resort should add a run that increases the vertical drop by 150 feet, which will require a new chair lift. With these changes, the ticket price can be increased by $2, adding another $3.5M to the revenue.</a:t>
            </a:r>
          </a:p>
        </p:txBody>
      </p:sp>
    </p:spTree>
    <p:extLst>
      <p:ext uri="{BB962C8B-B14F-4D97-AF65-F5344CB8AC3E}">
        <p14:creationId xmlns:p14="http://schemas.microsoft.com/office/powerpoint/2010/main" val="23982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646"/>
            <a:ext cx="9601200" cy="4117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Dataset</a:t>
            </a:r>
          </a:p>
          <a:p>
            <a:r>
              <a:rPr lang="en-US" dirty="0"/>
              <a:t>The cleaned dataset has 277 resorts in the U.S., with 36 features derived from ski resort and state data. </a:t>
            </a:r>
          </a:p>
          <a:p>
            <a:pPr marL="0" indent="0">
              <a:buNone/>
            </a:pPr>
            <a:r>
              <a:rPr lang="en-US" u="sng" dirty="0"/>
              <a:t>ML model</a:t>
            </a:r>
          </a:p>
          <a:p>
            <a:r>
              <a:rPr lang="en-US" dirty="0"/>
              <a:t>The train/test split is 70/30.</a:t>
            </a:r>
          </a:p>
          <a:p>
            <a:r>
              <a:rPr lang="en-US" dirty="0"/>
              <a:t>Tested several ML models and hyperparameters on the training data with 5-fold cross-validation.</a:t>
            </a:r>
          </a:p>
          <a:p>
            <a:r>
              <a:rPr lang="en-US" dirty="0"/>
              <a:t>The final model is a Random Forest model with 69 trees, median imputer, and without scaling. The final mean absolute error is $10.</a:t>
            </a:r>
          </a:p>
        </p:txBody>
      </p:sp>
    </p:spTree>
    <p:extLst>
      <p:ext uri="{BB962C8B-B14F-4D97-AF65-F5344CB8AC3E}">
        <p14:creationId xmlns:p14="http://schemas.microsoft.com/office/powerpoint/2010/main" val="14475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4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respect to other resorts, Big Mountain (red dash) is currently underpriced.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5CF5141-9FFF-9F46-8516-A7F143D3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205168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56865"/>
            <a:ext cx="10196623" cy="92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reason is that Big Mountain (red dash) has one of the best facilities in the nation, where many of these features are highly correlated with the ticket price.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1920F9-1575-3F44-AF50-EBAD7DC3B8E9}"/>
              </a:ext>
            </a:extLst>
          </p:cNvPr>
          <p:cNvGrpSpPr/>
          <p:nvPr/>
        </p:nvGrpSpPr>
        <p:grpSpPr>
          <a:xfrm>
            <a:off x="1655695" y="2085598"/>
            <a:ext cx="9317106" cy="4658553"/>
            <a:chOff x="1811357" y="2007220"/>
            <a:chExt cx="9317106" cy="46585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1A8597-3683-B948-9C12-421C9FDCDCF7}"/>
                </a:ext>
              </a:extLst>
            </p:cNvPr>
            <p:cNvGrpSpPr/>
            <p:nvPr/>
          </p:nvGrpSpPr>
          <p:grpSpPr>
            <a:xfrm>
              <a:off x="1811357" y="2007220"/>
              <a:ext cx="9317106" cy="4658553"/>
              <a:chOff x="3395937" y="2171700"/>
              <a:chExt cx="4234568" cy="2117284"/>
            </a:xfrm>
          </p:grpSpPr>
          <p:pic>
            <p:nvPicPr>
              <p:cNvPr id="10" name="Picture 9" descr="Chart, histogram&#10;&#10;Description automatically generated">
                <a:extLst>
                  <a:ext uri="{FF2B5EF4-FFF2-40B4-BE49-F238E27FC236}">
                    <a16:creationId xmlns:a16="http://schemas.microsoft.com/office/drawing/2014/main" id="{39E3FA36-3A07-4A42-93E7-11D1C93BA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5937" y="3230342"/>
                <a:ext cx="2117284" cy="1058642"/>
              </a:xfrm>
              <a:prstGeom prst="rect">
                <a:avLst/>
              </a:prstGeom>
            </p:spPr>
          </p:pic>
          <p:pic>
            <p:nvPicPr>
              <p:cNvPr id="13" name="Picture 12" descr="Chart, histogram&#10;&#10;Description automatically generated">
                <a:extLst>
                  <a:ext uri="{FF2B5EF4-FFF2-40B4-BE49-F238E27FC236}">
                    <a16:creationId xmlns:a16="http://schemas.microsoft.com/office/drawing/2014/main" id="{57E2736E-75E7-4D4B-BB6B-2465C9228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3221" y="2171700"/>
                <a:ext cx="2117284" cy="1058642"/>
              </a:xfrm>
              <a:prstGeom prst="rect">
                <a:avLst/>
              </a:prstGeom>
            </p:spPr>
          </p:pic>
          <p:pic>
            <p:nvPicPr>
              <p:cNvPr id="15" name="Picture 14" descr="Chart, histogram&#10;&#10;Description automatically generated">
                <a:extLst>
                  <a:ext uri="{FF2B5EF4-FFF2-40B4-BE49-F238E27FC236}">
                    <a16:creationId xmlns:a16="http://schemas.microsoft.com/office/drawing/2014/main" id="{8DA6E44E-6F70-7247-97E0-1C60DFC00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3221" y="3230342"/>
                <a:ext cx="2117284" cy="1058642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7E8ABD02-C1FE-F441-9CEC-697363EB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5937" y="2171700"/>
                <a:ext cx="2117284" cy="1058642"/>
              </a:xfrm>
              <a:prstGeom prst="rect">
                <a:avLst/>
              </a:prstGeom>
            </p:spPr>
          </p:pic>
        </p:grp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AD7163C-2379-9D43-ABC9-BD8CC0703149}"/>
                </a:ext>
              </a:extLst>
            </p:cNvPr>
            <p:cNvSpPr txBox="1">
              <a:spLocks/>
            </p:cNvSpPr>
            <p:nvPr/>
          </p:nvSpPr>
          <p:spPr>
            <a:xfrm>
              <a:off x="4528567" y="2789923"/>
              <a:ext cx="1404899" cy="464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en-US" b="1" dirty="0"/>
                <a:t>Ski area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4182EB08-E819-444A-A853-8C39E2687991}"/>
                </a:ext>
              </a:extLst>
            </p:cNvPr>
            <p:cNvSpPr txBox="1">
              <a:spLocks/>
            </p:cNvSpPr>
            <p:nvPr/>
          </p:nvSpPr>
          <p:spPr>
            <a:xfrm>
              <a:off x="8418567" y="2640704"/>
              <a:ext cx="2377885" cy="464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en-US" b="1" dirty="0"/>
                <a:t>Snow maker area</a:t>
              </a: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F84D0098-14F8-9941-B839-57F5665649F0}"/>
                </a:ext>
              </a:extLst>
            </p:cNvPr>
            <p:cNvSpPr txBox="1">
              <a:spLocks/>
            </p:cNvSpPr>
            <p:nvPr/>
          </p:nvSpPr>
          <p:spPr>
            <a:xfrm>
              <a:off x="3827418" y="5036960"/>
              <a:ext cx="2190957" cy="464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en-US" b="1" dirty="0"/>
                <a:t>Number of runs</a:t>
              </a: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1A80EB6F-8B32-7F47-A751-1B18F35E3E96}"/>
                </a:ext>
              </a:extLst>
            </p:cNvPr>
            <p:cNvSpPr txBox="1">
              <a:spLocks/>
            </p:cNvSpPr>
            <p:nvPr/>
          </p:nvSpPr>
          <p:spPr>
            <a:xfrm>
              <a:off x="8605495" y="4971210"/>
              <a:ext cx="2190957" cy="464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en-US" b="1" dirty="0"/>
                <a:t>Vertical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3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A271-660B-B742-9B23-192CEC6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B73-FE3E-A94C-BFB2-3DFC660C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ticket price is sub-optimal. To ticket price can be further increased with a few changes to the facility. </a:t>
            </a:r>
          </a:p>
          <a:p>
            <a:r>
              <a:rPr lang="en-US" dirty="0"/>
              <a:t>The business team can use the ML model to explore different strategies to cut costs and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40503533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{1BEBA5D2-FDC7-E44B-B3C8-E6C00CCB8540}tf10001072</Template>
  <TotalTime>122</TotalTime>
  <Words>340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Recommendation for  Big Mountain Resort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for  Big Mountain Resort</dc:title>
  <dc:creator>Kupgan,Grit</dc:creator>
  <cp:lastModifiedBy>Kupgan,Grit</cp:lastModifiedBy>
  <cp:revision>10</cp:revision>
  <dcterms:created xsi:type="dcterms:W3CDTF">2021-08-24T17:50:30Z</dcterms:created>
  <dcterms:modified xsi:type="dcterms:W3CDTF">2021-08-24T19:52:44Z</dcterms:modified>
</cp:coreProperties>
</file>