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70" r:id="rId11"/>
    <p:sldId id="261" r:id="rId12"/>
    <p:sldId id="271" r:id="rId13"/>
    <p:sldId id="272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62"/>
    <p:restoredTop sz="94620"/>
  </p:normalViewPr>
  <p:slideViewPr>
    <p:cSldViewPr snapToGrid="0" snapToObjects="1">
      <p:cViewPr>
        <p:scale>
          <a:sx n="100" d="100"/>
          <a:sy n="100" d="100"/>
        </p:scale>
        <p:origin x="2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79B45-C0E9-5C4E-AB5C-07C3E7EA973C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BC560-CF43-8641-B7BF-4D782FC2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6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0CAA-EAC0-9540-9C14-6524980BB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61BF-99CE-0245-ABA8-889BB8E3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E0D6-728D-9C4E-8B89-03EAA303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EAD0-183F-8849-806D-1DDEB61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9C12-708B-1B45-BEE8-567E305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DFD8-73D9-394F-8EF9-38C252A4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8C702-43E7-E148-9023-8DF6EC038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2006-7F8D-EC4F-A14E-566235D1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8928-A5D7-3E47-BD1C-4911C318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4E40-DBAA-B84D-9515-6BE7D435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7CE1D-6AC2-C547-87CB-46F08E115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DE084-EDF6-184F-AD80-34E9FF95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EA43-9ED3-294A-902E-02EA18D8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3A8C-D42B-7A47-8411-A5C9C29E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7942-24CD-0845-87FD-237A6E2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768F-687C-7E4D-8EBF-2C0C1555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8C40-50F8-494B-86E2-D0C87983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279E-C01D-394B-AD03-A5EDD2C6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0372-BA8B-8547-857F-B7C47149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2FFE-8CD3-1040-B721-6AEF1CAE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B956-6509-F74C-8FB5-24F7C92D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BD65-FFF5-9145-ADB9-8B0799B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9A74-DD37-3145-98E3-1A2FD6F4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9BBC-34D1-814D-83B7-25F7771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F741-815E-584B-A712-3F9C0BF5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589E-94F3-C740-A58D-594A1512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5E33-86FB-6845-9CB3-59354A7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E5013-0E94-F045-A0E0-8822821C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769D-5042-0A4C-9BE0-1CFCA920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B38F-6B3D-A74F-8260-DD742C8E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4624-7316-CE44-AF7B-DB15425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7B78-5FDF-6748-9C2A-9536B27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FA40-BD16-D646-B20F-1455C2E9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F4D4-5868-C34C-8062-7FCB92CD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A5470-A6E6-4742-898E-E6F3A2E4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31E5F-C5C0-804B-AAEE-7A60BAD75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8E607-4F60-DB4C-8F5A-4182EAD8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6560A-4CAD-B94E-B88F-04E9EC32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23875-2B05-0C49-8F5B-DA95345A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6F78-9D8E-D249-A6F8-1C4E5D6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898C-8AA4-FB4F-A087-2C4755A8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6D2DC-E077-EB47-9D66-CC16A9FB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EE026-E73A-B34F-9331-EC6E7E1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A9B0D-DF54-B247-B0E8-BDCEF239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DE46-C568-AC40-91CA-48371182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D6FA-7C81-2342-BA05-31FA16CC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EA7F-D4C6-0C44-A781-2E4A7B2A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994A-06CB-E94A-8AA2-505D7ADD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A469-C7EA-D54F-9879-F7CA43E9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D87C-2318-644A-B33F-5224F93E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5AF3-EABC-7047-A2F6-69015014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2E4B-944C-B447-859C-37A4D8E6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9A31-A78F-5C49-BA9E-BA0695BE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C56C8-272A-6E43-A665-2E376BB97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00EF4-FBCA-0B45-BABA-29EC971E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2A3F5-B443-1146-BB04-361FAFF1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D296-18DD-3546-867F-7B41F167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EEA8-6EC5-FB4E-A2CD-4D0EE682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77EDB-8036-4046-B4E9-19F5ABDB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D716-CBF7-3B43-8228-84A22360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1425-12EA-DC40-8A5B-8CF72877F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BD47-DCAD-9A49-B7A1-6B1E32F1B96A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4068-703E-F247-A87A-AF58AEAC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F731-74E2-BD44-81A8-88095A92D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04F7-12D3-BA4E-8630-3881BEE3C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8704"/>
          </a:xfrm>
        </p:spPr>
        <p:txBody>
          <a:bodyPr>
            <a:normAutofit/>
          </a:bodyPr>
          <a:lstStyle/>
          <a:p>
            <a:r>
              <a:rPr lang="en-US" sz="3200" b="1" dirty="0"/>
              <a:t>PREDICTING THE PROPERTIES OF ORGANIC MOLECULES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BDCB4-FCE5-614C-8185-7C4545D93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4398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903226" cy="272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dataset, the train/test ratio was 80/20. Within the training set, 20% was used as a validation 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total of 50 epochs training, mean squared error loss, and Adam optimizer.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10</a:t>
            </a:fld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D88DB0-2502-0D4E-91C1-439E1387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87415"/>
              </p:ext>
            </p:extLst>
          </p:nvPr>
        </p:nvGraphicFramePr>
        <p:xfrm>
          <a:off x="2509043" y="4075588"/>
          <a:ext cx="7173913" cy="2074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894">
                  <a:extLst>
                    <a:ext uri="{9D8B030D-6E8A-4147-A177-3AD203B41FA5}">
                      <a16:colId xmlns:a16="http://schemas.microsoft.com/office/drawing/2014/main" val="3410704545"/>
                    </a:ext>
                  </a:extLst>
                </a:gridCol>
                <a:gridCol w="2492866">
                  <a:extLst>
                    <a:ext uri="{9D8B030D-6E8A-4147-A177-3AD203B41FA5}">
                      <a16:colId xmlns:a16="http://schemas.microsoft.com/office/drawing/2014/main" val="2393473999"/>
                    </a:ext>
                  </a:extLst>
                </a:gridCol>
                <a:gridCol w="3091153">
                  <a:extLst>
                    <a:ext uri="{9D8B030D-6E8A-4147-A177-3AD203B41FA5}">
                      <a16:colId xmlns:a16="http://schemas.microsoft.com/office/drawing/2014/main" val="3332709441"/>
                    </a:ext>
                  </a:extLst>
                </a:gridCol>
              </a:tblGrid>
              <a:tr h="296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Hidden layers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Nodes per hidden layer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365126"/>
                  </a:ext>
                </a:extLst>
              </a:tr>
              <a:tr h="296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083780"/>
                  </a:ext>
                </a:extLst>
              </a:tr>
              <a:tr h="296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94634"/>
                  </a:ext>
                </a:extLst>
              </a:tr>
              <a:tr h="296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091559"/>
                  </a:ext>
                </a:extLst>
              </a:tr>
              <a:tr h="296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69262"/>
                  </a:ext>
                </a:extLst>
              </a:tr>
              <a:tr h="296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098681"/>
                  </a:ext>
                </a:extLst>
              </a:tr>
              <a:tr h="296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4212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96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1"/>
            <a:ext cx="11188700" cy="982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Training with 50 epochs is sufficient for this dataset. The same is true for 100 epochs.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11</a:t>
            </a:fld>
            <a:endParaRPr lang="en-US" sz="32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3CC93FD-584C-2346-96D3-12B0EE3DD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5" y="2087244"/>
            <a:ext cx="6945842" cy="41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6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1"/>
            <a:ext cx="11188700" cy="925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best architectures are 256 and 512 nodes with one hidden layer.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12</a:t>
            </a:fld>
            <a:endParaRPr lang="en-US" sz="3200" dirty="0"/>
          </a:p>
        </p:txBody>
      </p:sp>
      <p:pic>
        <p:nvPicPr>
          <p:cNvPr id="6" name="Graphic 1">
            <a:extLst>
              <a:ext uri="{FF2B5EF4-FFF2-40B4-BE49-F238E27FC236}">
                <a16:creationId xmlns:a16="http://schemas.microsoft.com/office/drawing/2014/main" id="{B2B4F1BC-62F8-AF4D-99DC-370669745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256" y="2317750"/>
            <a:ext cx="580548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1"/>
            <a:ext cx="11188700" cy="143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accuracies are different between properties (r2 between 0.79 and 0.99).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13</a:t>
            </a:fld>
            <a:endParaRPr lang="en-US" sz="3200" dirty="0"/>
          </a:p>
        </p:txBody>
      </p:sp>
      <p:pic>
        <p:nvPicPr>
          <p:cNvPr id="7" name="Picture 6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007B084B-FAE7-7448-A337-ABEE8FEEE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47" y="2013016"/>
            <a:ext cx="7063105" cy="47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exercise confirms that the MPNN can accurately predict molecular properties.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Best architectures: </a:t>
            </a:r>
            <a:r>
              <a:rPr lang="en-US" dirty="0"/>
              <a:t>256 or 512 nodes with 1 hidden layer</a:t>
            </a:r>
          </a:p>
          <a:p>
            <a:pPr marL="0" indent="0">
              <a:buNone/>
            </a:pPr>
            <a:r>
              <a:rPr lang="en-US" b="1" dirty="0"/>
              <a:t>Optimization: </a:t>
            </a:r>
            <a:r>
              <a:rPr lang="en-US" dirty="0"/>
              <a:t>features, MPNN, transformer, network architectures, optimizer, and loss functions </a:t>
            </a:r>
          </a:p>
          <a:p>
            <a:pPr marL="0" indent="0">
              <a:buNone/>
            </a:pPr>
            <a:r>
              <a:rPr lang="en-US" b="1" dirty="0"/>
              <a:t>Future improvements: </a:t>
            </a:r>
            <a:r>
              <a:rPr lang="en-US" dirty="0"/>
              <a:t>more diverse chemical dataset with transfer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14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00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2"/>
            <a:ext cx="10515600" cy="102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Organic molecules are a promising building block for material because they can be light, transparent, flexible, and scalable.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2</a:t>
            </a:fld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77722-5D2D-8943-BC7D-91EF5E0B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614128"/>
            <a:ext cx="50673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exible Solar Cell">
            <a:extLst>
              <a:ext uri="{FF2B5EF4-FFF2-40B4-BE49-F238E27FC236}">
                <a16:creationId xmlns:a16="http://schemas.microsoft.com/office/drawing/2014/main" id="{E9412587-FEF1-BB4F-BE60-179E9195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69" y="2536823"/>
            <a:ext cx="4213364" cy="280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D1610D-329B-F244-84EC-A5D7C9921A79}"/>
              </a:ext>
            </a:extLst>
          </p:cNvPr>
          <p:cNvSpPr txBox="1"/>
          <p:nvPr/>
        </p:nvSpPr>
        <p:spPr>
          <a:xfrm>
            <a:off x="0" y="6169709"/>
            <a:ext cx="10863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www.oled-info.com</a:t>
            </a:r>
            <a:r>
              <a:rPr lang="en-US" dirty="0"/>
              <a:t>/lg-display-expand-flexible-oled-production-800-million-investment</a:t>
            </a:r>
          </a:p>
          <a:p>
            <a:r>
              <a:rPr lang="en-US" dirty="0"/>
              <a:t>https://</a:t>
            </a:r>
            <a:r>
              <a:rPr lang="en-US" dirty="0" err="1"/>
              <a:t>scitechdaily.com</a:t>
            </a:r>
            <a:r>
              <a:rPr lang="en-US" dirty="0"/>
              <a:t>/new-flexible-ultrathin-organic-solar-cell-is-both-highly-efficient-and-durable/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5F2C0-8F83-9A41-B442-4185D6DB75BE}"/>
              </a:ext>
            </a:extLst>
          </p:cNvPr>
          <p:cNvSpPr txBox="1"/>
          <p:nvPr/>
        </p:nvSpPr>
        <p:spPr>
          <a:xfrm>
            <a:off x="2286000" y="5534402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emitting diode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60D5C-CCB7-F843-9828-7B8635FD18B4}"/>
              </a:ext>
            </a:extLst>
          </p:cNvPr>
          <p:cNvSpPr txBox="1"/>
          <p:nvPr/>
        </p:nvSpPr>
        <p:spPr>
          <a:xfrm>
            <a:off x="8341428" y="556822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Solar cell</a:t>
            </a:r>
          </a:p>
        </p:txBody>
      </p:sp>
    </p:spTree>
    <p:extLst>
      <p:ext uri="{BB962C8B-B14F-4D97-AF65-F5344CB8AC3E}">
        <p14:creationId xmlns:p14="http://schemas.microsoft.com/office/powerpoint/2010/main" val="5483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Several aspects of these technologies can be improved by selecting the “right” molecules out of </a:t>
            </a:r>
            <a:r>
              <a:rPr lang="en-US" b="1" dirty="0"/>
              <a:t>billion</a:t>
            </a:r>
            <a:r>
              <a:rPr lang="en-US" dirty="0"/>
              <a:t> molecules.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computational chemistry and performing experiment are too expensive and time-consuming.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One solution - machine learning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118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dataset called QM9 was downloaded from quantum-</a:t>
            </a:r>
            <a:r>
              <a:rPr lang="en-US" dirty="0" err="1"/>
              <a:t>machine.org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 contains 134K stable small organic molecules with up to 9 heavy atoms.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entry was calculated with density functional theory using the B3LYP/6-31G(2df,p) level of theory.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722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6463748" cy="503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Input: SMILES</a:t>
            </a:r>
          </a:p>
          <a:p>
            <a:pPr marL="0" indent="0">
              <a:buNone/>
            </a:pPr>
            <a:r>
              <a:rPr lang="en-US" sz="2000" dirty="0"/>
              <a:t>Outputs: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mu - dipole moment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alpha - isotropic polarizability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homo - the energy of highest occupied molecular orbital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lumo</a:t>
            </a:r>
            <a:r>
              <a:rPr lang="en-US" sz="2000" dirty="0"/>
              <a:t> - the energy of lowest occupied molecular orbital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gap - the difference between homo and </a:t>
            </a:r>
            <a:r>
              <a:rPr lang="en-US" sz="2000" dirty="0" err="1"/>
              <a:t>lumo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r2 - electronic spatial extent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zpve</a:t>
            </a:r>
            <a:r>
              <a:rPr lang="en-US" sz="2000" dirty="0"/>
              <a:t> - zero-point vibrational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U0 - internal energy at 0 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 - internal energy at 298.15 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- enthalpy at 298.15 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 - free energy at 298.15 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Cv</a:t>
            </a:r>
            <a:r>
              <a:rPr lang="en-US" sz="2000" dirty="0"/>
              <a:t> - heat capacity at 298.15 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5</a:t>
            </a:fld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6E4F94-6718-1840-878C-5BD72C6C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65125"/>
            <a:ext cx="3810000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3E799-E26C-8C4B-AF97-D8CE8FDF766C}"/>
              </a:ext>
            </a:extLst>
          </p:cNvPr>
          <p:cNvSpPr txBox="1"/>
          <p:nvPr/>
        </p:nvSpPr>
        <p:spPr>
          <a:xfrm>
            <a:off x="8077200" y="5726412"/>
            <a:ext cx="3969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Simplified_molecular-input_line-entry_system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observed that most of these properties contain extreme values and large variation in scales.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6</a:t>
            </a:fld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9A40A-4017-1D43-867A-BB4D848D7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5" y="2330450"/>
            <a:ext cx="6791325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4"/>
            <a:ext cx="10515600" cy="1927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structure space, the 133K molecules appear to be nicely distributed.</a:t>
            </a:r>
          </a:p>
          <a:p>
            <a:pPr marL="0" indent="0">
              <a:buNone/>
            </a:pPr>
            <a:r>
              <a:rPr lang="en-US" dirty="0"/>
              <a:t>For property space, a significant amount of data points contain extreme values.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7</a:t>
            </a:fld>
            <a:endParaRPr lang="en-US" sz="3200" dirty="0"/>
          </a:p>
        </p:txBody>
      </p:sp>
      <p:pic>
        <p:nvPicPr>
          <p:cNvPr id="6" name="Picture 5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3B6B65F8-DCD0-354B-A5E8-1FBB549D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54" y="3314307"/>
            <a:ext cx="4948883" cy="3298528"/>
          </a:xfrm>
          <a:prstGeom prst="rect">
            <a:avLst/>
          </a:prstGeom>
        </p:spPr>
      </p:pic>
      <p:pic>
        <p:nvPicPr>
          <p:cNvPr id="8" name="Picture 7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7F95CD86-B781-4E4F-8D95-480DDAF3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05" y="3319252"/>
            <a:ext cx="4948883" cy="32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6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ways can be used to represent molecules, resulting in different level of accuracy and generalizability.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Here, graph-based method called Message Passing Neural Networks (MPNN) will be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8</a:t>
            </a:fld>
            <a:endParaRPr lang="en-US" sz="3200" dirty="0"/>
          </a:p>
        </p:txBody>
      </p:sp>
      <p:pic>
        <p:nvPicPr>
          <p:cNvPr id="3074" name="Picture 2" descr="Inverse molecular design using machine learning: Generative models for  matter engineering">
            <a:extLst>
              <a:ext uri="{FF2B5EF4-FFF2-40B4-BE49-F238E27FC236}">
                <a16:creationId xmlns:a16="http://schemas.microsoft.com/office/drawing/2014/main" id="{6A53718F-B2F5-A043-8A72-4CD237868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22" y="1812373"/>
            <a:ext cx="5201555" cy="414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BDDB88-5DB8-874C-8876-7B2373D2F10A}"/>
              </a:ext>
            </a:extLst>
          </p:cNvPr>
          <p:cNvSpPr txBox="1"/>
          <p:nvPr/>
        </p:nvSpPr>
        <p:spPr>
          <a:xfrm>
            <a:off x="6009822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www.science.org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/10.1126/science.aat2663</a:t>
            </a:r>
          </a:p>
        </p:txBody>
      </p:sp>
    </p:spTree>
    <p:extLst>
      <p:ext uri="{BB962C8B-B14F-4D97-AF65-F5344CB8AC3E}">
        <p14:creationId xmlns:p14="http://schemas.microsoft.com/office/powerpoint/2010/main" val="263376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1023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whole architect include features, message passing unit, encoder readout, and neural networks.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9</a:t>
            </a:fld>
            <a:endParaRPr lang="en-US" sz="32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A53D794-753F-E646-AC97-388AE012F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" y="3172881"/>
            <a:ext cx="9743517" cy="30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559</Words>
  <Application>Microsoft Macintosh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THE PROPERTIES OF ORGANIC MOLECULES WITH NEURAL NETWORKS</vt:lpstr>
      <vt:lpstr>Background</vt:lpstr>
      <vt:lpstr>Background</vt:lpstr>
      <vt:lpstr>Dataset</vt:lpstr>
      <vt:lpstr>Dataset</vt:lpstr>
      <vt:lpstr>Exploratory data analysis (EDA)</vt:lpstr>
      <vt:lpstr>Exploratory data analysis (EDA)</vt:lpstr>
      <vt:lpstr>Modeling and parameters</vt:lpstr>
      <vt:lpstr>Modeling and parameters</vt:lpstr>
      <vt:lpstr>Modeling and parameters</vt:lpstr>
      <vt:lpstr>Results</vt:lpstr>
      <vt:lpstr>Results</vt:lpstr>
      <vt:lpstr>Results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</dc:title>
  <dc:creator>Kupgan,Grit</dc:creator>
  <cp:lastModifiedBy>Kupgan,Grit</cp:lastModifiedBy>
  <cp:revision>19</cp:revision>
  <dcterms:created xsi:type="dcterms:W3CDTF">2021-12-14T01:17:09Z</dcterms:created>
  <dcterms:modified xsi:type="dcterms:W3CDTF">2022-02-27T18:20:35Z</dcterms:modified>
</cp:coreProperties>
</file>