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9"/>
  </p:handoutMasterIdLst>
  <p:sldIdLst>
    <p:sldId id="332" r:id="rId3"/>
    <p:sldId id="454" r:id="rId5"/>
    <p:sldId id="457" r:id="rId6"/>
    <p:sldId id="452" r:id="rId7"/>
    <p:sldId id="443" r:id="rId8"/>
    <p:sldId id="1137" r:id="rId9"/>
    <p:sldId id="1136" r:id="rId10"/>
    <p:sldId id="992" r:id="rId11"/>
    <p:sldId id="993" r:id="rId12"/>
    <p:sldId id="994" r:id="rId13"/>
    <p:sldId id="991" r:id="rId14"/>
    <p:sldId id="1569" r:id="rId15"/>
    <p:sldId id="444" r:id="rId16"/>
    <p:sldId id="445" r:id="rId17"/>
    <p:sldId id="446" r:id="rId18"/>
    <p:sldId id="447" r:id="rId19"/>
    <p:sldId id="495" r:id="rId20"/>
    <p:sldId id="496" r:id="rId21"/>
    <p:sldId id="724" r:id="rId22"/>
    <p:sldId id="846" r:id="rId23"/>
    <p:sldId id="847" r:id="rId24"/>
    <p:sldId id="497" r:id="rId25"/>
    <p:sldId id="857" r:id="rId26"/>
    <p:sldId id="858" r:id="rId27"/>
    <p:sldId id="859" r:id="rId28"/>
    <p:sldId id="1568" r:id="rId29"/>
    <p:sldId id="1592" r:id="rId30"/>
    <p:sldId id="370" r:id="rId31"/>
    <p:sldId id="441" r:id="rId32"/>
    <p:sldId id="450" r:id="rId33"/>
    <p:sldId id="451" r:id="rId34"/>
    <p:sldId id="448" r:id="rId35"/>
    <p:sldId id="463" r:id="rId36"/>
    <p:sldId id="481" r:id="rId37"/>
    <p:sldId id="617" r:id="rId38"/>
  </p:sldIdLst>
  <p:sldSz cx="9144000" cy="6858000" type="screen4x3"/>
  <p:notesSz cx="6858000" cy="9144000"/>
  <p:defaultTex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FF66"/>
    <a:srgbClr val="DCEEF0"/>
    <a:srgbClr val="CCFFFF"/>
    <a:srgbClr val="5F5F5F"/>
    <a:srgbClr val="CCFFCC"/>
    <a:srgbClr val="FF99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75" autoAdjust="0"/>
    <p:restoredTop sz="87755" autoAdjust="0"/>
  </p:normalViewPr>
  <p:slideViewPr>
    <p:cSldViewPr snapToGrid="0">
      <p:cViewPr varScale="1">
        <p:scale>
          <a:sx n="51" d="100"/>
          <a:sy n="51" d="100"/>
        </p:scale>
        <p:origin x="-1762" y="-72"/>
      </p:cViewPr>
      <p:guideLst>
        <p:guide orient="horz" pos="2154"/>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304"/>
    </p:cViewPr>
  </p:sorterViewPr>
  <p:notesViewPr>
    <p:cSldViewPr snapToGrid="0">
      <p:cViewPr>
        <p:scale>
          <a:sx n="75" d="100"/>
          <a:sy n="75" d="100"/>
        </p:scale>
        <p:origin x="-1320" y="-72"/>
      </p:cViewPr>
      <p:guideLst>
        <p:guide orient="horz" pos="2871"/>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notesMaster" Target="notesMasters/notesMaster1.xml"/><Relationship Id="rId39" Type="http://schemas.openxmlformats.org/officeDocument/2006/relationships/handoutMaster" Target="handoutMasters/handoutMaster1.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b="0">
                <a:ea typeface="宋体" panose="02010600030101010101" pitchFamily="2" charset="-122"/>
              </a:defRPr>
            </a:lvl1pPr>
          </a:lstStyle>
          <a:p>
            <a:pPr>
              <a:defRPr/>
            </a:pPr>
            <a:endParaRPr lang="en-US" altLang="zh-CN"/>
          </a:p>
        </p:txBody>
      </p:sp>
      <p:sp>
        <p:nvSpPr>
          <p:cNvPr id="73731"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0">
                <a:ea typeface="宋体" panose="02010600030101010101" pitchFamily="2" charset="-122"/>
              </a:defRPr>
            </a:lvl1pPr>
          </a:lstStyle>
          <a:p>
            <a:pPr>
              <a:defRPr/>
            </a:pPr>
            <a:endParaRPr lang="en-US" altLang="zh-CN"/>
          </a:p>
        </p:txBody>
      </p:sp>
      <p:sp>
        <p:nvSpPr>
          <p:cNvPr id="73732"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b="0">
                <a:ea typeface="宋体" panose="02010600030101010101" pitchFamily="2" charset="-122"/>
              </a:defRPr>
            </a:lvl1pPr>
          </a:lstStyle>
          <a:p>
            <a:pPr>
              <a:defRPr/>
            </a:pPr>
            <a:endParaRPr lang="en-US" altLang="zh-CN"/>
          </a:p>
        </p:txBody>
      </p:sp>
      <p:sp>
        <p:nvSpPr>
          <p:cNvPr id="73733"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b="0">
                <a:ea typeface="宋体" panose="02010600030101010101" pitchFamily="2" charset="-122"/>
              </a:defRPr>
            </a:lvl1pPr>
          </a:lstStyle>
          <a:p>
            <a:pPr>
              <a:defRPr/>
            </a:pPr>
            <a:fld id="{5CB47FE6-BF13-40D8-8B59-5E923BB6A9CC}"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b="0">
                <a:ea typeface="宋体" panose="02010600030101010101" pitchFamily="2" charset="-122"/>
              </a:defRPr>
            </a:lvl1pPr>
          </a:lstStyle>
          <a:p>
            <a:pPr>
              <a:defRPr/>
            </a:pPr>
            <a:endParaRPr lang="en-US" altLang="zh-CN"/>
          </a:p>
        </p:txBody>
      </p:sp>
      <p:sp>
        <p:nvSpPr>
          <p:cNvPr id="52227"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0">
                <a:ea typeface="宋体" panose="02010600030101010101" pitchFamily="2" charset="-122"/>
              </a:defRPr>
            </a:lvl1pPr>
          </a:lstStyle>
          <a:p>
            <a:pPr>
              <a:defRPr/>
            </a:pPr>
            <a:endParaRPr lang="en-US" altLang="zh-CN"/>
          </a:p>
        </p:txBody>
      </p:sp>
      <p:sp>
        <p:nvSpPr>
          <p:cNvPr id="184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52229"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52230"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b="0">
                <a:ea typeface="宋体" panose="02010600030101010101" pitchFamily="2" charset="-122"/>
              </a:defRPr>
            </a:lvl1pPr>
          </a:lstStyle>
          <a:p>
            <a:pPr>
              <a:defRPr/>
            </a:pPr>
            <a:endParaRPr lang="en-US" altLang="zh-CN"/>
          </a:p>
        </p:txBody>
      </p:sp>
      <p:sp>
        <p:nvSpPr>
          <p:cNvPr id="52231"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b="0">
                <a:ea typeface="宋体" panose="02010600030101010101" pitchFamily="2" charset="-122"/>
              </a:defRPr>
            </a:lvl1pPr>
          </a:lstStyle>
          <a:p>
            <a:pPr>
              <a:defRPr/>
            </a:pPr>
            <a:fld id="{945F809E-01C7-403F-B03A-73F6C71EF355}"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p:spPr>
        <p:txBody>
          <a:bodyPr/>
          <a:lstStyle/>
          <a:p>
            <a:fld id="{E35D668D-2A3E-4B59-8069-27BE014F5E2D}"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21506" name="Rectangle 2"/>
          <p:cNvSpPr>
            <a:spLocks noGrp="1" noRot="1" noChangeAspect="1" noChangeArrowheads="1" noTextEdit="1"/>
          </p:cNvSpPr>
          <p:nvPr>
            <p:ph type="sldImg"/>
          </p:nvPr>
        </p:nvSpPr>
        <p:spPr/>
      </p:sp>
      <p:sp>
        <p:nvSpPr>
          <p:cNvPr id="21507" name="Rectangle 3"/>
          <p:cNvSpPr>
            <a:spLocks noGrp="1" noChangeArrowheads="1"/>
          </p:cNvSpPr>
          <p:nvPr>
            <p:ph type="body" idx="1"/>
          </p:nvPr>
        </p:nvSpPr>
        <p:spPr>
          <a:noFill/>
        </p:spPr>
        <p:txBody>
          <a:bodyPr/>
          <a:lstStyle/>
          <a:p>
            <a:pPr eaLnBrk="1" hangingPunct="1"/>
            <a:endParaRPr lang="zh-CN" altLang="zh-CN" smtClean="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a:noFill/>
        </p:spPr>
        <p:txBody>
          <a:bodyPr/>
          <a:lstStyle/>
          <a:p>
            <a:fld id="{373B1FC1-4178-4CE4-B443-1D0916193A05}"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37890" name="Rectangle 2"/>
          <p:cNvSpPr>
            <a:spLocks noGrp="1" noRot="1" noChangeAspect="1" noChangeArrowheads="1" noTextEdit="1"/>
          </p:cNvSpPr>
          <p:nvPr>
            <p:ph type="sldImg"/>
          </p:nvPr>
        </p:nvSpPr>
        <p:spPr>
          <a:xfrm>
            <a:off x="1754188" y="762000"/>
            <a:ext cx="3352800" cy="2514600"/>
          </a:xfrm>
        </p:spPr>
      </p:sp>
      <p:sp>
        <p:nvSpPr>
          <p:cNvPr id="37891" name="Rectangle 3"/>
          <p:cNvSpPr>
            <a:spLocks noGrp="1" noChangeArrowheads="1"/>
          </p:cNvSpPr>
          <p:nvPr>
            <p:ph type="body" idx="1"/>
          </p:nvPr>
        </p:nvSpPr>
        <p:spPr>
          <a:xfrm>
            <a:off x="1219200" y="3505200"/>
            <a:ext cx="4648200" cy="4953000"/>
          </a:xfrm>
          <a:noFill/>
        </p:spPr>
        <p:txBody>
          <a:bodyPr lIns="89520" tIns="44760" rIns="89520" bIns="44760"/>
          <a:lstStyle/>
          <a:p>
            <a:pPr eaLnBrk="1" hangingPunct="1"/>
            <a:endParaRPr lang="zh-CN" altLang="zh-CN" smtClean="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txBox="1">
            <a:spLocks noGrp="1" noChangeArrowheads="1"/>
          </p:cNvSpPr>
          <p:nvPr/>
        </p:nvSpPr>
        <p:spPr bwMode="auto">
          <a:xfrm>
            <a:off x="3886200" y="8686800"/>
            <a:ext cx="2971800" cy="457200"/>
          </a:xfrm>
          <a:prstGeom prst="rect">
            <a:avLst/>
          </a:prstGeom>
          <a:noFill/>
          <a:ln w="9525">
            <a:noFill/>
            <a:miter lim="800000"/>
          </a:ln>
        </p:spPr>
        <p:txBody>
          <a:bodyPr anchor="b"/>
          <a:lstStyle/>
          <a:p>
            <a:pPr algn="r"/>
            <a:fld id="{8B2797E1-4A4B-4ADB-BD51-17DDF28F8772}" type="slidenum">
              <a:rPr lang="en-US" altLang="zh-CN" sz="1200" b="0"/>
            </a:fld>
            <a:endParaRPr lang="en-US" altLang="zh-CN" sz="1200" b="0"/>
          </a:p>
        </p:txBody>
      </p:sp>
      <p:sp>
        <p:nvSpPr>
          <p:cNvPr id="39938" name="Rectangle 2"/>
          <p:cNvSpPr>
            <a:spLocks noGrp="1" noRot="1" noChangeAspect="1" noChangeArrowheads="1" noTextEdit="1"/>
          </p:cNvSpPr>
          <p:nvPr>
            <p:ph type="sldImg"/>
          </p:nvPr>
        </p:nvSpPr>
        <p:spPr/>
      </p:sp>
      <p:sp>
        <p:nvSpPr>
          <p:cNvPr id="39939" name="Rectangle 3"/>
          <p:cNvSpPr>
            <a:spLocks noGrp="1" noChangeArrowheads="1"/>
          </p:cNvSpPr>
          <p:nvPr>
            <p:ph type="body" idx="1"/>
          </p:nvPr>
        </p:nvSpPr>
        <p:spPr>
          <a:noFill/>
        </p:spPr>
        <p:txBody>
          <a:bodyPr/>
          <a:lstStyle/>
          <a:p>
            <a:pPr eaLnBrk="1" hangingPunct="1"/>
            <a:r>
              <a:rPr lang="zh-CN" altLang="en-US" smtClean="0">
                <a:ea typeface="宋体" panose="02010600030101010101" pitchFamily="2" charset="-122"/>
              </a:rPr>
              <a:t>先看几页来自微软的</a:t>
            </a:r>
            <a:r>
              <a:rPr lang="en-US" altLang="zh-CN" smtClean="0">
                <a:ea typeface="宋体" panose="02010600030101010101" pitchFamily="2" charset="-122"/>
              </a:rPr>
              <a:t>ppt</a:t>
            </a:r>
            <a:endParaRPr lang="en-US" altLang="zh-CN" smtClean="0">
              <a:ea typeface="宋体" panose="02010600030101010101" pitchFamily="2" charset="-122"/>
            </a:endParaRPr>
          </a:p>
          <a:p>
            <a:pPr eaLnBrk="1" hangingPunct="1"/>
            <a:endParaRPr lang="en-US" altLang="zh-CN" smtClean="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txBox="1">
            <a:spLocks noGrp="1" noChangeArrowheads="1"/>
          </p:cNvSpPr>
          <p:nvPr/>
        </p:nvSpPr>
        <p:spPr bwMode="auto">
          <a:xfrm>
            <a:off x="3886200" y="8686800"/>
            <a:ext cx="2971800" cy="457200"/>
          </a:xfrm>
          <a:prstGeom prst="rect">
            <a:avLst/>
          </a:prstGeom>
          <a:noFill/>
          <a:ln w="9525">
            <a:noFill/>
            <a:miter lim="800000"/>
          </a:ln>
        </p:spPr>
        <p:txBody>
          <a:bodyPr anchor="b"/>
          <a:lstStyle/>
          <a:p>
            <a:pPr algn="r"/>
            <a:fld id="{10A316AC-6B4A-4242-8DC5-C09FA8C1226E}" type="slidenum">
              <a:rPr lang="en-US" altLang="zh-CN" sz="1200" b="0"/>
            </a:fld>
            <a:endParaRPr lang="en-US" altLang="zh-CN" sz="1200" b="0"/>
          </a:p>
        </p:txBody>
      </p:sp>
      <p:sp>
        <p:nvSpPr>
          <p:cNvPr id="41986" name="Rectangle 2"/>
          <p:cNvSpPr>
            <a:spLocks noGrp="1" noRot="1" noChangeAspect="1" noChangeArrowheads="1" noTextEdit="1"/>
          </p:cNvSpPr>
          <p:nvPr>
            <p:ph type="sldImg"/>
          </p:nvPr>
        </p:nvSpPr>
        <p:spPr/>
      </p:sp>
      <p:sp>
        <p:nvSpPr>
          <p:cNvPr id="41987" name="Rectangle 3"/>
          <p:cNvSpPr>
            <a:spLocks noGrp="1" noChangeArrowheads="1"/>
          </p:cNvSpPr>
          <p:nvPr>
            <p:ph type="body" idx="1"/>
          </p:nvPr>
        </p:nvSpPr>
        <p:spPr>
          <a:noFill/>
        </p:spPr>
        <p:txBody>
          <a:bodyPr/>
          <a:lstStyle/>
          <a:p>
            <a:pPr eaLnBrk="1" hangingPunct="1"/>
            <a:endParaRPr lang="zh-CN" altLang="zh-CN" smtClean="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本杰明</a:t>
            </a:r>
            <a:r>
              <a:rPr lang="en-US" altLang="zh-CN" dirty="0" smtClean="0"/>
              <a:t>·</a:t>
            </a:r>
            <a:r>
              <a:rPr lang="zh-CN" altLang="en-US" dirty="0" smtClean="0"/>
              <a:t>布鲁姆（</a:t>
            </a:r>
            <a:r>
              <a:rPr lang="en-US" altLang="zh-CN" dirty="0" smtClean="0"/>
              <a:t>Benjamin Bloom</a:t>
            </a:r>
            <a:r>
              <a:rPr lang="zh-CN" altLang="en-US" dirty="0" smtClean="0"/>
              <a:t>，</a:t>
            </a:r>
            <a:r>
              <a:rPr lang="en-US" altLang="zh-CN" dirty="0" smtClean="0"/>
              <a:t>1913</a:t>
            </a:r>
            <a:r>
              <a:rPr lang="zh-CN" altLang="en-US" dirty="0" smtClean="0"/>
              <a:t>年</a:t>
            </a:r>
            <a:r>
              <a:rPr lang="en-US" altLang="zh-CN" dirty="0" smtClean="0"/>
              <a:t>2</a:t>
            </a:r>
            <a:r>
              <a:rPr lang="zh-CN" altLang="en-US" dirty="0" smtClean="0"/>
              <a:t>月</a:t>
            </a:r>
            <a:r>
              <a:rPr lang="en-US" altLang="zh-CN" dirty="0" smtClean="0"/>
              <a:t>21</a:t>
            </a:r>
            <a:r>
              <a:rPr lang="zh-CN" altLang="en-US" dirty="0" smtClean="0"/>
              <a:t>日－</a:t>
            </a:r>
            <a:r>
              <a:rPr lang="en-US" altLang="zh-CN" dirty="0" smtClean="0"/>
              <a:t>1999</a:t>
            </a:r>
            <a:r>
              <a:rPr lang="zh-CN" altLang="en-US" dirty="0" smtClean="0"/>
              <a:t>年</a:t>
            </a:r>
            <a:r>
              <a:rPr lang="en-US" altLang="zh-CN" dirty="0" smtClean="0"/>
              <a:t>9</a:t>
            </a:r>
            <a:r>
              <a:rPr lang="zh-CN" altLang="en-US" dirty="0" smtClean="0"/>
              <a:t>月</a:t>
            </a:r>
            <a:r>
              <a:rPr lang="en-US" altLang="zh-CN" dirty="0" smtClean="0"/>
              <a:t>13</a:t>
            </a:r>
            <a:r>
              <a:rPr lang="zh-CN" altLang="en-US" dirty="0" smtClean="0"/>
              <a:t>日），生于</a:t>
            </a:r>
            <a:r>
              <a:rPr lang="en-US" altLang="zh-CN" dirty="0" smtClean="0"/>
              <a:t>1913</a:t>
            </a:r>
            <a:r>
              <a:rPr lang="zh-CN" altLang="en-US" dirty="0" smtClean="0"/>
              <a:t>年，是美国当代著名的心理学家、教育家，芝加哥大学教育系教育学教授，曾担任美国教育研究协会会长，是国际教育评价协会评价和课程专家。</a:t>
            </a:r>
            <a:endParaRPr lang="zh-CN" altLang="en-US" dirty="0"/>
          </a:p>
        </p:txBody>
      </p:sp>
      <p:sp>
        <p:nvSpPr>
          <p:cNvPr id="4" name="灯片编号占位符 3"/>
          <p:cNvSpPr>
            <a:spLocks noGrp="1"/>
          </p:cNvSpPr>
          <p:nvPr>
            <p:ph type="sldNum" sz="quarter" idx="10"/>
          </p:nvPr>
        </p:nvSpPr>
        <p:spPr/>
        <p:txBody>
          <a:bodyPr/>
          <a:lstStyle/>
          <a:p>
            <a:fld id="{68393EB9-3FAB-4E29-8496-270A5FB628FC}"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6988"/>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F565D35-8132-41E4-9EDF-2B6FD61777F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Rot="1" noChangeAspect="1" noChangeArrowheads="1" noTextEdit="1"/>
          </p:cNvSpPr>
          <p:nvPr>
            <p:ph type="sldImg"/>
          </p:nvPr>
        </p:nvSpPr>
        <p:spPr/>
      </p:sp>
      <p:sp>
        <p:nvSpPr>
          <p:cNvPr id="44034" name="Rectangle 3"/>
          <p:cNvSpPr>
            <a:spLocks noGrp="1" noChangeArrowheads="1"/>
          </p:cNvSpPr>
          <p:nvPr>
            <p:ph type="body" idx="1"/>
          </p:nvPr>
        </p:nvSpPr>
        <p:spPr>
          <a:noFill/>
        </p:spPr>
        <p:txBody>
          <a:bodyPr/>
          <a:lstStyle/>
          <a:p>
            <a:r>
              <a:rPr lang="zh-CN" altLang="en-US" smtClean="0">
                <a:ea typeface="宋体" panose="02010600030101010101" pitchFamily="2" charset="-122"/>
              </a:rPr>
              <a:t>虽然网上评价不是很高。不做推荐，我也没看。</a:t>
            </a:r>
            <a:endParaRPr lang="zh-CN" altLang="en-US" smtClean="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7" name="Rectangle 7"/>
          <p:cNvSpPr>
            <a:spLocks noGrp="1" noChangeArrowheads="1"/>
          </p:cNvSpPr>
          <p:nvPr>
            <p:ph type="sldNum" sz="quarter" idx="5"/>
          </p:nvPr>
        </p:nvSpPr>
        <p:spPr>
          <a:noFill/>
        </p:spPr>
        <p:txBody>
          <a:bodyPr/>
          <a:lstStyle/>
          <a:p>
            <a:fld id="{1634F4FE-873E-4B12-8417-24E678C66106}"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562178" name="Rectangle 2"/>
          <p:cNvSpPr>
            <a:spLocks noGrp="1" noRot="1" noChangeAspect="1" noChangeArrowheads="1" noTextEdit="1"/>
          </p:cNvSpPr>
          <p:nvPr>
            <p:ph type="sldImg"/>
          </p:nvPr>
        </p:nvSpPr>
        <p:spPr/>
      </p:sp>
      <p:sp>
        <p:nvSpPr>
          <p:cNvPr id="562179" name="Rectangle 3"/>
          <p:cNvSpPr>
            <a:spLocks noGrp="1" noChangeArrowheads="1"/>
          </p:cNvSpPr>
          <p:nvPr>
            <p:ph type="body" idx="1"/>
          </p:nvPr>
        </p:nvSpPr>
        <p:spPr>
          <a:noFill/>
        </p:spPr>
        <p:txBody>
          <a:bodyPr/>
          <a:lstStyle/>
          <a:p>
            <a:pPr eaLnBrk="1" hangingPunct="1"/>
            <a:endParaRPr lang="zh-CN" altLang="zh-CN" smtClean="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p:spPr>
        <p:txBody>
          <a:bodyPr/>
          <a:lstStyle/>
          <a:p>
            <a:fld id="{A1324B79-EBD3-4C84-BB96-BC30AA2486E4}"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47106" name="Rectangle 2"/>
          <p:cNvSpPr>
            <a:spLocks noGrp="1" noRot="1" noChangeAspect="1" noChangeArrowheads="1" noTextEdit="1"/>
          </p:cNvSpPr>
          <p:nvPr>
            <p:ph type="sldImg"/>
          </p:nvPr>
        </p:nvSpPr>
        <p:spPr/>
      </p:sp>
      <p:sp>
        <p:nvSpPr>
          <p:cNvPr id="47107" name="Rectangle 3"/>
          <p:cNvSpPr>
            <a:spLocks noGrp="1" noChangeArrowheads="1"/>
          </p:cNvSpPr>
          <p:nvPr>
            <p:ph type="body" idx="1"/>
          </p:nvPr>
        </p:nvSpPr>
        <p:spPr>
          <a:noFill/>
        </p:spPr>
        <p:txBody>
          <a:bodyPr/>
          <a:lstStyle/>
          <a:p>
            <a:pPr eaLnBrk="1" hangingPunct="1"/>
            <a:endParaRPr lang="zh-CN" altLang="zh-CN" smtClean="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p:spPr>
        <p:txBody>
          <a:bodyPr/>
          <a:lstStyle/>
          <a:p>
            <a:fld id="{F21D39F3-A0C9-4354-8A7D-6B17E2ADD1C7}"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49154" name="Rectangle 2"/>
          <p:cNvSpPr>
            <a:spLocks noGrp="1" noRot="1" noChangeAspect="1" noChangeArrowheads="1" noTextEdit="1"/>
          </p:cNvSpPr>
          <p:nvPr>
            <p:ph type="sldImg"/>
          </p:nvPr>
        </p:nvSpPr>
        <p:spPr/>
      </p:sp>
      <p:sp>
        <p:nvSpPr>
          <p:cNvPr id="49155" name="Rectangle 3"/>
          <p:cNvSpPr>
            <a:spLocks noGrp="1" noChangeArrowheads="1"/>
          </p:cNvSpPr>
          <p:nvPr>
            <p:ph type="body" idx="1"/>
          </p:nvPr>
        </p:nvSpPr>
        <p:spPr>
          <a:noFill/>
        </p:spPr>
        <p:txBody>
          <a:bodyPr/>
          <a:lstStyle/>
          <a:p>
            <a:pPr eaLnBrk="1" hangingPunct="1"/>
            <a:endParaRPr lang="zh-CN" altLang="zh-CN" smtClean="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p:spPr>
        <p:txBody>
          <a:bodyPr/>
          <a:lstStyle/>
          <a:p>
            <a:fld id="{716A6893-A1F2-4F46-B624-11710D856B07}"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51202" name="Rectangle 2"/>
          <p:cNvSpPr>
            <a:spLocks noGrp="1" noRot="1" noChangeAspect="1" noChangeArrowheads="1" noTextEdit="1"/>
          </p:cNvSpPr>
          <p:nvPr>
            <p:ph type="sldImg"/>
          </p:nvPr>
        </p:nvSpPr>
        <p:spPr/>
      </p:sp>
      <p:sp>
        <p:nvSpPr>
          <p:cNvPr id="51203" name="Rectangle 3"/>
          <p:cNvSpPr>
            <a:spLocks noGrp="1" noChangeArrowheads="1"/>
          </p:cNvSpPr>
          <p:nvPr>
            <p:ph type="body" idx="1"/>
          </p:nvPr>
        </p:nvSpPr>
        <p:spPr>
          <a:noFill/>
        </p:spPr>
        <p:txBody>
          <a:bodyPr/>
          <a:lstStyle/>
          <a:p>
            <a:pPr eaLnBrk="1" hangingPunct="1"/>
            <a:endParaRPr lang="zh-CN" altLang="zh-CN" smtClean="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p:spPr>
        <p:txBody>
          <a:bodyPr/>
          <a:lstStyle/>
          <a:p>
            <a:fld id="{22BEFF09-E8D5-46AD-852B-DD9121E9D723}"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23554" name="Rectangle 2"/>
          <p:cNvSpPr>
            <a:spLocks noGrp="1" noRot="1" noChangeAspect="1" noChangeArrowheads="1" noTextEdit="1"/>
          </p:cNvSpPr>
          <p:nvPr>
            <p:ph type="sldImg"/>
          </p:nvPr>
        </p:nvSpPr>
        <p:spPr/>
      </p:sp>
      <p:sp>
        <p:nvSpPr>
          <p:cNvPr id="23555" name="Rectangle 3"/>
          <p:cNvSpPr>
            <a:spLocks noGrp="1" noChangeArrowheads="1"/>
          </p:cNvSpPr>
          <p:nvPr>
            <p:ph type="body" idx="1"/>
          </p:nvPr>
        </p:nvSpPr>
        <p:spPr>
          <a:noFill/>
        </p:spPr>
        <p:txBody>
          <a:bodyPr/>
          <a:lstStyle/>
          <a:p>
            <a:pPr eaLnBrk="1" hangingPunct="1"/>
            <a:endParaRPr lang="zh-CN" altLang="zh-CN" smtClean="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p:spPr>
        <p:txBody>
          <a:bodyPr/>
          <a:lstStyle/>
          <a:p>
            <a:fld id="{BA0CC4D2-BCBB-4531-B74C-0A9F2A4A9F66}"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53250" name="Rectangle 2"/>
          <p:cNvSpPr>
            <a:spLocks noGrp="1" noRot="1" noChangeAspect="1" noChangeArrowheads="1" noTextEdit="1"/>
          </p:cNvSpPr>
          <p:nvPr>
            <p:ph type="sldImg"/>
          </p:nvPr>
        </p:nvSpPr>
        <p:spPr/>
      </p:sp>
      <p:sp>
        <p:nvSpPr>
          <p:cNvPr id="53251" name="Rectangle 3"/>
          <p:cNvSpPr>
            <a:spLocks noGrp="1" noChangeArrowheads="1"/>
          </p:cNvSpPr>
          <p:nvPr>
            <p:ph type="body" idx="1"/>
          </p:nvPr>
        </p:nvSpPr>
        <p:spPr>
          <a:noFill/>
        </p:spPr>
        <p:txBody>
          <a:bodyPr/>
          <a:lstStyle/>
          <a:p>
            <a:pPr eaLnBrk="1" hangingPunct="1"/>
            <a:r>
              <a:rPr lang="zh-CN" altLang="en-US" smtClean="0">
                <a:ea typeface="宋体" panose="02010600030101010101" pitchFamily="2" charset="-122"/>
              </a:rPr>
              <a:t>四本：是我参加</a:t>
            </a:r>
            <a:r>
              <a:rPr lang="en-US" altLang="zh-CN" smtClean="0">
                <a:ea typeface="宋体" panose="02010600030101010101" pitchFamily="2" charset="-122"/>
              </a:rPr>
              <a:t>SEI</a:t>
            </a:r>
            <a:r>
              <a:rPr lang="zh-CN" altLang="en-US" smtClean="0">
                <a:ea typeface="宋体" panose="02010600030101010101" pitchFamily="2" charset="-122"/>
              </a:rPr>
              <a:t>软件体系结构师培训的教材。</a:t>
            </a:r>
            <a:endParaRPr lang="zh-CN" altLang="zh-CN" smtClean="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p:spPr>
        <p:txBody>
          <a:bodyPr/>
          <a:lstStyle/>
          <a:p>
            <a:fld id="{0B84150D-2654-465E-AB53-BD95AB27AE1F}"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55298" name="Rectangle 2"/>
          <p:cNvSpPr>
            <a:spLocks noGrp="1" noRot="1" noChangeAspect="1" noChangeArrowheads="1" noTextEdit="1"/>
          </p:cNvSpPr>
          <p:nvPr>
            <p:ph type="sldImg"/>
          </p:nvPr>
        </p:nvSpPr>
        <p:spPr/>
      </p:sp>
      <p:sp>
        <p:nvSpPr>
          <p:cNvPr id="55299" name="Rectangle 3"/>
          <p:cNvSpPr>
            <a:spLocks noGrp="1" noChangeArrowheads="1"/>
          </p:cNvSpPr>
          <p:nvPr>
            <p:ph type="body" idx="1"/>
          </p:nvPr>
        </p:nvSpPr>
        <p:spPr>
          <a:noFill/>
        </p:spPr>
        <p:txBody>
          <a:bodyPr/>
          <a:lstStyle/>
          <a:p>
            <a:pPr eaLnBrk="1" hangingPunct="1"/>
            <a:r>
              <a:rPr lang="zh-CN" altLang="en-US" smtClean="0">
                <a:ea typeface="宋体" panose="02010600030101010101" pitchFamily="2" charset="-122"/>
              </a:rPr>
              <a:t>我当时参加</a:t>
            </a:r>
            <a:r>
              <a:rPr lang="en-US" altLang="zh-CN" smtClean="0">
                <a:ea typeface="宋体" panose="02010600030101010101" pitchFamily="2" charset="-122"/>
              </a:rPr>
              <a:t>SEI</a:t>
            </a:r>
            <a:r>
              <a:rPr lang="zh-CN" altLang="en-US" smtClean="0">
                <a:ea typeface="宋体" panose="02010600030101010101" pitchFamily="2" charset="-122"/>
              </a:rPr>
              <a:t>的架构师培训课程，要求有四年从业经验。</a:t>
            </a:r>
            <a:endParaRPr lang="zh-CN" altLang="en-US" smtClean="0">
              <a:ea typeface="宋体" panose="02010600030101010101" pitchFamily="2" charset="-122"/>
            </a:endParaRPr>
          </a:p>
          <a:p>
            <a:pPr eaLnBrk="1" hangingPunct="1"/>
            <a:endParaRPr lang="zh-CN" altLang="en-US" smtClean="0">
              <a:ea typeface="宋体" panose="02010600030101010101" pitchFamily="2" charset="-122"/>
            </a:endParaRPr>
          </a:p>
          <a:p>
            <a:pPr eaLnBrk="1" hangingPunct="1"/>
            <a:r>
              <a:rPr lang="zh-CN" altLang="en-US" smtClean="0">
                <a:ea typeface="宋体" panose="02010600030101010101" pitchFamily="2" charset="-122"/>
              </a:rPr>
              <a:t>又举例：上海地铁，线</a:t>
            </a:r>
            <a:r>
              <a:rPr lang="en-US" altLang="zh-CN" smtClean="0">
                <a:ea typeface="宋体" panose="02010600030101010101" pitchFamily="2" charset="-122"/>
              </a:rPr>
              <a:t>1</a:t>
            </a:r>
            <a:r>
              <a:rPr lang="zh-CN" altLang="en-US" smtClean="0">
                <a:ea typeface="宋体" panose="02010600030101010101" pitchFamily="2" charset="-122"/>
              </a:rPr>
              <a:t>，线</a:t>
            </a:r>
            <a:r>
              <a:rPr lang="en-US" altLang="zh-CN" smtClean="0">
                <a:ea typeface="宋体" panose="02010600030101010101" pitchFamily="2" charset="-122"/>
              </a:rPr>
              <a:t>2</a:t>
            </a:r>
            <a:r>
              <a:rPr lang="zh-CN" altLang="en-US" smtClean="0">
                <a:ea typeface="宋体" panose="02010600030101010101" pitchFamily="2" charset="-122"/>
              </a:rPr>
              <a:t>。－－设计得好：维护费用小；设计得不好：维护费用高。</a:t>
            </a:r>
            <a:endParaRPr lang="zh-CN" altLang="en-US" smtClean="0">
              <a:ea typeface="宋体" panose="02010600030101010101" pitchFamily="2" charset="-122"/>
            </a:endParaRPr>
          </a:p>
          <a:p>
            <a:pPr eaLnBrk="1" hangingPunct="1"/>
            <a:r>
              <a:rPr lang="zh-CN" altLang="en-US" smtClean="0">
                <a:ea typeface="宋体" panose="02010600030101010101" pitchFamily="2" charset="-122"/>
              </a:rPr>
              <a:t>从需求调研开始，分析系统的各种需求（功能和非功能需求）。－－决定设计方案。如：上海的海平面低，需要台阶；空调节能－需要弯曲走廊；</a:t>
            </a:r>
            <a:r>
              <a:rPr lang="en-US" altLang="zh-CN" smtClean="0">
                <a:ea typeface="宋体" panose="02010600030101010101" pitchFamily="2" charset="-122"/>
              </a:rPr>
              <a:t>1</a:t>
            </a:r>
            <a:r>
              <a:rPr lang="zh-CN" altLang="en-US" smtClean="0">
                <a:ea typeface="宋体" panose="02010600030101010101" pitchFamily="2" charset="-122"/>
              </a:rPr>
              <a:t>米安全线等等。</a:t>
            </a:r>
            <a:endParaRPr lang="zh-CN" altLang="en-US" smtClean="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p:spPr>
        <p:txBody>
          <a:bodyPr/>
          <a:lstStyle/>
          <a:p>
            <a:fld id="{AD0EE667-8EF4-4068-995F-286E671912CC}"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57346" name="Rectangle 2"/>
          <p:cNvSpPr>
            <a:spLocks noGrp="1" noRot="1" noChangeAspect="1" noChangeArrowheads="1" noTextEdit="1"/>
          </p:cNvSpPr>
          <p:nvPr>
            <p:ph type="sldImg"/>
          </p:nvPr>
        </p:nvSpPr>
        <p:spPr/>
      </p:sp>
      <p:sp>
        <p:nvSpPr>
          <p:cNvPr id="57347" name="Rectangle 3"/>
          <p:cNvSpPr>
            <a:spLocks noGrp="1" noChangeArrowheads="1"/>
          </p:cNvSpPr>
          <p:nvPr>
            <p:ph type="body" idx="1"/>
          </p:nvPr>
        </p:nvSpPr>
        <p:spPr>
          <a:noFill/>
        </p:spPr>
        <p:txBody>
          <a:bodyPr/>
          <a:lstStyle/>
          <a:p>
            <a:pPr eaLnBrk="1" hangingPunct="1"/>
            <a:endParaRPr lang="zh-CN" altLang="zh-CN" smtClean="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p:spPr>
        <p:txBody>
          <a:bodyPr/>
          <a:lstStyle/>
          <a:p>
            <a:fld id="{124F9F0B-57F7-4A35-BA31-111F5819CC0C}"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60418" name="Rectangle 2"/>
          <p:cNvSpPr>
            <a:spLocks noGrp="1" noRot="1" noChangeAspect="1" noChangeArrowheads="1" noTextEdit="1"/>
          </p:cNvSpPr>
          <p:nvPr>
            <p:ph type="sldImg"/>
          </p:nvPr>
        </p:nvSpPr>
        <p:spPr/>
      </p:sp>
      <p:sp>
        <p:nvSpPr>
          <p:cNvPr id="60419" name="Rectangle 3"/>
          <p:cNvSpPr>
            <a:spLocks noGrp="1" noChangeArrowheads="1"/>
          </p:cNvSpPr>
          <p:nvPr>
            <p:ph type="body" idx="1"/>
          </p:nvPr>
        </p:nvSpPr>
        <p:spPr>
          <a:noFill/>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p:spPr>
        <p:txBody>
          <a:bodyPr/>
          <a:lstStyle/>
          <a:p>
            <a:fld id="{54A17C05-DFAE-46B2-888B-C8FCDC37081B}"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25602" name="Rectangle 2"/>
          <p:cNvSpPr>
            <a:spLocks noGrp="1" noRot="1" noChangeAspect="1" noChangeArrowheads="1" noTextEdit="1"/>
          </p:cNvSpPr>
          <p:nvPr>
            <p:ph type="sldImg"/>
          </p:nvPr>
        </p:nvSpPr>
        <p:spPr/>
      </p:sp>
      <p:sp>
        <p:nvSpPr>
          <p:cNvPr id="25603" name="Rectangle 3"/>
          <p:cNvSpPr>
            <a:spLocks noGrp="1" noChangeArrowheads="1"/>
          </p:cNvSpPr>
          <p:nvPr>
            <p:ph type="body" idx="1"/>
          </p:nvPr>
        </p:nvSpPr>
        <p:spPr>
          <a:noFill/>
        </p:spPr>
        <p:txBody>
          <a:bodyPr/>
          <a:lstStyle/>
          <a:p>
            <a:pPr eaLnBrk="1" hangingPunct="1"/>
            <a:endParaRPr lang="zh-CN" altLang="zh-CN" smtClean="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p:spPr>
        <p:txBody>
          <a:bodyPr/>
          <a:lstStyle/>
          <a:p>
            <a:fld id="{59555C4B-DF38-4AD3-9D28-B648370440F4}"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27650" name="Rectangle 2"/>
          <p:cNvSpPr>
            <a:spLocks noGrp="1" noRot="1" noChangeAspect="1" noChangeArrowheads="1" noTextEdit="1"/>
          </p:cNvSpPr>
          <p:nvPr>
            <p:ph type="sldImg"/>
          </p:nvPr>
        </p:nvSpPr>
        <p:spPr/>
      </p:sp>
      <p:sp>
        <p:nvSpPr>
          <p:cNvPr id="27651" name="Rectangle 3"/>
          <p:cNvSpPr>
            <a:spLocks noGrp="1" noChangeArrowheads="1"/>
          </p:cNvSpPr>
          <p:nvPr>
            <p:ph type="body" idx="1"/>
          </p:nvPr>
        </p:nvSpPr>
        <p:spPr>
          <a:noFill/>
        </p:spPr>
        <p:txBody>
          <a:bodyPr/>
          <a:lstStyle/>
          <a:p>
            <a:pPr eaLnBrk="1" hangingPunct="1"/>
            <a:endParaRPr lang="zh-CN" altLang="zh-CN" smtClean="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p:spPr>
        <p:txBody>
          <a:bodyPr/>
          <a:lstStyle/>
          <a:p>
            <a:fld id="{C3815E9B-3CDC-4096-8A8B-07AD16707FAD}"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29698" name="Rectangle 2"/>
          <p:cNvSpPr>
            <a:spLocks noGrp="1" noRot="1" noChangeAspect="1" noChangeArrowheads="1" noTextEdit="1"/>
          </p:cNvSpPr>
          <p:nvPr>
            <p:ph type="sldImg"/>
          </p:nvPr>
        </p:nvSpPr>
        <p:spPr/>
      </p:sp>
      <p:sp>
        <p:nvSpPr>
          <p:cNvPr id="29699" name="Rectangle 3"/>
          <p:cNvSpPr>
            <a:spLocks noGrp="1" noChangeArrowheads="1"/>
          </p:cNvSpPr>
          <p:nvPr>
            <p:ph type="body" idx="1"/>
          </p:nvPr>
        </p:nvSpPr>
        <p:spPr>
          <a:noFill/>
        </p:spPr>
        <p:txBody>
          <a:bodyPr/>
          <a:lstStyle/>
          <a:p>
            <a:pPr eaLnBrk="1" hangingPunct="1"/>
            <a:endParaRPr lang="zh-CN" altLang="zh-CN" smtClean="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https://blog.csdn.net/zubin006/article/details/3128549</a:t>
            </a:r>
            <a:endParaRPr lang="zh-CN" altLang="en-US"/>
          </a:p>
          <a:p>
            <a:r>
              <a:rPr lang="en-US" altLang="zh-CN"/>
              <a:t>2008</a:t>
            </a:r>
            <a:r>
              <a:rPr lang="zh-CN" altLang="en-US"/>
              <a:t>年的数据</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p:spPr>
        <p:txBody>
          <a:bodyPr/>
          <a:lstStyle/>
          <a:p>
            <a:fld id="{950096A5-7EC1-4064-932C-1F4A37551A93}"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31746" name="Rectangle 2"/>
          <p:cNvSpPr>
            <a:spLocks noGrp="1" noRot="1" noChangeAspect="1" noChangeArrowheads="1" noTextEdit="1"/>
          </p:cNvSpPr>
          <p:nvPr>
            <p:ph type="sldImg"/>
          </p:nvPr>
        </p:nvSpPr>
        <p:spPr/>
      </p:sp>
      <p:sp>
        <p:nvSpPr>
          <p:cNvPr id="31747" name="Rectangle 3"/>
          <p:cNvSpPr>
            <a:spLocks noGrp="1" noChangeArrowheads="1"/>
          </p:cNvSpPr>
          <p:nvPr>
            <p:ph type="body" idx="1"/>
          </p:nvPr>
        </p:nvSpPr>
        <p:spPr>
          <a:noFill/>
        </p:spPr>
        <p:txBody>
          <a:bodyPr/>
          <a:lstStyle/>
          <a:p>
            <a:pPr eaLnBrk="1" hangingPunct="1"/>
            <a:endParaRPr lang="zh-CN" altLang="zh-CN" smtClean="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p:spPr>
        <p:txBody>
          <a:bodyPr/>
          <a:lstStyle/>
          <a:p>
            <a:fld id="{AF090349-690B-4800-BF55-F5289301944F}"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33794" name="Rectangle 2"/>
          <p:cNvSpPr>
            <a:spLocks noGrp="1" noRot="1" noChangeAspect="1" noChangeArrowheads="1" noTextEdit="1"/>
          </p:cNvSpPr>
          <p:nvPr>
            <p:ph type="sldImg"/>
          </p:nvPr>
        </p:nvSpPr>
        <p:spPr>
          <a:xfrm>
            <a:off x="1754188" y="762000"/>
            <a:ext cx="3352800" cy="2514600"/>
          </a:xfrm>
        </p:spPr>
      </p:sp>
      <p:sp>
        <p:nvSpPr>
          <p:cNvPr id="33795" name="Rectangle 3"/>
          <p:cNvSpPr>
            <a:spLocks noGrp="1" noChangeArrowheads="1"/>
          </p:cNvSpPr>
          <p:nvPr>
            <p:ph type="body" idx="1"/>
          </p:nvPr>
        </p:nvSpPr>
        <p:spPr>
          <a:xfrm>
            <a:off x="1219200" y="3505200"/>
            <a:ext cx="4648200" cy="4953000"/>
          </a:xfrm>
          <a:noFill/>
        </p:spPr>
        <p:txBody>
          <a:bodyPr lIns="89520" tIns="44760" rIns="89520" bIns="44760"/>
          <a:lstStyle/>
          <a:p>
            <a:pPr eaLnBrk="1" hangingPunct="1"/>
            <a:endParaRPr lang="zh-CN" altLang="zh-CN" smtClean="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p:spPr>
        <p:txBody>
          <a:bodyPr/>
          <a:lstStyle/>
          <a:p>
            <a:fld id="{1C24C6AC-9734-4464-A7C6-DEE1963C2EC2}"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35842" name="Rectangle 2"/>
          <p:cNvSpPr>
            <a:spLocks noGrp="1" noRot="1" noChangeAspect="1" noChangeArrowheads="1" noTextEdit="1"/>
          </p:cNvSpPr>
          <p:nvPr>
            <p:ph type="sldImg"/>
          </p:nvPr>
        </p:nvSpPr>
        <p:spPr>
          <a:xfrm>
            <a:off x="1754188" y="762000"/>
            <a:ext cx="3352800" cy="2514600"/>
          </a:xfrm>
        </p:spPr>
      </p:sp>
      <p:sp>
        <p:nvSpPr>
          <p:cNvPr id="35843" name="Rectangle 3"/>
          <p:cNvSpPr>
            <a:spLocks noGrp="1" noChangeArrowheads="1"/>
          </p:cNvSpPr>
          <p:nvPr>
            <p:ph type="body" idx="1"/>
          </p:nvPr>
        </p:nvSpPr>
        <p:spPr>
          <a:xfrm>
            <a:off x="1219200" y="3505200"/>
            <a:ext cx="4648200" cy="4953000"/>
          </a:xfrm>
          <a:noFill/>
        </p:spPr>
        <p:txBody>
          <a:bodyPr lIns="89520" tIns="44760" rIns="89520" bIns="44760"/>
          <a:lstStyle/>
          <a:p>
            <a:pPr eaLnBrk="1" hangingPunct="1"/>
            <a:endParaRPr lang="zh-CN" altLang="zh-CN" smtClean="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43714" name="Rectangle 2"/>
          <p:cNvSpPr>
            <a:spLocks noGrp="1" noChangeArrowheads="1"/>
          </p:cNvSpPr>
          <p:nvPr>
            <p:ph type="ctrTitle"/>
          </p:nvPr>
        </p:nvSpPr>
        <p:spPr>
          <a:xfrm>
            <a:off x="685800" y="2130425"/>
            <a:ext cx="7772400" cy="1470025"/>
          </a:xfrm>
        </p:spPr>
        <p:txBody>
          <a:bodyPr/>
          <a:lstStyle>
            <a:lvl1pPr>
              <a:defRPr/>
            </a:lvl1pPr>
          </a:lstStyle>
          <a:p>
            <a:r>
              <a:rPr lang="zh-CN" altLang="en-US"/>
              <a:t>单击此处编辑母版标题样式</a:t>
            </a:r>
            <a:endParaRPr lang="zh-CN" altLang="en-US"/>
          </a:p>
        </p:txBody>
      </p:sp>
      <p:sp>
        <p:nvSpPr>
          <p:cNvPr id="243715"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r>
              <a:rPr lang="zh-CN" altLang="en-US"/>
              <a:t>北京航空航天大学软件工程研究所    </a:t>
            </a:r>
            <a:r>
              <a:rPr lang="en-US" altLang="zh-CN"/>
              <a:t>lily@buaa.edu.cn</a:t>
            </a: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FE1600E5-270E-4C21-93C8-ED8179859EB8}"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152400"/>
            <a:ext cx="2019300" cy="6400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152400"/>
            <a:ext cx="5905500" cy="64008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r>
              <a:rPr lang="zh-CN" altLang="en-US"/>
              <a:t>北京航空航天大学软件工程研究所    </a:t>
            </a:r>
            <a:r>
              <a:rPr lang="en-US" altLang="zh-CN"/>
              <a:t>lily@buaa.edu.cn</a:t>
            </a: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3DD55361-A607-45F4-BA0C-7936B32180A7}"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152400"/>
            <a:ext cx="8077200" cy="6400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Rectangle 5"/>
          <p:cNvSpPr>
            <a:spLocks noGrp="1" noChangeArrowheads="1"/>
          </p:cNvSpPr>
          <p:nvPr>
            <p:ph type="ftr" sz="quarter" idx="10"/>
          </p:nvPr>
        </p:nvSpPr>
        <p:spPr/>
        <p:txBody>
          <a:bodyPr/>
          <a:lstStyle>
            <a:lvl1pPr>
              <a:defRPr/>
            </a:lvl1pPr>
          </a:lstStyle>
          <a:p>
            <a:pPr>
              <a:defRPr/>
            </a:pPr>
            <a:r>
              <a:rPr lang="zh-CN" altLang="en-US"/>
              <a:t>北京航空航天大学软件工程研究所    </a:t>
            </a:r>
            <a:r>
              <a:rPr lang="en-US" altLang="zh-CN"/>
              <a:t>lily@buaa.edu.cn</a:t>
            </a:r>
            <a:endParaRPr lang="en-US" altLang="zh-CN"/>
          </a:p>
        </p:txBody>
      </p:sp>
      <p:sp>
        <p:nvSpPr>
          <p:cNvPr id="4" name="Rectangle 6"/>
          <p:cNvSpPr>
            <a:spLocks noGrp="1" noChangeArrowheads="1"/>
          </p:cNvSpPr>
          <p:nvPr>
            <p:ph type="sldNum" sz="quarter" idx="11"/>
          </p:nvPr>
        </p:nvSpPr>
        <p:spPr/>
        <p:txBody>
          <a:bodyPr/>
          <a:lstStyle>
            <a:lvl1pPr>
              <a:defRPr/>
            </a:lvl1pPr>
          </a:lstStyle>
          <a:p>
            <a:pPr>
              <a:defRPr/>
            </a:pPr>
            <a:fld id="{34700FB4-087D-45B9-B6BA-3AF105D18E2F}"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1981200" y="-152400"/>
            <a:ext cx="6781800" cy="762000"/>
          </a:xfrm>
        </p:spPr>
        <p:txBody>
          <a:bodyPr/>
          <a:lstStyle/>
          <a:p>
            <a:r>
              <a:rPr lang="zh-CN" altLang="en-US" smtClean="0"/>
              <a:t>单击此处编辑母版标题样式</a:t>
            </a:r>
            <a:endParaRPr lang="zh-CN" altLang="en-US"/>
          </a:p>
        </p:txBody>
      </p:sp>
      <p:sp>
        <p:nvSpPr>
          <p:cNvPr id="3" name="SmartArt 占位符 2"/>
          <p:cNvSpPr>
            <a:spLocks noGrp="1"/>
          </p:cNvSpPr>
          <p:nvPr>
            <p:ph type="pic" idx="1"/>
          </p:nvPr>
        </p:nvSpPr>
        <p:spPr>
          <a:xfrm>
            <a:off x="685800" y="914400"/>
            <a:ext cx="8077200" cy="5334000"/>
          </a:xfrm>
        </p:spPr>
        <p:txBody>
          <a:bodyPr/>
          <a:lstStyle/>
          <a:p>
            <a:pPr lvl="0"/>
            <a:endParaRPr lang="zh-CN" altLang="en-US" noProof="0"/>
          </a:p>
        </p:txBody>
      </p:sp>
      <p:sp>
        <p:nvSpPr>
          <p:cNvPr id="4" name="Rectangle 5"/>
          <p:cNvSpPr>
            <a:spLocks noGrp="1" noChangeArrowheads="1"/>
          </p:cNvSpPr>
          <p:nvPr>
            <p:ph type="ftr" sz="quarter" idx="10"/>
          </p:nvPr>
        </p:nvSpPr>
        <p:spPr/>
        <p:txBody>
          <a:bodyPr/>
          <a:lstStyle>
            <a:lvl1pPr>
              <a:defRPr/>
            </a:lvl1pPr>
          </a:lstStyle>
          <a:p>
            <a:pPr>
              <a:defRPr/>
            </a:pPr>
            <a:r>
              <a:rPr lang="zh-CN" altLang="en-US"/>
              <a:t>北京航空航天大学软件工程研究所    </a:t>
            </a:r>
            <a:r>
              <a:rPr lang="en-US" altLang="zh-CN"/>
              <a:t>lily@buaa.edu.cn</a:t>
            </a: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5A48BBE6-9708-48D9-9141-3C87C801BA76}" type="slidenum">
              <a:rPr lang="en-US" altLang="zh-CN"/>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981200" y="-152400"/>
            <a:ext cx="6781800" cy="762000"/>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685800" y="914400"/>
            <a:ext cx="8077200" cy="5334000"/>
          </a:xfrm>
        </p:spPr>
        <p:txBody>
          <a:bodyPr/>
          <a:lstStyle/>
          <a:p>
            <a:pPr lvl="0"/>
            <a:endParaRPr lang="zh-CN" altLang="en-US" noProof="0"/>
          </a:p>
        </p:txBody>
      </p:sp>
      <p:sp>
        <p:nvSpPr>
          <p:cNvPr id="4" name="Rectangle 5"/>
          <p:cNvSpPr>
            <a:spLocks noGrp="1" noChangeArrowheads="1"/>
          </p:cNvSpPr>
          <p:nvPr>
            <p:ph type="ftr" sz="quarter" idx="10"/>
          </p:nvPr>
        </p:nvSpPr>
        <p:spPr/>
        <p:txBody>
          <a:bodyPr/>
          <a:lstStyle>
            <a:lvl1pPr>
              <a:defRPr/>
            </a:lvl1pPr>
          </a:lstStyle>
          <a:p>
            <a:pPr>
              <a:defRPr/>
            </a:pPr>
            <a:r>
              <a:rPr lang="zh-CN" altLang="en-US"/>
              <a:t>北京航空航天大学软件工程研究所    </a:t>
            </a:r>
            <a:r>
              <a:rPr lang="en-US" altLang="zh-CN"/>
              <a:t>lily@buaa.edu.cn</a:t>
            </a: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94F71A94-1A92-423B-BA08-B4DB673A5D3B}" type="slidenum">
              <a:rPr lang="en-US" altLang="zh-CN"/>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981200" y="-152400"/>
            <a:ext cx="67818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914400"/>
            <a:ext cx="3962400" cy="5334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800600" y="914400"/>
            <a:ext cx="3962400" cy="5334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r>
              <a:rPr lang="zh-CN" altLang="en-US"/>
              <a:t>北京航空航天大学软件工程研究所    </a:t>
            </a:r>
            <a:r>
              <a:rPr lang="en-US" altLang="zh-CN"/>
              <a:t>lily@buaa.edu.cn</a:t>
            </a: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22E8113D-7841-4EA4-B0D0-35A464876466}" type="slidenum">
              <a:rPr lang="en-US" altLang="zh-CN"/>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981200" y="-152400"/>
            <a:ext cx="6781800" cy="762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914400"/>
            <a:ext cx="8077200" cy="5334000"/>
          </a:xfrm>
        </p:spPr>
        <p:txBody>
          <a:bodyPr/>
          <a:lstStyle/>
          <a:p>
            <a:pPr lvl="0"/>
            <a:endParaRPr lang="zh-CN" altLang="en-US" noProof="0"/>
          </a:p>
        </p:txBody>
      </p:sp>
      <p:sp>
        <p:nvSpPr>
          <p:cNvPr id="4" name="Rectangle 5"/>
          <p:cNvSpPr>
            <a:spLocks noGrp="1" noChangeArrowheads="1"/>
          </p:cNvSpPr>
          <p:nvPr>
            <p:ph type="ftr" sz="quarter" idx="10"/>
          </p:nvPr>
        </p:nvSpPr>
        <p:spPr/>
        <p:txBody>
          <a:bodyPr/>
          <a:lstStyle>
            <a:lvl1pPr>
              <a:defRPr/>
            </a:lvl1pPr>
          </a:lstStyle>
          <a:p>
            <a:pPr>
              <a:defRPr/>
            </a:pPr>
            <a:r>
              <a:rPr lang="zh-CN" altLang="en-US"/>
              <a:t>北京航空航天大学软件工程研究所    </a:t>
            </a:r>
            <a:r>
              <a:rPr lang="en-US" altLang="zh-CN"/>
              <a:t>lily@buaa.edu.cn</a:t>
            </a: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D055B608-88F6-448C-93F7-B1FF801D4E13}"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r>
              <a:rPr lang="zh-CN" altLang="en-US"/>
              <a:t>北京航空航天大学软件工程研究所    </a:t>
            </a:r>
            <a:r>
              <a:rPr lang="en-US" altLang="zh-CN"/>
              <a:t>lily@buaa.edu.cn</a:t>
            </a: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0EE5146E-6BEA-481D-B2D8-428C75E26E72}"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5"/>
          <p:cNvSpPr>
            <a:spLocks noGrp="1" noChangeArrowheads="1"/>
          </p:cNvSpPr>
          <p:nvPr>
            <p:ph type="ftr" sz="quarter" idx="10"/>
          </p:nvPr>
        </p:nvSpPr>
        <p:spPr/>
        <p:txBody>
          <a:bodyPr/>
          <a:lstStyle>
            <a:lvl1pPr>
              <a:defRPr/>
            </a:lvl1pPr>
          </a:lstStyle>
          <a:p>
            <a:pPr>
              <a:defRPr/>
            </a:pPr>
            <a:r>
              <a:rPr lang="zh-CN" altLang="en-US"/>
              <a:t>北京航空航天大学软件工程研究所    </a:t>
            </a:r>
            <a:r>
              <a:rPr lang="en-US" altLang="zh-CN"/>
              <a:t>lily@buaa.edu.cn</a:t>
            </a: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5E554DEF-5044-4788-BE84-B8C593252A60}"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914400"/>
            <a:ext cx="39624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800600" y="914400"/>
            <a:ext cx="39624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r>
              <a:rPr lang="zh-CN" altLang="en-US"/>
              <a:t>北京航空航天大学软件工程研究所    </a:t>
            </a:r>
            <a:r>
              <a:rPr lang="en-US" altLang="zh-CN"/>
              <a:t>lily@buaa.edu.cn</a:t>
            </a: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E6949AD8-6875-4B65-B480-CB59930F64EB}"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5"/>
          <p:cNvSpPr>
            <a:spLocks noGrp="1" noChangeArrowheads="1"/>
          </p:cNvSpPr>
          <p:nvPr>
            <p:ph type="ftr" sz="quarter" idx="10"/>
          </p:nvPr>
        </p:nvSpPr>
        <p:spPr/>
        <p:txBody>
          <a:bodyPr/>
          <a:lstStyle>
            <a:lvl1pPr>
              <a:defRPr/>
            </a:lvl1pPr>
          </a:lstStyle>
          <a:p>
            <a:pPr>
              <a:defRPr/>
            </a:pPr>
            <a:r>
              <a:rPr lang="zh-CN" altLang="en-US"/>
              <a:t>北京航空航天大学软件工程研究所    </a:t>
            </a:r>
            <a:r>
              <a:rPr lang="en-US" altLang="zh-CN"/>
              <a:t>lily@buaa.edu.cn</a:t>
            </a:r>
            <a:endParaRPr lang="en-US" altLang="zh-CN"/>
          </a:p>
        </p:txBody>
      </p:sp>
      <p:sp>
        <p:nvSpPr>
          <p:cNvPr id="8" name="Rectangle 6"/>
          <p:cNvSpPr>
            <a:spLocks noGrp="1" noChangeArrowheads="1"/>
          </p:cNvSpPr>
          <p:nvPr>
            <p:ph type="sldNum" sz="quarter" idx="11"/>
          </p:nvPr>
        </p:nvSpPr>
        <p:spPr/>
        <p:txBody>
          <a:bodyPr/>
          <a:lstStyle>
            <a:lvl1pPr>
              <a:defRPr/>
            </a:lvl1pPr>
          </a:lstStyle>
          <a:p>
            <a:pPr>
              <a:defRPr/>
            </a:pPr>
            <a:fld id="{EB98C920-3B9E-4EE0-9491-516099317B04}"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ftr" sz="quarter" idx="10"/>
          </p:nvPr>
        </p:nvSpPr>
        <p:spPr/>
        <p:txBody>
          <a:bodyPr/>
          <a:lstStyle>
            <a:lvl1pPr>
              <a:defRPr/>
            </a:lvl1pPr>
          </a:lstStyle>
          <a:p>
            <a:pPr>
              <a:defRPr/>
            </a:pPr>
            <a:r>
              <a:rPr lang="zh-CN" altLang="en-US"/>
              <a:t>北京航空航天大学软件工程研究所    </a:t>
            </a:r>
            <a:r>
              <a:rPr lang="en-US" altLang="zh-CN"/>
              <a:t>lily@buaa.edu.cn</a:t>
            </a:r>
            <a:endParaRPr lang="en-US" altLang="zh-CN"/>
          </a:p>
        </p:txBody>
      </p:sp>
      <p:sp>
        <p:nvSpPr>
          <p:cNvPr id="4" name="Rectangle 6"/>
          <p:cNvSpPr>
            <a:spLocks noGrp="1" noChangeArrowheads="1"/>
          </p:cNvSpPr>
          <p:nvPr>
            <p:ph type="sldNum" sz="quarter" idx="11"/>
          </p:nvPr>
        </p:nvSpPr>
        <p:spPr/>
        <p:txBody>
          <a:bodyPr/>
          <a:lstStyle>
            <a:lvl1pPr>
              <a:defRPr/>
            </a:lvl1pPr>
          </a:lstStyle>
          <a:p>
            <a:pPr>
              <a:defRPr/>
            </a:pPr>
            <a:fld id="{9E0A20E0-9921-4925-84AA-2E40AB18A647}"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r>
              <a:rPr lang="zh-CN" altLang="en-US"/>
              <a:t>北京航空航天大学软件工程研究所    </a:t>
            </a:r>
            <a:r>
              <a:rPr lang="en-US" altLang="zh-CN"/>
              <a:t>lily@buaa.edu.cn</a:t>
            </a:r>
            <a:endParaRPr lang="en-US" altLang="zh-CN"/>
          </a:p>
        </p:txBody>
      </p:sp>
      <p:sp>
        <p:nvSpPr>
          <p:cNvPr id="3" name="Rectangle 6"/>
          <p:cNvSpPr>
            <a:spLocks noGrp="1" noChangeArrowheads="1"/>
          </p:cNvSpPr>
          <p:nvPr>
            <p:ph type="sldNum" sz="quarter" idx="11"/>
          </p:nvPr>
        </p:nvSpPr>
        <p:spPr/>
        <p:txBody>
          <a:bodyPr/>
          <a:lstStyle>
            <a:lvl1pPr>
              <a:defRPr/>
            </a:lvl1pPr>
          </a:lstStyle>
          <a:p>
            <a:pPr>
              <a:defRPr/>
            </a:pPr>
            <a:fld id="{BB0059EA-A16D-48E8-9208-C3F928A1C209}"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ftr" sz="quarter" idx="10"/>
          </p:nvPr>
        </p:nvSpPr>
        <p:spPr/>
        <p:txBody>
          <a:bodyPr/>
          <a:lstStyle>
            <a:lvl1pPr>
              <a:defRPr/>
            </a:lvl1pPr>
          </a:lstStyle>
          <a:p>
            <a:pPr>
              <a:defRPr/>
            </a:pPr>
            <a:r>
              <a:rPr lang="zh-CN" altLang="en-US"/>
              <a:t>北京航空航天大学软件工程研究所    </a:t>
            </a:r>
            <a:r>
              <a:rPr lang="en-US" altLang="zh-CN"/>
              <a:t>lily@buaa.edu.cn</a:t>
            </a: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E31F9AD8-4378-49BF-994A-1A754BC80C18}"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ftr" sz="quarter" idx="10"/>
          </p:nvPr>
        </p:nvSpPr>
        <p:spPr/>
        <p:txBody>
          <a:bodyPr/>
          <a:lstStyle>
            <a:lvl1pPr>
              <a:defRPr/>
            </a:lvl1pPr>
          </a:lstStyle>
          <a:p>
            <a:pPr>
              <a:defRPr/>
            </a:pPr>
            <a:r>
              <a:rPr lang="zh-CN" altLang="en-US"/>
              <a:t>北京航空航天大学软件工程研究所    </a:t>
            </a:r>
            <a:r>
              <a:rPr lang="en-US" altLang="zh-CN"/>
              <a:t>lily@buaa.edu.cn</a:t>
            </a: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683F4977-4696-4ACF-8318-C91E0D1F4992}"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2568" name="Rectangle 24"/>
          <p:cNvSpPr>
            <a:spLocks noChangeArrowheads="1"/>
          </p:cNvSpPr>
          <p:nvPr userDrawn="1"/>
        </p:nvSpPr>
        <p:spPr bwMode="ltGray">
          <a:xfrm>
            <a:off x="0" y="0"/>
            <a:ext cx="9142730" cy="633730"/>
          </a:xfrm>
          <a:prstGeom prst="rect">
            <a:avLst/>
          </a:prstGeom>
          <a:solidFill>
            <a:srgbClr val="0070C0"/>
          </a:solidFill>
          <a:ln w="9525">
            <a:noFill/>
            <a:miter lim="800000"/>
          </a:ln>
          <a:effectLst/>
        </p:spPr>
        <p:txBody>
          <a:bodyPr wrap="none" anchor="ctr"/>
          <a:p>
            <a:pPr algn="ctr">
              <a:defRPr/>
            </a:pPr>
            <a:endParaRPr kumimoji="1" lang="zh-CN" altLang="en-US" sz="2400"/>
          </a:p>
        </p:txBody>
      </p:sp>
      <p:sp>
        <p:nvSpPr>
          <p:cNvPr id="1026" name="Rectangle 2"/>
          <p:cNvSpPr>
            <a:spLocks noGrp="1" noChangeArrowheads="1"/>
          </p:cNvSpPr>
          <p:nvPr>
            <p:ph type="title"/>
          </p:nvPr>
        </p:nvSpPr>
        <p:spPr bwMode="auto">
          <a:xfrm>
            <a:off x="281305" y="-26670"/>
            <a:ext cx="6500495" cy="762000"/>
          </a:xfrm>
          <a:prstGeom prst="rect">
            <a:avLst/>
          </a:prstGeom>
          <a:noFill/>
          <a:ln w="9525">
            <a:noFill/>
            <a:miter lim="800000"/>
          </a:ln>
          <a:effectLst/>
        </p:spPr>
        <p:txBody>
          <a:bodyPr vert="horz" wrap="square" lIns="91440" tIns="45720" rIns="91440" bIns="45720" numCol="1" anchor="ctr" anchorCtr="0" compatLnSpc="1"/>
          <a:lstStyle/>
          <a:p>
            <a:pPr lvl="0"/>
            <a:r>
              <a:rPr lang="zh-CN" altLang="en-US" smtClean="0"/>
              <a:t>  单击此处编辑母版标题样式</a:t>
            </a:r>
            <a:endParaRPr lang="zh-CN" altLang="en-US" smtClean="0"/>
          </a:p>
        </p:txBody>
      </p:sp>
      <p:sp>
        <p:nvSpPr>
          <p:cNvPr id="1027" name="Rectangle 3"/>
          <p:cNvSpPr>
            <a:spLocks noGrp="1" noChangeArrowheads="1"/>
          </p:cNvSpPr>
          <p:nvPr>
            <p:ph type="body" idx="1"/>
          </p:nvPr>
        </p:nvSpPr>
        <p:spPr bwMode="auto">
          <a:xfrm>
            <a:off x="685800" y="914400"/>
            <a:ext cx="8077200" cy="5334000"/>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29" name="Rectangle 5"/>
          <p:cNvSpPr>
            <a:spLocks noGrp="1" noChangeArrowheads="1"/>
          </p:cNvSpPr>
          <p:nvPr>
            <p:ph type="ftr" sz="quarter" idx="3"/>
          </p:nvPr>
        </p:nvSpPr>
        <p:spPr bwMode="auto">
          <a:xfrm>
            <a:off x="1346200" y="6553200"/>
            <a:ext cx="6985000" cy="304800"/>
          </a:xfrm>
          <a:prstGeom prst="rect">
            <a:avLst/>
          </a:prstGeom>
          <a:noFill/>
          <a:ln w="9525">
            <a:noFill/>
            <a:miter lim="800000"/>
          </a:ln>
          <a:effectLst/>
        </p:spPr>
        <p:txBody>
          <a:bodyPr vert="horz" wrap="square" lIns="91440" tIns="45720" rIns="91440" bIns="45720" numCol="1" anchor="t" anchorCtr="0" compatLnSpc="1"/>
          <a:lstStyle>
            <a:lvl1pPr algn="ctr">
              <a:defRPr sz="1400">
                <a:solidFill>
                  <a:srgbClr val="5F5F5F"/>
                </a:solidFill>
                <a:ea typeface="宋体" panose="02010600030101010101" pitchFamily="2" charset="-122"/>
              </a:defRPr>
            </a:lvl1pPr>
          </a:lstStyle>
          <a:p>
            <a:pPr>
              <a:defRPr/>
            </a:pPr>
            <a:r>
              <a:rPr lang="zh-CN" altLang="en-US"/>
              <a:t>北京航空航天大学软件工程研究所    </a:t>
            </a:r>
            <a:r>
              <a:rPr lang="en-US" altLang="zh-CN"/>
              <a:t>lily@buaa.edu.cn</a:t>
            </a:r>
            <a:endParaRPr lang="en-US" altLang="zh-CN"/>
          </a:p>
        </p:txBody>
      </p:sp>
      <p:sp>
        <p:nvSpPr>
          <p:cNvPr id="1030" name="Rectangle 6"/>
          <p:cNvSpPr>
            <a:spLocks noGrp="1" noChangeArrowheads="1"/>
          </p:cNvSpPr>
          <p:nvPr>
            <p:ph type="sldNum" sz="quarter" idx="4"/>
          </p:nvPr>
        </p:nvSpPr>
        <p:spPr bwMode="auto">
          <a:xfrm>
            <a:off x="7010400" y="6553200"/>
            <a:ext cx="1905000" cy="457200"/>
          </a:xfrm>
          <a:prstGeom prst="rect">
            <a:avLst/>
          </a:prstGeom>
          <a:noFill/>
          <a:ln w="9525">
            <a:noFill/>
            <a:miter lim="800000"/>
          </a:ln>
          <a:effectLst/>
        </p:spPr>
        <p:txBody>
          <a:bodyPr vert="horz" wrap="square" lIns="91440" tIns="45720" rIns="91440" bIns="45720" numCol="1" anchor="t" anchorCtr="0" compatLnSpc="1"/>
          <a:lstStyle>
            <a:lvl1pPr algn="r">
              <a:defRPr sz="1400" b="0">
                <a:ea typeface="宋体" panose="02010600030101010101" pitchFamily="2" charset="-122"/>
              </a:defRPr>
            </a:lvl1pPr>
          </a:lstStyle>
          <a:p>
            <a:pPr>
              <a:defRPr/>
            </a:pPr>
            <a:fld id="{0D47BBFC-E2C6-463E-A215-5E64D711162F}" type="slidenum">
              <a:rPr lang="en-US" altLang="zh-CN"/>
            </a:fld>
            <a:endParaRPr lang="en-US" altLang="zh-CN"/>
          </a:p>
        </p:txBody>
      </p:sp>
      <p:sp>
        <p:nvSpPr>
          <p:cNvPr id="1035" name="Line 11"/>
          <p:cNvSpPr>
            <a:spLocks noChangeShapeType="1"/>
          </p:cNvSpPr>
          <p:nvPr userDrawn="1"/>
        </p:nvSpPr>
        <p:spPr bwMode="auto">
          <a:xfrm>
            <a:off x="0" y="6553200"/>
            <a:ext cx="9144000" cy="0"/>
          </a:xfrm>
          <a:prstGeom prst="line">
            <a:avLst/>
          </a:prstGeom>
          <a:noFill/>
          <a:ln w="9525">
            <a:solidFill>
              <a:schemeClr val="accent1"/>
            </a:solidFill>
            <a:round/>
          </a:ln>
          <a:effectLst/>
        </p:spPr>
        <p:txBody>
          <a:bodyPr wrap="none" anchor="ctr"/>
          <a:lstStyle/>
          <a:p>
            <a:pPr>
              <a:defRPr/>
            </a:pPr>
            <a:endParaRPr lang="zh-CN" altLang="en-US">
              <a:ea typeface="宋体" panose="02010600030101010101" pitchFamily="2" charset="-122"/>
            </a:endParaRPr>
          </a:p>
        </p:txBody>
      </p:sp>
      <p:grpSp>
        <p:nvGrpSpPr>
          <p:cNvPr id="1032" name="Group 34"/>
          <p:cNvGrpSpPr/>
          <p:nvPr userDrawn="1"/>
        </p:nvGrpSpPr>
        <p:grpSpPr bwMode="auto">
          <a:xfrm>
            <a:off x="7923530" y="6476365"/>
            <a:ext cx="1219200" cy="457835"/>
            <a:chOff x="0" y="0"/>
            <a:chExt cx="1304" cy="411"/>
          </a:xfrm>
        </p:grpSpPr>
        <p:sp>
          <p:nvSpPr>
            <p:cNvPr id="1059" name="Oval 35"/>
            <p:cNvSpPr>
              <a:spLocks noChangeArrowheads="1"/>
            </p:cNvSpPr>
            <p:nvPr userDrawn="1"/>
          </p:nvSpPr>
          <p:spPr bwMode="auto">
            <a:xfrm>
              <a:off x="0" y="0"/>
              <a:ext cx="1304" cy="328"/>
            </a:xfrm>
            <a:prstGeom prst="ellipse">
              <a:avLst/>
            </a:prstGeom>
            <a:solidFill>
              <a:schemeClr val="accent1"/>
            </a:solidFill>
            <a:ln w="9525">
              <a:noFill/>
              <a:round/>
            </a:ln>
            <a:effectLst/>
          </p:spPr>
          <p:txBody>
            <a:bodyPr wrap="none" anchor="ctr"/>
            <a:lstStyle/>
            <a:p>
              <a:pPr>
                <a:defRPr/>
              </a:pPr>
              <a:endParaRPr lang="zh-CN" altLang="en-US">
                <a:ea typeface="宋体" panose="02010600030101010101" pitchFamily="2" charset="-122"/>
              </a:endParaRPr>
            </a:p>
          </p:txBody>
        </p:sp>
        <p:sp>
          <p:nvSpPr>
            <p:cNvPr id="2" name="WordArt 36"/>
            <p:cNvSpPr>
              <a:spLocks noChangeArrowheads="1" noChangeShapeType="1" noTextEdit="1"/>
            </p:cNvSpPr>
            <p:nvPr userDrawn="1"/>
          </p:nvSpPr>
          <p:spPr bwMode="auto">
            <a:xfrm>
              <a:off x="208" y="96"/>
              <a:ext cx="848" cy="192"/>
            </a:xfrm>
            <a:prstGeom prst="rect">
              <a:avLst/>
            </a:prstGeom>
          </p:spPr>
          <p:txBody>
            <a:bodyPr spcFirstLastPara="1" wrap="none" fromWordArt="1">
              <a:prstTxWarp prst="textArchUp">
                <a:avLst>
                  <a:gd name="adj" fmla="val 10514516"/>
                </a:avLst>
              </a:prstTxWarp>
            </a:bodyPr>
            <a:lstStyle/>
            <a:p>
              <a:pPr algn="ctr"/>
              <a:r>
                <a:rPr lang="zh-CN" altLang="en-US" sz="3600" kern="10">
                  <a:ln w="9525">
                    <a:solidFill>
                      <a:srgbClr val="FFFF00"/>
                    </a:solidFill>
                    <a:round/>
                  </a:ln>
                  <a:solidFill>
                    <a:srgbClr val="FFFF99"/>
                  </a:solidFill>
                  <a:latin typeface="宋体" panose="02010600030101010101" pitchFamily="2" charset="-122"/>
                  <a:ea typeface="宋体" panose="02010600030101010101" pitchFamily="2" charset="-122"/>
                </a:rPr>
                <a:t>软件体系结构</a:t>
              </a:r>
              <a:endParaRPr lang="zh-CN" altLang="en-US" sz="3600" kern="10">
                <a:ln w="9525">
                  <a:solidFill>
                    <a:srgbClr val="FFFF00"/>
                  </a:solidFill>
                  <a:round/>
                </a:ln>
                <a:solidFill>
                  <a:srgbClr val="FFFF99"/>
                </a:solidFill>
                <a:latin typeface="宋体" panose="02010600030101010101" pitchFamily="2" charset="-122"/>
                <a:ea typeface="宋体" panose="02010600030101010101" pitchFamily="2" charset="-122"/>
              </a:endParaRPr>
            </a:p>
          </p:txBody>
        </p:sp>
        <p:sp>
          <p:nvSpPr>
            <p:cNvPr id="3" name="WordArt 37"/>
            <p:cNvSpPr>
              <a:spLocks noChangeArrowheads="1" noChangeShapeType="1" noTextEdit="1"/>
            </p:cNvSpPr>
            <p:nvPr userDrawn="1"/>
          </p:nvSpPr>
          <p:spPr bwMode="auto">
            <a:xfrm>
              <a:off x="468" y="241"/>
              <a:ext cx="360" cy="170"/>
            </a:xfrm>
            <a:prstGeom prst="rect">
              <a:avLst/>
            </a:prstGeom>
          </p:spPr>
          <p:txBody>
            <a:bodyPr spcFirstLastPara="1" wrap="none" fromWordArt="1">
              <a:prstTxWarp prst="textArchUp">
                <a:avLst>
                  <a:gd name="adj" fmla="val 11488612"/>
                </a:avLst>
              </a:prstTxWarp>
            </a:bodyPr>
            <a:lstStyle/>
            <a:p>
              <a:pPr algn="ctr"/>
              <a:r>
                <a:rPr lang="en-US" altLang="zh-CN" sz="1400" kern="10">
                  <a:ln w="9525">
                    <a:solidFill>
                      <a:srgbClr val="FFCC00"/>
                    </a:solidFill>
                    <a:round/>
                  </a:ln>
                  <a:noFill/>
                  <a:latin typeface="宋体" panose="02010600030101010101" pitchFamily="2" charset="-122"/>
                  <a:ea typeface="宋体" panose="02010600030101010101" pitchFamily="2" charset="-122"/>
                </a:rPr>
                <a:t>SEI/BUAA</a:t>
              </a:r>
              <a:endParaRPr lang="zh-CN" altLang="en-US" sz="1400" kern="10">
                <a:ln w="9525">
                  <a:solidFill>
                    <a:srgbClr val="FFCC00"/>
                  </a:solidFill>
                  <a:round/>
                </a:ln>
                <a:noFill/>
                <a:latin typeface="宋体" panose="02010600030101010101" pitchFamily="2" charset="-122"/>
                <a:ea typeface="宋体" panose="02010600030101010101" pitchFamily="2" charset="-122"/>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dt="0"/>
  <p:txStyles>
    <p:titleStyle>
      <a:lvl1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微软雅黑" panose="020B0503020204020204" charset="-122"/>
          <a:ea typeface="微软雅黑" panose="020B0503020204020204" charset="-122"/>
          <a:cs typeface="+mj-cs"/>
        </a:defRPr>
      </a:lvl1pPr>
      <a:lvl2pPr algn="ctr" rtl="0" eaLnBrk="0" fontAlgn="base" hangingPunct="0">
        <a:spcBef>
          <a:spcPct val="0"/>
        </a:spcBef>
        <a:spcAft>
          <a:spcPct val="0"/>
        </a:spcAft>
        <a:defRPr kumimoji="1" sz="3200" b="1">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3200" b="1">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3200" b="1">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3200" b="1">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3200" b="1">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3200" b="1">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3200" b="1">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3200" b="1">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b="1">
          <a:solidFill>
            <a:schemeClr val="accent2"/>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hyperlink" Target="&#36719;&#20214;&#26550;&#26500;&#24072;%20%20%20%20&#26469;&#33258;&#30334;&#24230;&#30334;&#31185;.doc" TargetMode="External"/><Relationship Id="rId1" Type="http://schemas.openxmlformats.org/officeDocument/2006/relationships/image" Target="../media/image14.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media" Target="file:///J:\my-courses\arch-2013\dis_scar.mpeg" TargetMode="External"/><Relationship Id="rId1" Type="http://schemas.openxmlformats.org/officeDocument/2006/relationships/video" Target="file:///J:\my-courses\arch-2013\dis_scar.mpe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8" descr="D:\工作\2013暑期工作会PPT\背景图3.jpg"/>
          <p:cNvPicPr>
            <a:picLocks noChangeAspect="1" noChangeArrowheads="1"/>
          </p:cNvPicPr>
          <p:nvPr/>
        </p:nvPicPr>
        <p:blipFill>
          <a:blip r:embed="rId1" cstate="print"/>
          <a:srcRect/>
          <a:stretch>
            <a:fillRect/>
          </a:stretch>
        </p:blipFill>
        <p:spPr bwMode="auto">
          <a:xfrm>
            <a:off x="0" y="1633855"/>
            <a:ext cx="9200515" cy="5196840"/>
          </a:xfrm>
          <a:prstGeom prst="rect">
            <a:avLst/>
          </a:prstGeom>
          <a:noFill/>
          <a:ln w="9525">
            <a:noFill/>
            <a:miter lim="800000"/>
            <a:headEnd/>
            <a:tailEnd/>
          </a:ln>
        </p:spPr>
      </p:pic>
      <p:sp>
        <p:nvSpPr>
          <p:cNvPr id="154626" name="Rectangle 1026"/>
          <p:cNvSpPr>
            <a:spLocks noGrp="1" noChangeArrowheads="1"/>
          </p:cNvSpPr>
          <p:nvPr>
            <p:ph type="ctrTitle"/>
          </p:nvPr>
        </p:nvSpPr>
        <p:spPr>
          <a:xfrm>
            <a:off x="822960" y="1467485"/>
            <a:ext cx="6681788" cy="2027238"/>
          </a:xfrm>
        </p:spPr>
        <p:txBody>
          <a:bodyPr/>
          <a:lstStyle/>
          <a:p>
            <a:pPr eaLnBrk="1" hangingPunct="1">
              <a:defRPr/>
            </a:pPr>
            <a:r>
              <a:rPr kumimoji="0" lang="zh-CN" altLang="en-US" sz="4800" dirty="0">
                <a:solidFill>
                  <a:srgbClr val="CC0000"/>
                </a:solidFill>
                <a:latin typeface="楷体_GB2312" pitchFamily="49" charset="-122"/>
                <a:ea typeface="楷体_GB2312" pitchFamily="49" charset="-122"/>
              </a:rPr>
              <a:t>软件体系结构</a:t>
            </a:r>
            <a:br>
              <a:rPr kumimoji="0" lang="zh-CN" altLang="en-US" sz="4800" dirty="0">
                <a:solidFill>
                  <a:srgbClr val="CC0000"/>
                </a:solidFill>
                <a:latin typeface="楷体_GB2312" pitchFamily="49" charset="-122"/>
                <a:ea typeface="楷体_GB2312" pitchFamily="49" charset="-122"/>
              </a:rPr>
            </a:br>
            <a:r>
              <a:rPr kumimoji="0" lang="en-US" altLang="zh-CN" sz="4800" dirty="0">
                <a:solidFill>
                  <a:srgbClr val="CC0000"/>
                </a:solidFill>
                <a:latin typeface="楷体_GB2312" pitchFamily="49" charset="-122"/>
                <a:ea typeface="楷体_GB2312" pitchFamily="49" charset="-122"/>
              </a:rPr>
              <a:t>Software Architecture</a:t>
            </a:r>
            <a:endParaRPr lang="en-US" altLang="zh-CN" dirty="0">
              <a:solidFill>
                <a:srgbClr val="FF0000"/>
              </a:solidFill>
              <a:ea typeface="隶书" panose="02010509060101010101" pitchFamily="49" charset="-122"/>
            </a:endParaRPr>
          </a:p>
        </p:txBody>
      </p:sp>
      <p:sp>
        <p:nvSpPr>
          <p:cNvPr id="20482" name="Rectangle 1027"/>
          <p:cNvSpPr>
            <a:spLocks noGrp="1" noChangeArrowheads="1"/>
          </p:cNvSpPr>
          <p:nvPr>
            <p:ph type="subTitle" idx="1"/>
          </p:nvPr>
        </p:nvSpPr>
        <p:spPr>
          <a:xfrm>
            <a:off x="1537018" y="4117023"/>
            <a:ext cx="4373562" cy="2552700"/>
          </a:xfrm>
        </p:spPr>
        <p:txBody>
          <a:bodyPr/>
          <a:lstStyle/>
          <a:p>
            <a:pPr eaLnBrk="1" hangingPunct="1"/>
            <a:r>
              <a:rPr lang="zh-CN" altLang="en-US" sz="2400" smtClean="0">
                <a:solidFill>
                  <a:schemeClr val="tx1"/>
                </a:solidFill>
                <a:latin typeface="华文行楷" panose="02010800040101010101" pitchFamily="2" charset="-122"/>
                <a:ea typeface="华文行楷" panose="02010800040101010101" pitchFamily="2" charset="-122"/>
              </a:rPr>
              <a:t>张莉    </a:t>
            </a:r>
            <a:endParaRPr lang="zh-CN" altLang="en-US" sz="2400" smtClean="0">
              <a:solidFill>
                <a:schemeClr val="tx1"/>
              </a:solidFill>
              <a:latin typeface="华文行楷" panose="02010800040101010101" pitchFamily="2" charset="-122"/>
              <a:ea typeface="华文行楷" panose="02010800040101010101" pitchFamily="2" charset="-122"/>
            </a:endParaRPr>
          </a:p>
          <a:p>
            <a:pPr eaLnBrk="1" hangingPunct="1"/>
            <a:r>
              <a:rPr lang="zh-CN" altLang="en-US" sz="2400" smtClean="0">
                <a:solidFill>
                  <a:schemeClr val="tx1"/>
                </a:solidFill>
                <a:latin typeface="华文行楷" panose="02010800040101010101" pitchFamily="2" charset="-122"/>
                <a:ea typeface="华文行楷" panose="02010800040101010101" pitchFamily="2" charset="-122"/>
              </a:rPr>
              <a:t>北京航空航天大学</a:t>
            </a:r>
            <a:endParaRPr lang="zh-CN" altLang="en-US" sz="2400" smtClean="0">
              <a:solidFill>
                <a:schemeClr val="tx1"/>
              </a:solidFill>
              <a:latin typeface="华文行楷" panose="02010800040101010101" pitchFamily="2" charset="-122"/>
              <a:ea typeface="华文行楷" panose="02010800040101010101" pitchFamily="2" charset="-122"/>
            </a:endParaRPr>
          </a:p>
          <a:p>
            <a:pPr eaLnBrk="1" hangingPunct="1"/>
            <a:r>
              <a:rPr lang="zh-CN" altLang="en-US" sz="2400" smtClean="0">
                <a:solidFill>
                  <a:schemeClr val="tx1"/>
                </a:solidFill>
                <a:latin typeface="华文行楷" panose="02010800040101010101" pitchFamily="2" charset="-122"/>
                <a:ea typeface="华文行楷" panose="02010800040101010101" pitchFamily="2" charset="-122"/>
              </a:rPr>
              <a:t>软件工程研究所</a:t>
            </a:r>
            <a:endParaRPr lang="zh-CN" altLang="en-US" sz="2400" smtClean="0">
              <a:solidFill>
                <a:schemeClr val="tx1"/>
              </a:solidFill>
              <a:latin typeface="华文行楷" panose="02010800040101010101" pitchFamily="2" charset="-122"/>
              <a:ea typeface="华文行楷" panose="02010800040101010101" pitchFamily="2" charset="-122"/>
            </a:endParaRPr>
          </a:p>
          <a:p>
            <a:pPr eaLnBrk="1" hangingPunct="1"/>
            <a:r>
              <a:rPr lang="en-US" altLang="zh-CN" sz="2400" smtClean="0">
                <a:solidFill>
                  <a:schemeClr val="tx1"/>
                </a:solidFill>
                <a:latin typeface="华文行楷" panose="02010800040101010101" pitchFamily="2" charset="-122"/>
                <a:ea typeface="华文行楷" panose="02010800040101010101" pitchFamily="2" charset="-122"/>
              </a:rPr>
              <a:t>lily@buaa.edu.cn</a:t>
            </a:r>
            <a:endParaRPr lang="en-US" altLang="zh-CN" sz="2400" smtClean="0">
              <a:solidFill>
                <a:schemeClr val="tx1"/>
              </a:solidFill>
              <a:latin typeface="华文行楷" panose="02010800040101010101" pitchFamily="2" charset="-122"/>
              <a:ea typeface="华文行楷" panose="02010800040101010101" pitchFamily="2" charset="-122"/>
            </a:endParaRPr>
          </a:p>
          <a:p>
            <a:pPr eaLnBrk="1" hangingPunct="1"/>
            <a:endParaRPr lang="en-US" altLang="zh-CN" sz="2400" smtClean="0">
              <a:solidFill>
                <a:schemeClr val="tx1"/>
              </a:solidFill>
              <a:latin typeface="华文行楷" panose="02010800040101010101" pitchFamily="2" charset="-122"/>
              <a:ea typeface="华文行楷" panose="02010800040101010101" pitchFamily="2" charset="-122"/>
            </a:endParaRPr>
          </a:p>
        </p:txBody>
      </p:sp>
      <p:grpSp>
        <p:nvGrpSpPr>
          <p:cNvPr id="20483" name="Group 1028"/>
          <p:cNvGrpSpPr/>
          <p:nvPr/>
        </p:nvGrpSpPr>
        <p:grpSpPr bwMode="auto">
          <a:xfrm>
            <a:off x="0" y="0"/>
            <a:ext cx="2879725" cy="1219835"/>
            <a:chOff x="0" y="0"/>
            <a:chExt cx="1973" cy="1196"/>
          </a:xfrm>
        </p:grpSpPr>
        <p:sp>
          <p:nvSpPr>
            <p:cNvPr id="20485" name="Oval 1029"/>
            <p:cNvSpPr>
              <a:spLocks noChangeArrowheads="1"/>
            </p:cNvSpPr>
            <p:nvPr/>
          </p:nvSpPr>
          <p:spPr bwMode="auto">
            <a:xfrm>
              <a:off x="0" y="0"/>
              <a:ext cx="1973" cy="1000"/>
            </a:xfrm>
            <a:prstGeom prst="ellipse">
              <a:avLst/>
            </a:prstGeom>
            <a:solidFill>
              <a:srgbClr val="B6DEE8"/>
            </a:solidFill>
            <a:ln w="9525">
              <a:noFill/>
              <a:round/>
            </a:ln>
          </p:spPr>
          <p:txBody>
            <a:bodyPr wrap="none" anchor="ctr"/>
            <a:lstStyle/>
            <a:p>
              <a:endParaRPr lang="zh-CN" altLang="en-US"/>
            </a:p>
          </p:txBody>
        </p:sp>
        <p:sp>
          <p:nvSpPr>
            <p:cNvPr id="20487" name="WordArt 1031"/>
            <p:cNvSpPr>
              <a:spLocks noChangeArrowheads="1" noChangeShapeType="1" noTextEdit="1"/>
            </p:cNvSpPr>
            <p:nvPr/>
          </p:nvSpPr>
          <p:spPr bwMode="auto">
            <a:xfrm>
              <a:off x="345" y="453"/>
              <a:ext cx="1338" cy="743"/>
            </a:xfrm>
            <a:prstGeom prst="rect">
              <a:avLst/>
            </a:prstGeom>
          </p:spPr>
          <p:txBody>
            <a:bodyPr spcFirstLastPara="1" wrap="none" fromWordArt="1">
              <a:prstTxWarp prst="textArchUp">
                <a:avLst>
                  <a:gd name="adj" fmla="val 12036004"/>
                </a:avLst>
              </a:prstTxWarp>
            </a:bodyPr>
            <a:lstStyle/>
            <a:p>
              <a:pPr algn="ctr"/>
              <a:r>
                <a:rPr lang="en-US" altLang="zh-CN" sz="1400" kern="10">
                  <a:ln w="9525">
                    <a:solidFill>
                      <a:srgbClr val="000080"/>
                    </a:solidFill>
                    <a:round/>
                  </a:ln>
                  <a:solidFill>
                    <a:srgbClr val="000000"/>
                  </a:solidFill>
                  <a:latin typeface="宋体" panose="02010600030101010101" pitchFamily="2" charset="-122"/>
                  <a:ea typeface="宋体" panose="02010600030101010101" pitchFamily="2" charset="-122"/>
                </a:rPr>
                <a:t>SEI/BUAA</a:t>
              </a:r>
              <a:endParaRPr lang="zh-CN" altLang="en-US" sz="1400" kern="10">
                <a:ln w="9525">
                  <a:solidFill>
                    <a:srgbClr val="000080"/>
                  </a:solidFill>
                  <a:round/>
                </a:ln>
                <a:solidFill>
                  <a:srgbClr val="000000"/>
                </a:solidFill>
                <a:latin typeface="宋体" panose="02010600030101010101" pitchFamily="2" charset="-122"/>
                <a:ea typeface="宋体" panose="02010600030101010101" pitchFamily="2" charset="-122"/>
              </a:endParaRPr>
            </a:p>
          </p:txBody>
        </p:sp>
      </p:grpSp>
      <p:pic>
        <p:nvPicPr>
          <p:cNvPr id="20484" name="Picture 1032" descr="BHU"/>
          <p:cNvPicPr>
            <a:picLocks noChangeAspect="1" noChangeArrowheads="1"/>
          </p:cNvPicPr>
          <p:nvPr/>
        </p:nvPicPr>
        <p:blipFill>
          <a:blip r:embed="rId2" cstate="print"/>
          <a:srcRect/>
          <a:stretch>
            <a:fillRect/>
          </a:stretch>
        </p:blipFill>
        <p:spPr bwMode="auto">
          <a:xfrm>
            <a:off x="63500" y="692785"/>
            <a:ext cx="2752725" cy="45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18135" y="-152400"/>
            <a:ext cx="8872220" cy="762000"/>
          </a:xfrm>
        </p:spPr>
        <p:txBody>
          <a:bodyPr/>
          <a:p>
            <a:r>
              <a:rPr lang="zh-CN" altLang="en-US" sz="2800">
                <a:sym typeface="+mn-ea"/>
              </a:rPr>
              <a:t>标准Linux-2.6.36.4内核，共13422535行代码</a:t>
            </a:r>
            <a:endParaRPr lang="zh-CN" altLang="en-US" sz="2800">
              <a:sym typeface="+mn-ea"/>
            </a:endParaRPr>
          </a:p>
        </p:txBody>
      </p:sp>
      <p:sp>
        <p:nvSpPr>
          <p:cNvPr id="4" name="页脚占位符 3"/>
          <p:cNvSpPr>
            <a:spLocks noGrp="1"/>
          </p:cNvSpPr>
          <p:nvPr>
            <p:ph type="ftr" sz="quarter" idx="10"/>
          </p:nvPr>
        </p:nvSpPr>
        <p:spPr/>
        <p:txBody>
          <a:bodyPr/>
          <a:p>
            <a:pPr>
              <a:defRPr/>
            </a:pPr>
            <a:r>
              <a:rPr lang="zh-CN" altLang="en-US"/>
              <a:t>北京航空航天大学软件工程研究所    </a:t>
            </a:r>
            <a:r>
              <a:rPr lang="en-US" altLang="zh-CN"/>
              <a:t>lily@buaa.edu.cn</a:t>
            </a:r>
            <a:endParaRPr lang="en-US" altLang="zh-CN"/>
          </a:p>
        </p:txBody>
      </p:sp>
      <p:graphicFrame>
        <p:nvGraphicFramePr>
          <p:cNvPr id="5" name="表格 4"/>
          <p:cNvGraphicFramePr/>
          <p:nvPr/>
        </p:nvGraphicFramePr>
        <p:xfrm>
          <a:off x="532765" y="781685"/>
          <a:ext cx="8078470" cy="5771515"/>
        </p:xfrm>
        <a:graphic>
          <a:graphicData uri="http://schemas.openxmlformats.org/drawingml/2006/table">
            <a:tbl>
              <a:tblPr firstRow="1" bandRow="1">
                <a:tableStyleId>{35758FB7-9AC5-4552-8A53-C91805E547FA}</a:tableStyleId>
              </a:tblPr>
              <a:tblGrid>
                <a:gridCol w="840105"/>
                <a:gridCol w="796290"/>
                <a:gridCol w="6442075"/>
              </a:tblGrid>
              <a:tr h="184150">
                <a:tc>
                  <a:txBody>
                    <a:bodyPr/>
                    <a:p>
                      <a:pPr indent="0">
                        <a:buNone/>
                      </a:pPr>
                      <a:r>
                        <a:rPr lang="en-US" sz="1200"/>
                        <a:t>子目录</a:t>
                      </a:r>
                      <a:endParaRPr lang="en-US" altLang="en-US" sz="1200"/>
                    </a:p>
                  </a:txBody>
                  <a:tcPr marL="68580" marR="68580" marT="0" marB="0" vert="horz" anchor="t"/>
                </a:tc>
                <a:tc>
                  <a:txBody>
                    <a:bodyPr/>
                    <a:p>
                      <a:pPr indent="0" algn="ctr">
                        <a:buNone/>
                      </a:pPr>
                      <a:r>
                        <a:rPr lang="en-US" sz="1200"/>
                        <a:t>行数</a:t>
                      </a:r>
                      <a:endParaRPr lang="en-US" altLang="en-US" sz="1200"/>
                    </a:p>
                  </a:txBody>
                  <a:tcPr marL="68580" marR="68580" marT="0" marB="0" vert="horz" anchor="t"/>
                </a:tc>
                <a:tc>
                  <a:txBody>
                    <a:bodyPr/>
                    <a:p>
                      <a:pPr indent="0">
                        <a:buNone/>
                      </a:pPr>
                      <a:r>
                        <a:rPr lang="en-US" sz="1200"/>
                        <a:t>描述</a:t>
                      </a:r>
                      <a:endParaRPr lang="en-US" altLang="en-US" sz="1200"/>
                    </a:p>
                  </a:txBody>
                  <a:tcPr marL="68580" marR="68580" marT="0" marB="0" vert="horz" anchor="t"/>
                </a:tc>
              </a:tr>
              <a:tr h="318770">
                <a:tc>
                  <a:txBody>
                    <a:bodyPr/>
                    <a:p>
                      <a:pPr indent="0">
                        <a:buNone/>
                      </a:pPr>
                      <a:r>
                        <a:rPr lang="en-US" sz="1200"/>
                        <a:t>arch</a:t>
                      </a:r>
                      <a:endParaRPr lang="en-US" altLang="en-US" sz="1200"/>
                    </a:p>
                  </a:txBody>
                  <a:tcPr marL="68580" marR="68580" marT="0" marB="0" vert="horz" anchor="t"/>
                </a:tc>
                <a:tc>
                  <a:txBody>
                    <a:bodyPr/>
                    <a:p>
                      <a:pPr indent="0" algn="r">
                        <a:buNone/>
                      </a:pPr>
                      <a:r>
                        <a:rPr lang="en-US" sz="1200"/>
                        <a:t>2670350</a:t>
                      </a:r>
                      <a:endParaRPr lang="en-US" altLang="en-US" sz="1200"/>
                    </a:p>
                  </a:txBody>
                  <a:tcPr marL="68580" marR="68580" marT="0" marB="0" vert="horz" anchor="t"/>
                </a:tc>
                <a:tc>
                  <a:txBody>
                    <a:bodyPr/>
                    <a:p>
                      <a:pPr indent="0">
                        <a:buNone/>
                      </a:pPr>
                      <a:r>
                        <a:rPr lang="en-US" sz="1200"/>
                        <a:t>包含了所有体系结构相关的代码。对内核支持的每种处理器体系结构，都有一个独立的子目录。</a:t>
                      </a:r>
                      <a:endParaRPr lang="en-US" altLang="en-US" sz="1200"/>
                    </a:p>
                  </a:txBody>
                  <a:tcPr marL="68580" marR="68580" marT="0" marB="0" vert="horz" anchor="t"/>
                </a:tc>
              </a:tr>
              <a:tr h="183515">
                <a:tc>
                  <a:txBody>
                    <a:bodyPr/>
                    <a:p>
                      <a:pPr indent="0">
                        <a:buNone/>
                      </a:pPr>
                      <a:r>
                        <a:rPr lang="en-US" sz="1200"/>
                        <a:t>samples </a:t>
                      </a:r>
                      <a:endParaRPr lang="en-US" altLang="en-US" sz="1200"/>
                    </a:p>
                  </a:txBody>
                  <a:tcPr marL="68580" marR="68580" marT="0" marB="0" vert="horz" anchor="t"/>
                </a:tc>
                <a:tc>
                  <a:txBody>
                    <a:bodyPr/>
                    <a:p>
                      <a:pPr indent="0" algn="r">
                        <a:buNone/>
                      </a:pPr>
                      <a:r>
                        <a:rPr lang="en-US" sz="1200"/>
                        <a:t>1947</a:t>
                      </a:r>
                      <a:endParaRPr lang="en-US" altLang="en-US" sz="1200"/>
                    </a:p>
                  </a:txBody>
                  <a:tcPr marL="68580" marR="68580" marT="0" marB="0" vert="horz" anchor="t"/>
                </a:tc>
                <a:tc>
                  <a:txBody>
                    <a:bodyPr/>
                    <a:p>
                      <a:pPr indent="0">
                        <a:buNone/>
                      </a:pPr>
                      <a:r>
                        <a:rPr lang="en-US" sz="1200"/>
                        <a:t>和内核相关的一些反例代码。</a:t>
                      </a:r>
                      <a:endParaRPr lang="en-US" altLang="en-US" sz="1200"/>
                    </a:p>
                  </a:txBody>
                  <a:tcPr marL="68580" marR="68580" marT="0" marB="0" vert="horz" anchor="t"/>
                </a:tc>
              </a:tr>
              <a:tr h="319405">
                <a:tc>
                  <a:txBody>
                    <a:bodyPr/>
                    <a:p>
                      <a:pPr indent="0">
                        <a:buNone/>
                      </a:pPr>
                      <a:r>
                        <a:rPr lang="en-US" sz="1200"/>
                        <a:t>mm</a:t>
                      </a:r>
                      <a:endParaRPr lang="en-US" altLang="en-US" sz="1200"/>
                    </a:p>
                  </a:txBody>
                  <a:tcPr marL="68580" marR="68580" marT="0" marB="0" vert="horz" anchor="t"/>
                </a:tc>
                <a:tc>
                  <a:txBody>
                    <a:bodyPr/>
                    <a:p>
                      <a:pPr indent="0" algn="r">
                        <a:buNone/>
                      </a:pPr>
                      <a:r>
                        <a:rPr lang="en-US" sz="1200"/>
                        <a:t>76437</a:t>
                      </a:r>
                      <a:endParaRPr lang="en-US" altLang="en-US" sz="1200"/>
                    </a:p>
                  </a:txBody>
                  <a:tcPr marL="68580" marR="68580" marT="0" marB="0" vert="horz" anchor="t"/>
                </a:tc>
                <a:tc>
                  <a:txBody>
                    <a:bodyPr/>
                    <a:p>
                      <a:pPr indent="0">
                        <a:buNone/>
                      </a:pPr>
                      <a:r>
                        <a:rPr lang="en-US" sz="1200"/>
                        <a:t>高层的内存管理代码。与具体硬件体系结构相关的内存管理代码位于arch/*/mm目录下。</a:t>
                      </a:r>
                      <a:endParaRPr lang="en-US" altLang="en-US" sz="1200"/>
                    </a:p>
                  </a:txBody>
                  <a:tcPr marL="68580" marR="68580" marT="0" marB="0" vert="horz" anchor="t"/>
                </a:tc>
              </a:tr>
              <a:tr h="368935">
                <a:tc>
                  <a:txBody>
                    <a:bodyPr/>
                    <a:p>
                      <a:pPr indent="0">
                        <a:buNone/>
                      </a:pPr>
                      <a:r>
                        <a:rPr lang="en-US" sz="1200"/>
                        <a:t>sound</a:t>
                      </a:r>
                      <a:endParaRPr lang="en-US" altLang="en-US" sz="1200"/>
                    </a:p>
                  </a:txBody>
                  <a:tcPr marL="68580" marR="68580" marT="0" marB="0" vert="horz" anchor="t"/>
                </a:tc>
                <a:tc>
                  <a:txBody>
                    <a:bodyPr/>
                    <a:p>
                      <a:pPr indent="0" algn="r">
                        <a:buNone/>
                      </a:pPr>
                      <a:r>
                        <a:rPr lang="en-US" sz="1200"/>
                        <a:t>624630</a:t>
                      </a:r>
                      <a:endParaRPr lang="en-US" altLang="en-US" sz="1200"/>
                    </a:p>
                  </a:txBody>
                  <a:tcPr marL="68580" marR="68580" marT="0" marB="0" vert="horz" anchor="t"/>
                </a:tc>
                <a:tc>
                  <a:txBody>
                    <a:bodyPr/>
                    <a:p>
                      <a:pPr indent="0">
                        <a:buNone/>
                      </a:pPr>
                      <a:r>
                        <a:rPr lang="en-US" sz="1200"/>
                        <a:t>声卡的驱动程序。因为有许多针对各种不同总线的设备，该目录包含了一些总线相关的子目录，其中包含了对应的驱动程序的源代码。</a:t>
                      </a:r>
                      <a:endParaRPr lang="en-US" altLang="en-US" sz="1200"/>
                    </a:p>
                  </a:txBody>
                  <a:tcPr marL="68580" marR="68580" marT="0" marB="0" vert="horz" anchor="t"/>
                </a:tc>
              </a:tr>
              <a:tr h="186055">
                <a:tc>
                  <a:txBody>
                    <a:bodyPr/>
                    <a:p>
                      <a:pPr indent="0">
                        <a:buNone/>
                      </a:pPr>
                      <a:r>
                        <a:rPr lang="en-US" sz="1200"/>
                        <a:t>usr</a:t>
                      </a:r>
                      <a:endParaRPr lang="en-US" altLang="en-US" sz="1200"/>
                    </a:p>
                  </a:txBody>
                  <a:tcPr marL="68580" marR="68580" marT="0" marB="0" vert="horz" anchor="t"/>
                </a:tc>
                <a:tc>
                  <a:txBody>
                    <a:bodyPr/>
                    <a:p>
                      <a:pPr indent="0" algn="r">
                        <a:buNone/>
                      </a:pPr>
                      <a:r>
                        <a:rPr lang="en-US" sz="1200"/>
                        <a:t>965</a:t>
                      </a:r>
                      <a:endParaRPr lang="en-US" altLang="en-US" sz="1200"/>
                    </a:p>
                  </a:txBody>
                  <a:tcPr marL="68580" marR="68580" marT="0" marB="0" vert="horz" anchor="t"/>
                </a:tc>
                <a:tc>
                  <a:txBody>
                    <a:bodyPr/>
                    <a:p>
                      <a:pPr indent="0">
                        <a:buNone/>
                      </a:pPr>
                      <a:r>
                        <a:rPr lang="en-US" sz="1200"/>
                        <a:t>使用initramfs相关代码。</a:t>
                      </a:r>
                      <a:endParaRPr lang="en-US" altLang="en-US" sz="1200"/>
                    </a:p>
                  </a:txBody>
                  <a:tcPr marL="68580" marR="68580" marT="0" marB="0" vert="horz" anchor="t"/>
                </a:tc>
              </a:tr>
              <a:tr h="184150">
                <a:tc>
                  <a:txBody>
                    <a:bodyPr/>
                    <a:p>
                      <a:pPr indent="0">
                        <a:buNone/>
                      </a:pPr>
                      <a:r>
                        <a:rPr lang="en-US" sz="1200"/>
                        <a:t>security</a:t>
                      </a:r>
                      <a:endParaRPr lang="en-US" altLang="en-US" sz="1200"/>
                    </a:p>
                  </a:txBody>
                  <a:tcPr marL="68580" marR="68580" marT="0" marB="0" vert="horz" anchor="t"/>
                </a:tc>
                <a:tc>
                  <a:txBody>
                    <a:bodyPr/>
                    <a:p>
                      <a:pPr indent="0" algn="r">
                        <a:buNone/>
                      </a:pPr>
                      <a:r>
                        <a:rPr lang="en-US" sz="1200"/>
                        <a:t>55282</a:t>
                      </a:r>
                      <a:endParaRPr lang="en-US" altLang="en-US" sz="1200"/>
                    </a:p>
                  </a:txBody>
                  <a:tcPr marL="68580" marR="68580" marT="0" marB="0" vert="horz" anchor="t"/>
                </a:tc>
                <a:tc>
                  <a:txBody>
                    <a:bodyPr/>
                    <a:p>
                      <a:pPr indent="0">
                        <a:buNone/>
                      </a:pPr>
                      <a:r>
                        <a:rPr lang="en-US" sz="1200"/>
                        <a:t>安全框架和密钥管理。</a:t>
                      </a:r>
                      <a:endParaRPr lang="en-US" altLang="en-US" sz="1200"/>
                    </a:p>
                  </a:txBody>
                  <a:tcPr marL="68580" marR="68580" marT="0" marB="0" vert="horz" anchor="t"/>
                </a:tc>
              </a:tr>
              <a:tr h="184150">
                <a:tc>
                  <a:txBody>
                    <a:bodyPr/>
                    <a:p>
                      <a:pPr indent="0">
                        <a:buNone/>
                      </a:pPr>
                      <a:r>
                        <a:rPr lang="en-US" sz="1200"/>
                        <a:t>block</a:t>
                      </a:r>
                      <a:endParaRPr lang="en-US" altLang="en-US" sz="1200"/>
                    </a:p>
                  </a:txBody>
                  <a:tcPr marL="68580" marR="68580" marT="0" marB="0" vert="horz" anchor="t"/>
                </a:tc>
                <a:tc>
                  <a:txBody>
                    <a:bodyPr/>
                    <a:p>
                      <a:pPr indent="0" algn="r">
                        <a:buNone/>
                      </a:pPr>
                      <a:r>
                        <a:rPr lang="en-US" sz="1200"/>
                        <a:t>18896</a:t>
                      </a:r>
                      <a:endParaRPr lang="en-US" altLang="en-US" sz="1200"/>
                    </a:p>
                  </a:txBody>
                  <a:tcPr marL="68580" marR="68580" marT="0" marB="0" vert="horz" anchor="t"/>
                </a:tc>
                <a:tc>
                  <a:txBody>
                    <a:bodyPr/>
                    <a:p>
                      <a:pPr indent="0">
                        <a:buNone/>
                      </a:pPr>
                      <a:r>
                        <a:rPr lang="en-US" sz="1200"/>
                        <a:t>部分块设备驱动程序。</a:t>
                      </a:r>
                      <a:endParaRPr lang="en-US" altLang="en-US" sz="1200"/>
                    </a:p>
                  </a:txBody>
                  <a:tcPr marL="68580" marR="68580" marT="0" marB="0" vert="horz" anchor="t"/>
                </a:tc>
              </a:tr>
              <a:tr h="185420">
                <a:tc>
                  <a:txBody>
                    <a:bodyPr/>
                    <a:p>
                      <a:pPr indent="0">
                        <a:buNone/>
                      </a:pPr>
                      <a:r>
                        <a:rPr lang="en-US" sz="1200"/>
                        <a:t>virt</a:t>
                      </a:r>
                      <a:endParaRPr lang="en-US" altLang="en-US" sz="1200"/>
                    </a:p>
                  </a:txBody>
                  <a:tcPr marL="68580" marR="68580" marT="0" marB="0" vert="horz" anchor="t"/>
                </a:tc>
                <a:tc>
                  <a:txBody>
                    <a:bodyPr/>
                    <a:p>
                      <a:pPr indent="0" algn="r">
                        <a:buNone/>
                      </a:pPr>
                      <a:r>
                        <a:rPr lang="en-US" sz="1200"/>
                        <a:t>5386</a:t>
                      </a:r>
                      <a:endParaRPr lang="en-US" altLang="en-US" sz="1200"/>
                    </a:p>
                  </a:txBody>
                  <a:tcPr marL="68580" marR="68580" marT="0" marB="0" vert="horz" anchor="t"/>
                </a:tc>
                <a:tc>
                  <a:txBody>
                    <a:bodyPr/>
                    <a:p>
                      <a:pPr indent="0">
                        <a:buNone/>
                      </a:pPr>
                      <a:r>
                        <a:rPr lang="en-US" sz="1200"/>
                        <a:t>Linux虚拟技术相关代码。</a:t>
                      </a:r>
                      <a:endParaRPr lang="en-US" altLang="en-US" sz="1200"/>
                    </a:p>
                  </a:txBody>
                  <a:tcPr marL="68580" marR="68580" marT="0" marB="0" vert="horz" anchor="t"/>
                </a:tc>
              </a:tr>
              <a:tr h="370205">
                <a:tc>
                  <a:txBody>
                    <a:bodyPr/>
                    <a:p>
                      <a:pPr indent="0">
                        <a:buNone/>
                      </a:pPr>
                      <a:r>
                        <a:rPr lang="en-US" sz="1200"/>
                        <a:t>Documentation</a:t>
                      </a:r>
                      <a:endParaRPr lang="en-US" altLang="en-US" sz="1200"/>
                    </a:p>
                  </a:txBody>
                  <a:tcPr marL="68580" marR="68580" marT="0" marB="0" vert="horz" anchor="t"/>
                </a:tc>
                <a:tc>
                  <a:txBody>
                    <a:bodyPr/>
                    <a:p>
                      <a:pPr indent="0" algn="r">
                        <a:buNone/>
                      </a:pPr>
                      <a:r>
                        <a:rPr lang="en-US" sz="1200"/>
                        <a:t>354763</a:t>
                      </a:r>
                      <a:endParaRPr lang="en-US" altLang="en-US" sz="1200"/>
                    </a:p>
                  </a:txBody>
                  <a:tcPr marL="68580" marR="68580" marT="0" marB="0" vert="horz" anchor="t"/>
                </a:tc>
                <a:tc>
                  <a:txBody>
                    <a:bodyPr/>
                    <a:p>
                      <a:pPr indent="0">
                        <a:buNone/>
                      </a:pPr>
                      <a:r>
                        <a:rPr lang="en-US" sz="1200"/>
                        <a:t>内核各方面的文档</a:t>
                      </a:r>
                      <a:endParaRPr lang="en-US" altLang="en-US" sz="1200"/>
                    </a:p>
                  </a:txBody>
                  <a:tcPr marL="68580" marR="68580" marT="0" marB="0" vert="horz" anchor="t"/>
                </a:tc>
              </a:tr>
              <a:tr h="318770">
                <a:tc>
                  <a:txBody>
                    <a:bodyPr/>
                    <a:p>
                      <a:pPr indent="0">
                        <a:buNone/>
                      </a:pPr>
                      <a:r>
                        <a:rPr lang="en-US" sz="1200"/>
                        <a:t>include</a:t>
                      </a:r>
                      <a:endParaRPr lang="en-US" altLang="en-US" sz="1200"/>
                    </a:p>
                  </a:txBody>
                  <a:tcPr marL="68580" marR="68580" marT="0" marB="0" vert="horz" anchor="t"/>
                </a:tc>
                <a:tc>
                  <a:txBody>
                    <a:bodyPr/>
                    <a:p>
                      <a:pPr indent="0" algn="r">
                        <a:buNone/>
                      </a:pPr>
                      <a:r>
                        <a:rPr lang="en-US" sz="1200"/>
                        <a:t>436665</a:t>
                      </a:r>
                      <a:endParaRPr lang="en-US" altLang="en-US" sz="1200"/>
                    </a:p>
                  </a:txBody>
                  <a:tcPr marL="68580" marR="68580" marT="0" marB="0" vert="horz" anchor="t"/>
                </a:tc>
                <a:tc>
                  <a:txBody>
                    <a:bodyPr/>
                    <a:p>
                      <a:pPr indent="0">
                        <a:buNone/>
                      </a:pPr>
                      <a:r>
                        <a:rPr lang="en-US" sz="1200"/>
                        <a:t>包括编译核心所需要的大部分头文件。</a:t>
                      </a:r>
                      <a:endParaRPr lang="en-US" altLang="en-US" sz="1200"/>
                    </a:p>
                  </a:txBody>
                  <a:tcPr marL="68580" marR="68580" marT="0" marB="0" vert="horz" anchor="t"/>
                </a:tc>
              </a:tr>
              <a:tr h="239395">
                <a:tc>
                  <a:txBody>
                    <a:bodyPr/>
                    <a:p>
                      <a:pPr indent="0">
                        <a:buNone/>
                      </a:pPr>
                      <a:r>
                        <a:rPr lang="en-US" sz="1200"/>
                        <a:t>lib </a:t>
                      </a:r>
                      <a:endParaRPr lang="en-US" altLang="en-US" sz="1200"/>
                    </a:p>
                  </a:txBody>
                  <a:tcPr marL="68580" marR="68580" marT="0" marB="0" vert="horz" anchor="t"/>
                </a:tc>
                <a:tc>
                  <a:txBody>
                    <a:bodyPr/>
                    <a:p>
                      <a:pPr indent="0" algn="r">
                        <a:buNone/>
                      </a:pPr>
                      <a:r>
                        <a:rPr lang="en-US" sz="1200"/>
                        <a:t>38783</a:t>
                      </a:r>
                      <a:endParaRPr lang="en-US" altLang="en-US" sz="1200"/>
                    </a:p>
                  </a:txBody>
                  <a:tcPr marL="68580" marR="68580" marT="0" marB="0" vert="horz" anchor="t"/>
                </a:tc>
                <a:tc>
                  <a:txBody>
                    <a:bodyPr/>
                    <a:p>
                      <a:pPr indent="0">
                        <a:buNone/>
                      </a:pPr>
                      <a:r>
                        <a:rPr lang="en-US" sz="1200"/>
                        <a:t>包含了核心的库代码，与处理器结构相关的库代码放在arch/*/lib目录下。</a:t>
                      </a:r>
                      <a:endParaRPr lang="en-US" altLang="en-US" sz="1200"/>
                    </a:p>
                  </a:txBody>
                  <a:tcPr marL="68580" marR="68580" marT="0" marB="0" vert="horz" anchor="t"/>
                </a:tc>
              </a:tr>
              <a:tr h="318770">
                <a:tc>
                  <a:txBody>
                    <a:bodyPr/>
                    <a:p>
                      <a:pPr indent="0">
                        <a:buNone/>
                      </a:pPr>
                      <a:r>
                        <a:rPr lang="en-US" sz="1200"/>
                        <a:t>fs </a:t>
                      </a:r>
                      <a:endParaRPr lang="en-US" altLang="en-US" sz="1200"/>
                    </a:p>
                  </a:txBody>
                  <a:tcPr marL="68580" marR="68580" marT="0" marB="0" vert="horz" anchor="t"/>
                </a:tc>
                <a:tc>
                  <a:txBody>
                    <a:bodyPr/>
                    <a:p>
                      <a:pPr indent="0" algn="r">
                        <a:buNone/>
                      </a:pPr>
                      <a:r>
                        <a:rPr lang="en-US" sz="1200"/>
                        <a:t>975380</a:t>
                      </a:r>
                      <a:endParaRPr lang="en-US" altLang="en-US" sz="1200"/>
                    </a:p>
                  </a:txBody>
                  <a:tcPr marL="68580" marR="68580" marT="0" marB="0" vert="horz" anchor="t"/>
                </a:tc>
                <a:tc>
                  <a:txBody>
                    <a:bodyPr/>
                    <a:p>
                      <a:pPr indent="0">
                        <a:buNone/>
                      </a:pPr>
                      <a:r>
                        <a:rPr lang="en-US" sz="1200"/>
                        <a:t>所有文件系统实现的源代码。</a:t>
                      </a:r>
                      <a:endParaRPr lang="en-US" altLang="en-US" sz="1200"/>
                    </a:p>
                  </a:txBody>
                  <a:tcPr marL="68580" marR="68580" marT="0" marB="0" vert="horz" anchor="t"/>
                </a:tc>
              </a:tr>
              <a:tr h="318135">
                <a:tc>
                  <a:txBody>
                    <a:bodyPr/>
                    <a:p>
                      <a:pPr indent="0">
                        <a:buNone/>
                      </a:pPr>
                      <a:r>
                        <a:rPr lang="en-US" sz="1200"/>
                        <a:t>drivers     </a:t>
                      </a:r>
                      <a:endParaRPr lang="en-US" altLang="en-US" sz="1200"/>
                    </a:p>
                  </a:txBody>
                  <a:tcPr marL="68580" marR="68580" marT="0" marB="0" vert="horz" anchor="t"/>
                </a:tc>
                <a:tc>
                  <a:txBody>
                    <a:bodyPr/>
                    <a:p>
                      <a:pPr indent="0" algn="r">
                        <a:buNone/>
                      </a:pPr>
                      <a:r>
                        <a:rPr lang="en-US" sz="1200"/>
                        <a:t>7050171</a:t>
                      </a:r>
                      <a:endParaRPr lang="en-US" altLang="en-US" sz="1200"/>
                    </a:p>
                  </a:txBody>
                  <a:tcPr marL="68580" marR="68580" marT="0" marB="0" vert="horz" anchor="t"/>
                </a:tc>
                <a:tc>
                  <a:txBody>
                    <a:bodyPr/>
                    <a:p>
                      <a:pPr indent="0">
                        <a:buNone/>
                      </a:pPr>
                      <a:r>
                        <a:rPr lang="en-US" sz="1200"/>
                        <a:t>设备驱动程序，每个不同的驱动占用一个子目录。</a:t>
                      </a:r>
                      <a:endParaRPr lang="en-US" altLang="en-US" sz="1200"/>
                    </a:p>
                  </a:txBody>
                  <a:tcPr marL="68580" marR="68580" marT="0" marB="0" vert="horz" anchor="t"/>
                </a:tc>
              </a:tr>
              <a:tr h="184150">
                <a:tc>
                  <a:txBody>
                    <a:bodyPr/>
                    <a:p>
                      <a:pPr indent="0">
                        <a:buNone/>
                      </a:pPr>
                      <a:r>
                        <a:rPr lang="en-US" sz="1200"/>
                        <a:t>firmware </a:t>
                      </a:r>
                      <a:endParaRPr lang="en-US" altLang="en-US" sz="1200"/>
                    </a:p>
                  </a:txBody>
                  <a:tcPr marL="68580" marR="68580" marT="0" marB="0" vert="horz" anchor="t"/>
                </a:tc>
                <a:tc>
                  <a:txBody>
                    <a:bodyPr/>
                    <a:p>
                      <a:pPr indent="0" algn="r">
                        <a:buNone/>
                      </a:pPr>
                      <a:r>
                        <a:rPr lang="en-US" sz="1200"/>
                        <a:t>119682</a:t>
                      </a:r>
                      <a:endParaRPr lang="en-US" altLang="en-US" sz="1200"/>
                    </a:p>
                  </a:txBody>
                  <a:tcPr marL="68580" marR="68580" marT="0" marB="0" vert="horz" anchor="t"/>
                </a:tc>
                <a:tc>
                  <a:txBody>
                    <a:bodyPr/>
                    <a:p>
                      <a:pPr indent="0">
                        <a:buNone/>
                      </a:pPr>
                      <a:r>
                        <a:rPr lang="en-US" sz="1200"/>
                        <a:t>Linux下允许加载的第三方固件的代码。</a:t>
                      </a:r>
                      <a:endParaRPr lang="en-US" altLang="en-US" sz="1200"/>
                    </a:p>
                  </a:txBody>
                  <a:tcPr marL="68580" marR="68580" marT="0" marB="0" vert="horz" anchor="t"/>
                </a:tc>
              </a:tr>
              <a:tr h="185420">
                <a:tc>
                  <a:txBody>
                    <a:bodyPr/>
                    <a:p>
                      <a:pPr indent="0">
                        <a:buNone/>
                      </a:pPr>
                      <a:r>
                        <a:rPr lang="en-US" sz="1200"/>
                        <a:t>tools </a:t>
                      </a:r>
                      <a:endParaRPr lang="en-US" altLang="en-US" sz="1200"/>
                    </a:p>
                  </a:txBody>
                  <a:tcPr marL="68580" marR="68580" marT="0" marB="0" vert="horz" anchor="t"/>
                </a:tc>
                <a:tc>
                  <a:txBody>
                    <a:bodyPr/>
                    <a:p>
                      <a:pPr indent="0" algn="r">
                        <a:buNone/>
                      </a:pPr>
                      <a:r>
                        <a:rPr lang="en-US" sz="1200"/>
                        <a:t>51976</a:t>
                      </a:r>
                      <a:endParaRPr lang="en-US" altLang="en-US" sz="1200"/>
                    </a:p>
                  </a:txBody>
                  <a:tcPr marL="68580" marR="68580" marT="0" marB="0" vert="horz" anchor="t"/>
                </a:tc>
                <a:tc>
                  <a:txBody>
                    <a:bodyPr/>
                    <a:p>
                      <a:pPr indent="0">
                        <a:buNone/>
                      </a:pPr>
                      <a:r>
                        <a:rPr lang="en-US" sz="1200"/>
                        <a:t>一些测试程序。</a:t>
                      </a:r>
                      <a:endParaRPr lang="en-US" altLang="en-US" sz="1200"/>
                    </a:p>
                  </a:txBody>
                  <a:tcPr marL="68580" marR="68580" marT="0" marB="0" vert="horz" anchor="t"/>
                </a:tc>
              </a:tr>
              <a:tr h="208280">
                <a:tc>
                  <a:txBody>
                    <a:bodyPr/>
                    <a:p>
                      <a:pPr indent="0">
                        <a:buNone/>
                      </a:pPr>
                      <a:r>
                        <a:rPr lang="en-US" sz="1200"/>
                        <a:t>ipc    </a:t>
                      </a:r>
                      <a:endParaRPr lang="en-US" altLang="en-US" sz="1200"/>
                    </a:p>
                  </a:txBody>
                  <a:tcPr marL="68580" marR="68580" marT="0" marB="0" vert="horz" anchor="t"/>
                </a:tc>
                <a:tc>
                  <a:txBody>
                    <a:bodyPr/>
                    <a:p>
                      <a:pPr indent="0" algn="r">
                        <a:buNone/>
                      </a:pPr>
                      <a:r>
                        <a:rPr lang="en-US" sz="1200"/>
                        <a:t>7796</a:t>
                      </a:r>
                      <a:endParaRPr lang="en-US" altLang="en-US" sz="1200"/>
                    </a:p>
                  </a:txBody>
                  <a:tcPr marL="68580" marR="68580" marT="0" marB="0" vert="horz" anchor="t"/>
                </a:tc>
                <a:tc>
                  <a:txBody>
                    <a:bodyPr/>
                    <a:p>
                      <a:pPr indent="0">
                        <a:buNone/>
                      </a:pPr>
                      <a:r>
                        <a:rPr lang="en-US" sz="1200"/>
                        <a:t>进程间通信的代码。</a:t>
                      </a:r>
                      <a:endParaRPr lang="en-US" altLang="en-US" sz="1200"/>
                    </a:p>
                  </a:txBody>
                  <a:tcPr marL="68580" marR="68580" marT="0" marB="0" vert="horz" anchor="t"/>
                </a:tc>
              </a:tr>
              <a:tr h="334645">
                <a:tc>
                  <a:txBody>
                    <a:bodyPr/>
                    <a:p>
                      <a:pPr indent="0">
                        <a:buNone/>
                      </a:pPr>
                      <a:r>
                        <a:rPr lang="en-US" sz="1200"/>
                        <a:t>net  </a:t>
                      </a:r>
                      <a:endParaRPr lang="en-US" altLang="en-US" sz="1200"/>
                    </a:p>
                  </a:txBody>
                  <a:tcPr marL="68580" marR="68580" marT="0" marB="0" vert="horz" anchor="t"/>
                </a:tc>
                <a:tc>
                  <a:txBody>
                    <a:bodyPr/>
                    <a:p>
                      <a:pPr indent="0" algn="r">
                        <a:buNone/>
                      </a:pPr>
                      <a:r>
                        <a:rPr lang="en-US" sz="1200"/>
                        <a:t>634073</a:t>
                      </a:r>
                      <a:endParaRPr lang="en-US" altLang="en-US" sz="1200"/>
                    </a:p>
                  </a:txBody>
                  <a:tcPr marL="68580" marR="68580" marT="0" marB="0" vert="horz" anchor="t"/>
                </a:tc>
                <a:tc>
                  <a:txBody>
                    <a:bodyPr/>
                    <a:p>
                      <a:pPr indent="0">
                        <a:buNone/>
                      </a:pPr>
                      <a:r>
                        <a:rPr lang="en-US" sz="1200"/>
                        <a:t>包含了网络实现的代码，分为两部分，一个核心部分，另一部分用于实现各种网络协议。</a:t>
                      </a:r>
                      <a:endParaRPr lang="en-US" altLang="en-US" sz="1200"/>
                    </a:p>
                  </a:txBody>
                  <a:tcPr marL="68580" marR="68580" marT="0" marB="0" vert="horz" anchor="t"/>
                </a:tc>
              </a:tr>
              <a:tr h="194310">
                <a:tc>
                  <a:txBody>
                    <a:bodyPr/>
                    <a:p>
                      <a:pPr indent="0">
                        <a:buNone/>
                      </a:pPr>
                      <a:r>
                        <a:rPr lang="en-US" sz="1200"/>
                        <a:t>init </a:t>
                      </a:r>
                      <a:endParaRPr lang="en-US" altLang="en-US" sz="1200"/>
                    </a:p>
                  </a:txBody>
                  <a:tcPr marL="68580" marR="68580" marT="0" marB="0" vert="horz" anchor="t"/>
                </a:tc>
                <a:tc>
                  <a:txBody>
                    <a:bodyPr/>
                    <a:p>
                      <a:pPr indent="0" algn="r">
                        <a:buNone/>
                      </a:pPr>
                      <a:r>
                        <a:rPr lang="en-US" sz="1200"/>
                        <a:t>4365</a:t>
                      </a:r>
                      <a:endParaRPr lang="en-US" altLang="en-US" sz="1200"/>
                    </a:p>
                  </a:txBody>
                  <a:tcPr marL="68580" marR="68580" marT="0" marB="0" vert="horz" anchor="t"/>
                </a:tc>
                <a:tc>
                  <a:txBody>
                    <a:bodyPr/>
                    <a:p>
                      <a:pPr indent="0">
                        <a:buNone/>
                      </a:pPr>
                      <a:r>
                        <a:rPr lang="en-US" sz="1200"/>
                        <a:t>内核初始化代码（注意不是系统引导代码）。</a:t>
                      </a:r>
                      <a:endParaRPr lang="en-US" altLang="en-US" sz="1200"/>
                    </a:p>
                  </a:txBody>
                  <a:tcPr marL="68580" marR="68580" marT="0" marB="0" vert="horz" anchor="t"/>
                </a:tc>
              </a:tr>
              <a:tr h="186055">
                <a:tc>
                  <a:txBody>
                    <a:bodyPr/>
                    <a:p>
                      <a:pPr indent="0">
                        <a:buNone/>
                      </a:pPr>
                      <a:r>
                        <a:rPr lang="en-US" sz="1200"/>
                        <a:t>scripts</a:t>
                      </a:r>
                      <a:endParaRPr lang="en-US" altLang="en-US" sz="1200"/>
                    </a:p>
                  </a:txBody>
                  <a:tcPr marL="68580" marR="68580" marT="0" marB="0" vert="horz" anchor="t"/>
                </a:tc>
                <a:tc>
                  <a:txBody>
                    <a:bodyPr/>
                    <a:p>
                      <a:pPr indent="0" algn="r">
                        <a:buNone/>
                      </a:pPr>
                      <a:r>
                        <a:rPr lang="en-US" sz="1200"/>
                        <a:t>65851</a:t>
                      </a:r>
                      <a:endParaRPr lang="en-US" altLang="en-US" sz="1200"/>
                    </a:p>
                  </a:txBody>
                  <a:tcPr marL="68580" marR="68580" marT="0" marB="0" vert="horz" anchor="t"/>
                </a:tc>
                <a:tc>
                  <a:txBody>
                    <a:bodyPr/>
                    <a:p>
                      <a:pPr indent="0">
                        <a:buNone/>
                      </a:pPr>
                      <a:r>
                        <a:rPr lang="en-US" sz="1200"/>
                        <a:t>包含了编译内核或进行其他任务所需的所有的脚本和实用程序。</a:t>
                      </a:r>
                      <a:endParaRPr lang="en-US" altLang="en-US" sz="1200"/>
                    </a:p>
                  </a:txBody>
                  <a:tcPr marL="68580" marR="68580" marT="0" marB="0" vert="horz" anchor="t"/>
                </a:tc>
              </a:tr>
              <a:tr h="548640">
                <a:tc>
                  <a:txBody>
                    <a:bodyPr/>
                    <a:p>
                      <a:pPr indent="0">
                        <a:buNone/>
                      </a:pPr>
                      <a:r>
                        <a:rPr lang="en-US" sz="1200"/>
                        <a:t>kernel </a:t>
                      </a:r>
                      <a:endParaRPr lang="en-US" altLang="en-US" sz="1200"/>
                    </a:p>
                  </a:txBody>
                  <a:tcPr marL="68580" marR="68580" marT="0" marB="0" vert="horz" anchor="t"/>
                </a:tc>
                <a:tc>
                  <a:txBody>
                    <a:bodyPr/>
                    <a:p>
                      <a:pPr indent="0" algn="r">
                        <a:buNone/>
                      </a:pPr>
                      <a:r>
                        <a:rPr lang="en-US" sz="1200"/>
                        <a:t>167316</a:t>
                      </a:r>
                      <a:endParaRPr lang="en-US" altLang="en-US" sz="1200"/>
                    </a:p>
                  </a:txBody>
                  <a:tcPr marL="68580" marR="68580" marT="0" marB="0" vert="horz" anchor="t"/>
                </a:tc>
                <a:tc>
                  <a:txBody>
                    <a:bodyPr/>
                    <a:p>
                      <a:pPr indent="0">
                        <a:buNone/>
                      </a:pPr>
                      <a:r>
                        <a:rPr lang="en-US" sz="1200"/>
                        <a:t>内核的最核心部分，包括进程调度、定时器等。和硬件体系结构相关的一部分代码放在arch/*/kernel目录下。除非绝对必要，否则不要向该目录添加内容；凡修改该目录中文件的补丁，都会被极端谨慎地处理。</a:t>
                      </a:r>
                      <a:endParaRPr lang="en-US" altLang="en-US" sz="1200"/>
                    </a:p>
                  </a:txBody>
                  <a:tcPr marL="68580" marR="68580" marT="0" marB="0" vert="horz" anchor="t"/>
                </a:tc>
              </a:tr>
              <a:tr h="250190">
                <a:tc>
                  <a:txBody>
                    <a:bodyPr/>
                    <a:p>
                      <a:pPr indent="0">
                        <a:buNone/>
                      </a:pPr>
                      <a:r>
                        <a:rPr lang="en-US" sz="1200"/>
                        <a:t>crypto </a:t>
                      </a:r>
                      <a:endParaRPr lang="en-US" altLang="en-US" sz="1200"/>
                    </a:p>
                  </a:txBody>
                  <a:tcPr marL="68580" marR="68580" marT="0" marB="0" vert="horz" anchor="t"/>
                </a:tc>
                <a:tc>
                  <a:txBody>
                    <a:bodyPr/>
                    <a:p>
                      <a:pPr indent="0" algn="r">
                        <a:buNone/>
                      </a:pPr>
                      <a:r>
                        <a:rPr lang="en-US" sz="1200"/>
                        <a:t>48615</a:t>
                      </a:r>
                      <a:endParaRPr lang="en-US" altLang="en-US" sz="1200"/>
                    </a:p>
                  </a:txBody>
                  <a:tcPr marL="68580" marR="68580" marT="0" marB="0" vert="horz" anchor="t"/>
                </a:tc>
                <a:tc>
                  <a:txBody>
                    <a:bodyPr/>
                    <a:p>
                      <a:pPr indent="0">
                        <a:buNone/>
                      </a:pPr>
                      <a:r>
                        <a:rPr lang="en-US" sz="1200"/>
                        <a:t>包含了各种密码算法的实现。</a:t>
                      </a:r>
                      <a:endParaRPr lang="en-US" altLang="en-US" sz="1200"/>
                    </a:p>
                  </a:txBody>
                  <a:tcPr marL="68580" marR="68580" marT="0" marB="0" vert="horz" anchor="t"/>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windows </a:t>
            </a:r>
            <a:r>
              <a:rPr lang="zh-CN" altLang="en-US"/>
              <a:t>代码规模</a:t>
            </a:r>
            <a:endParaRPr lang="zh-CN" altLang="en-US"/>
          </a:p>
        </p:txBody>
      </p:sp>
      <p:sp>
        <p:nvSpPr>
          <p:cNvPr id="3" name="内容占位符 2"/>
          <p:cNvSpPr>
            <a:spLocks noGrp="1"/>
          </p:cNvSpPr>
          <p:nvPr>
            <p:ph idx="1"/>
          </p:nvPr>
        </p:nvSpPr>
        <p:spPr>
          <a:xfrm>
            <a:off x="140335" y="914400"/>
            <a:ext cx="8622665" cy="5334000"/>
          </a:xfrm>
        </p:spPr>
        <p:txBody>
          <a:bodyPr/>
          <a:p>
            <a:r>
              <a:rPr lang="zh-CN" altLang="en-US" sz="2000"/>
              <a:t>Windows 95只有1500万行代码，Windows 98有1800万行代码，Windows XP有3500万行代码，Windows Vista则达到了5000万行代码。windows7大约5000万行左右；</a:t>
            </a:r>
            <a:endParaRPr lang="zh-CN" altLang="en-US" sz="2000"/>
          </a:p>
          <a:p>
            <a:r>
              <a:rPr lang="zh-CN" altLang="en-US" sz="2000"/>
              <a:t>google chrome 100万行。金山的WPS代码行数约有150万行。</a:t>
            </a:r>
            <a:endParaRPr lang="zh-CN" altLang="en-US" sz="2000"/>
          </a:p>
          <a:p>
            <a:endParaRPr lang="zh-CN" altLang="en-US" sz="2000"/>
          </a:p>
          <a:p>
            <a:r>
              <a:rPr lang="zh-CN" altLang="en-US" sz="2000"/>
              <a:t>Windows 7操作系统的技术研发人员总数约为2000人左右，他们又分为25个工作小组，每个小组成员总数约为100人左右，其中代码开发者40人，技术测试员40人，项目管理人员20人。（2000名开发人员和500名经理）</a:t>
            </a:r>
            <a:endParaRPr lang="zh-CN" altLang="en-US" sz="2000"/>
          </a:p>
          <a:p>
            <a:r>
              <a:rPr lang="zh-CN" altLang="en-US" sz="2000"/>
              <a:t>Windows 8：</a:t>
            </a:r>
            <a:r>
              <a:rPr lang="zh-CN" altLang="en-US" sz="2000">
                <a:sym typeface="+mn-ea"/>
              </a:rPr>
              <a:t>35个开发团队</a:t>
            </a:r>
            <a:endParaRPr lang="zh-CN" altLang="en-US" sz="2000">
              <a:sym typeface="+mn-ea"/>
            </a:endParaRPr>
          </a:p>
          <a:p>
            <a:r>
              <a:rPr lang="en-US" altLang="zh-CN" sz="2000"/>
              <a:t>2018</a:t>
            </a:r>
            <a:r>
              <a:rPr lang="zh-CN" altLang="en-US" sz="2000"/>
              <a:t>年</a:t>
            </a:r>
            <a:r>
              <a:rPr lang="en-US" altLang="zh-CN" sz="2000"/>
              <a:t>3</a:t>
            </a:r>
            <a:r>
              <a:rPr lang="zh-CN" altLang="en-US" sz="2000"/>
              <a:t>月，解散了Windows工程师团队。宣布了微软的部门重组，云计算和先进人工智能将成为微软的中心任务。</a:t>
            </a:r>
            <a:endParaRPr lang="zh-CN" altLang="en-US" sz="2000"/>
          </a:p>
        </p:txBody>
      </p:sp>
      <p:sp>
        <p:nvSpPr>
          <p:cNvPr id="4" name="页脚占位符 3"/>
          <p:cNvSpPr>
            <a:spLocks noGrp="1"/>
          </p:cNvSpPr>
          <p:nvPr>
            <p:ph type="ftr" sz="quarter" idx="10"/>
          </p:nvPr>
        </p:nvSpPr>
        <p:spPr/>
        <p:txBody>
          <a:bodyPr/>
          <a:p>
            <a:pPr>
              <a:defRPr/>
            </a:pPr>
            <a:r>
              <a:rPr lang="zh-CN" altLang="en-US"/>
              <a:t>北京航空航天大学软件工程研究所    </a:t>
            </a:r>
            <a:r>
              <a:rPr lang="en-US" altLang="zh-CN"/>
              <a:t>lily@buaa.edu.cn</a:t>
            </a:r>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81305" y="-26670"/>
            <a:ext cx="7727315" cy="762000"/>
          </a:xfrm>
        </p:spPr>
        <p:txBody>
          <a:bodyPr/>
          <a:p>
            <a:r>
              <a:rPr lang="en-US" altLang="zh-CN"/>
              <a:t>2019</a:t>
            </a:r>
            <a:r>
              <a:rPr lang="zh-CN" altLang="en-US"/>
              <a:t>年同学作业找到的大型开源项目</a:t>
            </a:r>
            <a:endParaRPr lang="zh-CN" altLang="en-US"/>
          </a:p>
        </p:txBody>
      </p:sp>
      <p:sp>
        <p:nvSpPr>
          <p:cNvPr id="4" name="页脚占位符 3"/>
          <p:cNvSpPr>
            <a:spLocks noGrp="1"/>
          </p:cNvSpPr>
          <p:nvPr>
            <p:ph type="ftr" sz="quarter" idx="10"/>
          </p:nvPr>
        </p:nvSpPr>
        <p:spPr/>
        <p:txBody>
          <a:bodyPr/>
          <a:p>
            <a:pPr>
              <a:defRPr/>
            </a:pPr>
            <a:r>
              <a:rPr lang="zh-CN" altLang="en-US"/>
              <a:t>北京航空航天大学软件工程研究所    </a:t>
            </a:r>
            <a:r>
              <a:rPr lang="en-US" altLang="zh-CN"/>
              <a:t>lily@buaa.edu.cn</a:t>
            </a:r>
            <a:endParaRPr lang="en-US" altLang="zh-CN"/>
          </a:p>
        </p:txBody>
      </p:sp>
      <p:pic>
        <p:nvPicPr>
          <p:cNvPr id="8" name="内容占位符 7"/>
          <p:cNvPicPr>
            <a:picLocks noChangeAspect="1"/>
          </p:cNvPicPr>
          <p:nvPr>
            <p:ph idx="1"/>
          </p:nvPr>
        </p:nvPicPr>
        <p:blipFill>
          <a:blip r:embed="rId1"/>
          <a:stretch>
            <a:fillRect/>
          </a:stretch>
        </p:blipFill>
        <p:spPr>
          <a:xfrm>
            <a:off x="-635" y="757555"/>
            <a:ext cx="9144000" cy="54641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页脚占位符 3"/>
          <p:cNvSpPr>
            <a:spLocks noGrp="1"/>
          </p:cNvSpPr>
          <p:nvPr>
            <p:ph type="ftr" sz="quarter" idx="10"/>
          </p:nvPr>
        </p:nvSpPr>
        <p:spPr>
          <a:noFill/>
        </p:spPr>
        <p:txBody>
          <a:bodyPr/>
          <a:lstStyle/>
          <a:p>
            <a:r>
              <a:rPr lang="zh-CN" altLang="en-US" smtClean="0">
                <a:ea typeface="宋体" panose="02010600030101010101" pitchFamily="2" charset="-122"/>
              </a:rPr>
              <a:t>北京航空航天大学软件工程研究所    </a:t>
            </a:r>
            <a:r>
              <a:rPr lang="en-US" altLang="zh-CN" smtClean="0">
                <a:ea typeface="宋体" panose="02010600030101010101" pitchFamily="2" charset="-122"/>
              </a:rPr>
              <a:t>lily@buaa.edu.cn</a:t>
            </a:r>
            <a:endParaRPr lang="en-US" altLang="zh-CN" smtClean="0">
              <a:ea typeface="宋体" panose="02010600030101010101" pitchFamily="2" charset="-122"/>
            </a:endParaRPr>
          </a:p>
        </p:txBody>
      </p:sp>
      <p:sp>
        <p:nvSpPr>
          <p:cNvPr id="335874" name="Rectangle 2"/>
          <p:cNvSpPr>
            <a:spLocks noGrp="1" noChangeArrowheads="1"/>
          </p:cNvSpPr>
          <p:nvPr>
            <p:ph type="title"/>
          </p:nvPr>
        </p:nvSpPr>
        <p:spPr/>
        <p:txBody>
          <a:bodyPr/>
          <a:lstStyle/>
          <a:p>
            <a:pPr eaLnBrk="1" hangingPunct="1">
              <a:defRPr/>
            </a:pPr>
            <a:endParaRPr lang="zh-CN" altLang="zh-CN"/>
          </a:p>
        </p:txBody>
      </p:sp>
      <p:sp>
        <p:nvSpPr>
          <p:cNvPr id="30723" name="Rectangle 3"/>
          <p:cNvSpPr>
            <a:spLocks noGrp="1" noChangeArrowheads="1"/>
          </p:cNvSpPr>
          <p:nvPr>
            <p:ph type="body" idx="1"/>
          </p:nvPr>
        </p:nvSpPr>
        <p:spPr/>
        <p:txBody>
          <a:bodyPr/>
          <a:lstStyle/>
          <a:p>
            <a:pPr eaLnBrk="1" hangingPunct="1"/>
            <a:r>
              <a:rPr lang="zh-CN" altLang="en-US" smtClean="0"/>
              <a:t>一个形象的比喻：</a:t>
            </a:r>
            <a:endParaRPr lang="zh-CN" altLang="en-US" smtClean="0"/>
          </a:p>
          <a:p>
            <a:pPr eaLnBrk="1" hangingPunct="1"/>
            <a:endParaRPr lang="zh-CN" altLang="en-US" smtClean="0"/>
          </a:p>
          <a:p>
            <a:pPr eaLnBrk="1" hangingPunct="1">
              <a:buFontTx/>
              <a:buNone/>
            </a:pPr>
            <a:r>
              <a:rPr lang="zh-CN" altLang="en-US" smtClean="0"/>
              <a:t>           </a:t>
            </a:r>
            <a:r>
              <a:rPr lang="zh-CN" altLang="en-US" smtClean="0">
                <a:solidFill>
                  <a:srgbClr val="FF0066"/>
                </a:solidFill>
                <a:latin typeface="华文行楷" panose="02010800040101010101" pitchFamily="2" charset="-122"/>
                <a:ea typeface="华文行楷" panose="02010800040101010101" pitchFamily="2" charset="-122"/>
              </a:rPr>
              <a:t>开发一个具有一定规模和复杂性的软件系统和编写一个简单的程序大不一样。其间的差别，借用</a:t>
            </a:r>
            <a:r>
              <a:rPr lang="en-US" altLang="zh-CN" smtClean="0">
                <a:solidFill>
                  <a:srgbClr val="FF0066"/>
                </a:solidFill>
                <a:latin typeface="华文行楷" panose="02010800040101010101" pitchFamily="2" charset="-122"/>
                <a:ea typeface="华文行楷" panose="02010800040101010101" pitchFamily="2" charset="-122"/>
              </a:rPr>
              <a:t>G. Booch</a:t>
            </a:r>
            <a:r>
              <a:rPr lang="zh-CN" altLang="en-US" smtClean="0">
                <a:solidFill>
                  <a:srgbClr val="FF0066"/>
                </a:solidFill>
                <a:latin typeface="华文行楷" panose="02010800040101010101" pitchFamily="2" charset="-122"/>
                <a:ea typeface="华文行楷" panose="02010800040101010101" pitchFamily="2" charset="-122"/>
              </a:rPr>
              <a:t>的比喻，如同建造一座大厦和搭一个狗窝的差别。</a:t>
            </a:r>
            <a:endParaRPr lang="zh-CN" altLang="en-US" smtClean="0">
              <a:solidFill>
                <a:srgbClr val="FF0066"/>
              </a:solidFill>
              <a:latin typeface="华文行楷" panose="02010800040101010101" pitchFamily="2" charset="-122"/>
              <a:ea typeface="华文行楷" panose="02010800040101010101"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页脚占位符 3"/>
          <p:cNvSpPr>
            <a:spLocks noGrp="1"/>
          </p:cNvSpPr>
          <p:nvPr>
            <p:ph type="ftr" sz="quarter" idx="10"/>
          </p:nvPr>
        </p:nvSpPr>
        <p:spPr>
          <a:noFill/>
        </p:spPr>
        <p:txBody>
          <a:bodyPr/>
          <a:lstStyle/>
          <a:p>
            <a:r>
              <a:rPr lang="zh-CN" altLang="en-US" smtClean="0">
                <a:ea typeface="宋体" panose="02010600030101010101" pitchFamily="2" charset="-122"/>
              </a:rPr>
              <a:t>北京航空航天大学软件工程研究所    </a:t>
            </a:r>
            <a:r>
              <a:rPr lang="en-US" altLang="zh-CN" smtClean="0">
                <a:ea typeface="宋体" panose="02010600030101010101" pitchFamily="2" charset="-122"/>
              </a:rPr>
              <a:t>lily@buaa.edu.cn</a:t>
            </a:r>
            <a:endParaRPr lang="en-US" altLang="zh-CN" smtClean="0">
              <a:ea typeface="宋体" panose="02010600030101010101" pitchFamily="2" charset="-122"/>
            </a:endParaRPr>
          </a:p>
        </p:txBody>
      </p:sp>
      <p:sp>
        <p:nvSpPr>
          <p:cNvPr id="336898" name="Rectangle 2"/>
          <p:cNvSpPr>
            <a:spLocks noGrp="1" noChangeArrowheads="1"/>
          </p:cNvSpPr>
          <p:nvPr>
            <p:ph type="title"/>
          </p:nvPr>
        </p:nvSpPr>
        <p:spPr/>
        <p:txBody>
          <a:bodyPr/>
          <a:lstStyle/>
          <a:p>
            <a:pPr eaLnBrk="1" hangingPunct="1">
              <a:defRPr/>
            </a:pPr>
            <a:r>
              <a:rPr lang="en-US" altLang="zh-CN"/>
              <a:t>Architecting a dog house </a:t>
            </a:r>
            <a:endParaRPr lang="en-US" altLang="zh-CN"/>
          </a:p>
        </p:txBody>
      </p:sp>
      <p:pic>
        <p:nvPicPr>
          <p:cNvPr id="32771" name="Picture 3" descr="DOGHOUSE"/>
          <p:cNvPicPr>
            <a:picLocks noChangeAspect="1" noChangeArrowheads="1"/>
          </p:cNvPicPr>
          <p:nvPr/>
        </p:nvPicPr>
        <p:blipFill>
          <a:blip r:embed="rId1" cstate="print"/>
          <a:srcRect/>
          <a:stretch>
            <a:fillRect/>
          </a:stretch>
        </p:blipFill>
        <p:spPr bwMode="auto">
          <a:xfrm>
            <a:off x="927100" y="855663"/>
            <a:ext cx="3538538" cy="5514975"/>
          </a:xfrm>
          <a:prstGeom prst="rect">
            <a:avLst/>
          </a:prstGeom>
          <a:noFill/>
          <a:ln w="9525">
            <a:noFill/>
            <a:miter lim="800000"/>
            <a:headEnd/>
            <a:tailEnd/>
          </a:ln>
        </p:spPr>
      </p:pic>
      <p:pic>
        <p:nvPicPr>
          <p:cNvPr id="336902" name="Picture 6"/>
          <p:cNvPicPr>
            <a:picLocks noChangeAspect="1" noChangeArrowheads="1"/>
          </p:cNvPicPr>
          <p:nvPr/>
        </p:nvPicPr>
        <p:blipFill>
          <a:blip r:embed="rId2" cstate="print"/>
          <a:srcRect/>
          <a:stretch>
            <a:fillRect/>
          </a:stretch>
        </p:blipFill>
        <p:spPr bwMode="auto">
          <a:xfrm>
            <a:off x="5260975" y="617538"/>
            <a:ext cx="2549525" cy="1912937"/>
          </a:xfrm>
          <a:prstGeom prst="rect">
            <a:avLst/>
          </a:prstGeom>
          <a:noFill/>
          <a:ln w="9525">
            <a:noFill/>
            <a:miter lim="800000"/>
            <a:headEnd/>
            <a:tailEnd/>
          </a:ln>
        </p:spPr>
      </p:pic>
      <p:pic>
        <p:nvPicPr>
          <p:cNvPr id="336903" name="Picture 7"/>
          <p:cNvPicPr>
            <a:picLocks noChangeAspect="1" noChangeArrowheads="1"/>
          </p:cNvPicPr>
          <p:nvPr/>
        </p:nvPicPr>
        <p:blipFill>
          <a:blip r:embed="rId3" cstate="print"/>
          <a:srcRect/>
          <a:stretch>
            <a:fillRect/>
          </a:stretch>
        </p:blipFill>
        <p:spPr bwMode="auto">
          <a:xfrm>
            <a:off x="5314950" y="2698750"/>
            <a:ext cx="3260725" cy="2659063"/>
          </a:xfrm>
          <a:prstGeom prst="rect">
            <a:avLst/>
          </a:prstGeom>
          <a:noFill/>
          <a:ln w="9525">
            <a:noFill/>
            <a:miter lim="800000"/>
            <a:headEnd/>
            <a:tailEnd/>
          </a:ln>
        </p:spPr>
      </p:pic>
      <p:pic>
        <p:nvPicPr>
          <p:cNvPr id="336905" name="Picture 9"/>
          <p:cNvPicPr>
            <a:picLocks noChangeAspect="1" noChangeArrowheads="1"/>
          </p:cNvPicPr>
          <p:nvPr/>
        </p:nvPicPr>
        <p:blipFill>
          <a:blip r:embed="rId4" cstate="print"/>
          <a:srcRect/>
          <a:stretch>
            <a:fillRect/>
          </a:stretch>
        </p:blipFill>
        <p:spPr bwMode="auto">
          <a:xfrm>
            <a:off x="6592888" y="4948238"/>
            <a:ext cx="2551112" cy="1909762"/>
          </a:xfrm>
          <a:prstGeom prst="rect">
            <a:avLst/>
          </a:prstGeom>
          <a:noFill/>
          <a:ln w="9525">
            <a:noFill/>
            <a:miter lim="800000"/>
            <a:headEnd/>
            <a:tailEnd/>
          </a:ln>
        </p:spPr>
      </p:pic>
      <p:sp>
        <p:nvSpPr>
          <p:cNvPr id="336900" name="Text Box 4"/>
          <p:cNvSpPr txBox="1">
            <a:spLocks noChangeArrowheads="1"/>
          </p:cNvSpPr>
          <p:nvPr/>
        </p:nvSpPr>
        <p:spPr bwMode="auto">
          <a:xfrm>
            <a:off x="2489200" y="4552950"/>
            <a:ext cx="2671763" cy="1616075"/>
          </a:xfrm>
          <a:prstGeom prst="rect">
            <a:avLst/>
          </a:prstGeom>
          <a:solidFill>
            <a:srgbClr val="FFFF66"/>
          </a:solidFill>
          <a:ln w="9525">
            <a:noFill/>
            <a:miter lim="800000"/>
          </a:ln>
        </p:spPr>
        <p:txBody>
          <a:bodyPr wrap="none">
            <a:spAutoFit/>
          </a:bodyPr>
          <a:lstStyle/>
          <a:p>
            <a:pPr marL="408305" indent="-408305" defTabSz="958850" eaLnBrk="0" hangingPunct="0"/>
            <a:r>
              <a:rPr kumimoji="0" lang="en-US" altLang="zh-CN" sz="2000" b="0">
                <a:latin typeface="Arial Narrow" panose="020B0606020202030204" pitchFamily="34" charset="0"/>
              </a:rPr>
              <a:t>Can be built by one person</a:t>
            </a:r>
            <a:endParaRPr kumimoji="0" lang="en-US" altLang="zh-CN" sz="2000" b="0">
              <a:latin typeface="Arial Narrow" panose="020B0606020202030204" pitchFamily="34" charset="0"/>
            </a:endParaRPr>
          </a:p>
          <a:p>
            <a:pPr marL="408305" indent="-408305" defTabSz="958850" eaLnBrk="0" hangingPunct="0"/>
            <a:r>
              <a:rPr kumimoji="0" lang="en-US" altLang="zh-CN" sz="2000" b="0">
                <a:latin typeface="Arial Narrow" panose="020B0606020202030204" pitchFamily="34" charset="0"/>
              </a:rPr>
              <a:t>Requires</a:t>
            </a:r>
            <a:endParaRPr kumimoji="0" lang="en-US" altLang="zh-CN" sz="2000" b="0">
              <a:latin typeface="Arial Narrow" panose="020B0606020202030204" pitchFamily="34" charset="0"/>
            </a:endParaRPr>
          </a:p>
          <a:p>
            <a:pPr marL="408305" indent="-408305" defTabSz="958850" eaLnBrk="0" hangingPunct="0"/>
            <a:r>
              <a:rPr kumimoji="0" lang="en-US" altLang="zh-CN" sz="2000" b="0">
                <a:latin typeface="Arial Narrow" panose="020B0606020202030204" pitchFamily="34" charset="0"/>
              </a:rPr>
              <a:t>	Minimal modeling</a:t>
            </a:r>
            <a:endParaRPr kumimoji="0" lang="en-US" altLang="zh-CN" sz="2000" b="0">
              <a:latin typeface="Arial Narrow" panose="020B0606020202030204" pitchFamily="34" charset="0"/>
            </a:endParaRPr>
          </a:p>
          <a:p>
            <a:pPr marL="408305" indent="-408305" defTabSz="958850" eaLnBrk="0" hangingPunct="0"/>
            <a:r>
              <a:rPr kumimoji="0" lang="en-US" altLang="zh-CN" sz="2000" b="0">
                <a:latin typeface="Arial Narrow" panose="020B0606020202030204" pitchFamily="34" charset="0"/>
              </a:rPr>
              <a:t>	Simple process</a:t>
            </a:r>
            <a:endParaRPr kumimoji="0" lang="en-US" altLang="zh-CN" sz="2000" b="0">
              <a:latin typeface="Arial Narrow" panose="020B0606020202030204" pitchFamily="34" charset="0"/>
            </a:endParaRPr>
          </a:p>
          <a:p>
            <a:pPr marL="408305" indent="-408305" defTabSz="958850" eaLnBrk="0" hangingPunct="0"/>
            <a:r>
              <a:rPr kumimoji="0" lang="en-US" altLang="zh-CN" sz="2000" b="0">
                <a:latin typeface="Arial Narrow" panose="020B0606020202030204" pitchFamily="34" charset="0"/>
              </a:rPr>
              <a:t>	Simple tools</a:t>
            </a:r>
            <a:endParaRPr kumimoji="0" lang="en-US" altLang="zh-CN" sz="2000" b="0">
              <a:solidFill>
                <a:schemeClr val="bg2"/>
              </a:solidFill>
              <a:latin typeface="Arial Narrow" panose="020B0606020202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6900"/>
                                        </p:tgtEl>
                                        <p:attrNameLst>
                                          <p:attrName>style.visibility</p:attrName>
                                        </p:attrNameLst>
                                      </p:cBhvr>
                                      <p:to>
                                        <p:strVal val="visible"/>
                                      </p:to>
                                    </p:set>
                                    <p:animEffect transition="in" filter="dissolve">
                                      <p:cBhvr>
                                        <p:cTn id="7" dur="500"/>
                                        <p:tgtEl>
                                          <p:spTgt spid="33690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36902"/>
                                        </p:tgtEl>
                                        <p:attrNameLst>
                                          <p:attrName>style.visibility</p:attrName>
                                        </p:attrNameLst>
                                      </p:cBhvr>
                                      <p:to>
                                        <p:strVal val="visible"/>
                                      </p:to>
                                    </p:set>
                                    <p:anim calcmode="lin" valueType="num">
                                      <p:cBhvr additive="base">
                                        <p:cTn id="12" dur="500" fill="hold"/>
                                        <p:tgtEl>
                                          <p:spTgt spid="336902"/>
                                        </p:tgtEl>
                                        <p:attrNameLst>
                                          <p:attrName>ppt_x</p:attrName>
                                        </p:attrNameLst>
                                      </p:cBhvr>
                                      <p:tavLst>
                                        <p:tav tm="0">
                                          <p:val>
                                            <p:strVal val="#ppt_x"/>
                                          </p:val>
                                        </p:tav>
                                        <p:tav tm="100000">
                                          <p:val>
                                            <p:strVal val="#ppt_x"/>
                                          </p:val>
                                        </p:tav>
                                      </p:tavLst>
                                    </p:anim>
                                    <p:anim calcmode="lin" valueType="num">
                                      <p:cBhvr additive="base">
                                        <p:cTn id="13" dur="500" fill="hold"/>
                                        <p:tgtEl>
                                          <p:spTgt spid="33690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36903"/>
                                        </p:tgtEl>
                                        <p:attrNameLst>
                                          <p:attrName>style.visibility</p:attrName>
                                        </p:attrNameLst>
                                      </p:cBhvr>
                                      <p:to>
                                        <p:strVal val="visible"/>
                                      </p:to>
                                    </p:set>
                                    <p:anim calcmode="lin" valueType="num">
                                      <p:cBhvr additive="base">
                                        <p:cTn id="18" dur="500" fill="hold"/>
                                        <p:tgtEl>
                                          <p:spTgt spid="336903"/>
                                        </p:tgtEl>
                                        <p:attrNameLst>
                                          <p:attrName>ppt_x</p:attrName>
                                        </p:attrNameLst>
                                      </p:cBhvr>
                                      <p:tavLst>
                                        <p:tav tm="0">
                                          <p:val>
                                            <p:strVal val="#ppt_x"/>
                                          </p:val>
                                        </p:tav>
                                        <p:tav tm="100000">
                                          <p:val>
                                            <p:strVal val="#ppt_x"/>
                                          </p:val>
                                        </p:tav>
                                      </p:tavLst>
                                    </p:anim>
                                    <p:anim calcmode="lin" valueType="num">
                                      <p:cBhvr additive="base">
                                        <p:cTn id="19" dur="500" fill="hold"/>
                                        <p:tgtEl>
                                          <p:spTgt spid="33690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36905"/>
                                        </p:tgtEl>
                                        <p:attrNameLst>
                                          <p:attrName>style.visibility</p:attrName>
                                        </p:attrNameLst>
                                      </p:cBhvr>
                                      <p:to>
                                        <p:strVal val="visible"/>
                                      </p:to>
                                    </p:set>
                                    <p:anim calcmode="lin" valueType="num">
                                      <p:cBhvr additive="base">
                                        <p:cTn id="24" dur="500" fill="hold"/>
                                        <p:tgtEl>
                                          <p:spTgt spid="336905"/>
                                        </p:tgtEl>
                                        <p:attrNameLst>
                                          <p:attrName>ppt_x</p:attrName>
                                        </p:attrNameLst>
                                      </p:cBhvr>
                                      <p:tavLst>
                                        <p:tav tm="0">
                                          <p:val>
                                            <p:strVal val="#ppt_x"/>
                                          </p:val>
                                        </p:tav>
                                        <p:tav tm="100000">
                                          <p:val>
                                            <p:strVal val="#ppt_x"/>
                                          </p:val>
                                        </p:tav>
                                      </p:tavLst>
                                    </p:anim>
                                    <p:anim calcmode="lin" valueType="num">
                                      <p:cBhvr additive="base">
                                        <p:cTn id="25" dur="500" fill="hold"/>
                                        <p:tgtEl>
                                          <p:spTgt spid="3369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900"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页脚占位符 3"/>
          <p:cNvSpPr>
            <a:spLocks noGrp="1"/>
          </p:cNvSpPr>
          <p:nvPr>
            <p:ph type="ftr" sz="quarter" idx="10"/>
          </p:nvPr>
        </p:nvSpPr>
        <p:spPr>
          <a:noFill/>
        </p:spPr>
        <p:txBody>
          <a:bodyPr/>
          <a:lstStyle/>
          <a:p>
            <a:r>
              <a:rPr lang="zh-CN" altLang="en-US" smtClean="0">
                <a:ea typeface="宋体" panose="02010600030101010101" pitchFamily="2" charset="-122"/>
              </a:rPr>
              <a:t>北京航空航天大学软件工程研究所    </a:t>
            </a:r>
            <a:r>
              <a:rPr lang="en-US" altLang="zh-CN" smtClean="0">
                <a:ea typeface="宋体" panose="02010600030101010101" pitchFamily="2" charset="-122"/>
              </a:rPr>
              <a:t>lily@buaa.edu.cn</a:t>
            </a:r>
            <a:endParaRPr lang="en-US" altLang="zh-CN" smtClean="0">
              <a:ea typeface="宋体" panose="02010600030101010101" pitchFamily="2" charset="-122"/>
            </a:endParaRPr>
          </a:p>
        </p:txBody>
      </p:sp>
      <p:sp>
        <p:nvSpPr>
          <p:cNvPr id="338946" name="Rectangle 2"/>
          <p:cNvSpPr>
            <a:spLocks noGrp="1" noChangeArrowheads="1"/>
          </p:cNvSpPr>
          <p:nvPr>
            <p:ph type="title"/>
          </p:nvPr>
        </p:nvSpPr>
        <p:spPr/>
        <p:txBody>
          <a:bodyPr/>
          <a:lstStyle/>
          <a:p>
            <a:pPr eaLnBrk="1" hangingPunct="1">
              <a:defRPr/>
            </a:pPr>
            <a:r>
              <a:rPr lang="en-US" altLang="zh-CN"/>
              <a:t>Architecting a house</a:t>
            </a:r>
            <a:endParaRPr lang="en-US" altLang="zh-CN"/>
          </a:p>
        </p:txBody>
      </p:sp>
      <p:pic>
        <p:nvPicPr>
          <p:cNvPr id="34819" name="Picture 3" descr="HOUSE"/>
          <p:cNvPicPr>
            <a:picLocks noChangeAspect="1" noChangeArrowheads="1"/>
          </p:cNvPicPr>
          <p:nvPr/>
        </p:nvPicPr>
        <p:blipFill>
          <a:blip r:embed="rId1" cstate="print"/>
          <a:srcRect/>
          <a:stretch>
            <a:fillRect/>
          </a:stretch>
        </p:blipFill>
        <p:spPr bwMode="auto">
          <a:xfrm>
            <a:off x="647700" y="1130300"/>
            <a:ext cx="7886700" cy="5060950"/>
          </a:xfrm>
          <a:prstGeom prst="rect">
            <a:avLst/>
          </a:prstGeom>
          <a:noFill/>
          <a:ln w="9525">
            <a:noFill/>
            <a:miter lim="800000"/>
            <a:headEnd/>
            <a:tailEnd/>
          </a:ln>
        </p:spPr>
      </p:pic>
      <p:sp>
        <p:nvSpPr>
          <p:cNvPr id="338948" name="Text Box 4"/>
          <p:cNvSpPr txBox="1">
            <a:spLocks noChangeArrowheads="1"/>
          </p:cNvSpPr>
          <p:nvPr/>
        </p:nvSpPr>
        <p:spPr bwMode="auto">
          <a:xfrm>
            <a:off x="933450" y="4738688"/>
            <a:ext cx="3995738" cy="1616075"/>
          </a:xfrm>
          <a:prstGeom prst="rect">
            <a:avLst/>
          </a:prstGeom>
          <a:solidFill>
            <a:schemeClr val="bg1"/>
          </a:solidFill>
          <a:ln w="9525">
            <a:noFill/>
            <a:miter lim="800000"/>
          </a:ln>
        </p:spPr>
        <p:txBody>
          <a:bodyPr wrap="none">
            <a:spAutoFit/>
          </a:bodyPr>
          <a:lstStyle/>
          <a:p>
            <a:pPr marL="408305" indent="-408305" defTabSz="958850" eaLnBrk="0" hangingPunct="0"/>
            <a:r>
              <a:rPr kumimoji="0" lang="en-US" altLang="zh-CN" sz="2000" b="0">
                <a:latin typeface="Arial Narrow" panose="020B0606020202030204" pitchFamily="34" charset="0"/>
              </a:rPr>
              <a:t>Built most efficiently and timely by a team</a:t>
            </a:r>
            <a:endParaRPr kumimoji="0" lang="en-US" altLang="zh-CN" sz="2000" b="0">
              <a:latin typeface="Arial Narrow" panose="020B0606020202030204" pitchFamily="34" charset="0"/>
            </a:endParaRPr>
          </a:p>
          <a:p>
            <a:pPr marL="408305" indent="-408305" defTabSz="958850" eaLnBrk="0" hangingPunct="0"/>
            <a:r>
              <a:rPr kumimoji="0" lang="en-US" altLang="zh-CN" sz="2000" b="0">
                <a:latin typeface="Arial Narrow" panose="020B0606020202030204" pitchFamily="34" charset="0"/>
              </a:rPr>
              <a:t>Requires</a:t>
            </a:r>
            <a:endParaRPr kumimoji="0" lang="en-US" altLang="zh-CN" sz="2000" b="0">
              <a:latin typeface="Arial Narrow" panose="020B0606020202030204" pitchFamily="34" charset="0"/>
            </a:endParaRPr>
          </a:p>
          <a:p>
            <a:pPr marL="408305" indent="-408305" defTabSz="958850" eaLnBrk="0" hangingPunct="0"/>
            <a:r>
              <a:rPr kumimoji="0" lang="en-US" altLang="zh-CN" sz="2000" b="0">
                <a:latin typeface="Arial Narrow" panose="020B0606020202030204" pitchFamily="34" charset="0"/>
              </a:rPr>
              <a:t>	Modeling</a:t>
            </a:r>
            <a:endParaRPr kumimoji="0" lang="en-US" altLang="zh-CN" sz="2000" b="0">
              <a:latin typeface="Arial Narrow" panose="020B0606020202030204" pitchFamily="34" charset="0"/>
            </a:endParaRPr>
          </a:p>
          <a:p>
            <a:pPr marL="408305" indent="-408305" defTabSz="958850" eaLnBrk="0" hangingPunct="0"/>
            <a:r>
              <a:rPr kumimoji="0" lang="en-US" altLang="zh-CN" sz="2000" b="0">
                <a:latin typeface="Arial Narrow" panose="020B0606020202030204" pitchFamily="34" charset="0"/>
              </a:rPr>
              <a:t>	Well-defined process</a:t>
            </a:r>
            <a:endParaRPr kumimoji="0" lang="en-US" altLang="zh-CN" sz="2000" b="0">
              <a:latin typeface="Arial Narrow" panose="020B0606020202030204" pitchFamily="34" charset="0"/>
            </a:endParaRPr>
          </a:p>
          <a:p>
            <a:pPr marL="408305" indent="-408305" defTabSz="958850" eaLnBrk="0" hangingPunct="0"/>
            <a:r>
              <a:rPr kumimoji="0" lang="en-US" altLang="zh-CN" sz="2000" b="0">
                <a:latin typeface="Arial Narrow" panose="020B0606020202030204" pitchFamily="34" charset="0"/>
              </a:rPr>
              <a:t>	Power tools</a:t>
            </a:r>
            <a:endParaRPr kumimoji="0" lang="en-US" altLang="zh-CN" sz="2000" b="0">
              <a:solidFill>
                <a:schemeClr val="bg2"/>
              </a:solidFill>
              <a:latin typeface="Arial Narrow" panose="020B0606020202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8948"/>
                                        </p:tgtEl>
                                        <p:attrNameLst>
                                          <p:attrName>style.visibility</p:attrName>
                                        </p:attrNameLst>
                                      </p:cBhvr>
                                      <p:to>
                                        <p:strVal val="visible"/>
                                      </p:to>
                                    </p:set>
                                    <p:animEffect transition="in" filter="dissolve">
                                      <p:cBhvr>
                                        <p:cTn id="7" dur="500"/>
                                        <p:tgtEl>
                                          <p:spTgt spid="338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8"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页脚占位符 3"/>
          <p:cNvSpPr>
            <a:spLocks noGrp="1"/>
          </p:cNvSpPr>
          <p:nvPr>
            <p:ph type="ftr" sz="quarter" idx="10"/>
          </p:nvPr>
        </p:nvSpPr>
        <p:spPr>
          <a:noFill/>
        </p:spPr>
        <p:txBody>
          <a:bodyPr/>
          <a:lstStyle/>
          <a:p>
            <a:r>
              <a:rPr lang="zh-CN" altLang="en-US" smtClean="0">
                <a:ea typeface="宋体" panose="02010600030101010101" pitchFamily="2" charset="-122"/>
              </a:rPr>
              <a:t>北京航空航天大学软件工程研究所    </a:t>
            </a:r>
            <a:r>
              <a:rPr lang="en-US" altLang="zh-CN" smtClean="0">
                <a:ea typeface="宋体" panose="02010600030101010101" pitchFamily="2" charset="-122"/>
              </a:rPr>
              <a:t>lily@buaa.edu.cn</a:t>
            </a:r>
            <a:endParaRPr lang="en-US" altLang="zh-CN" smtClean="0">
              <a:ea typeface="宋体" panose="02010600030101010101" pitchFamily="2" charset="-122"/>
            </a:endParaRPr>
          </a:p>
        </p:txBody>
      </p:sp>
      <p:sp>
        <p:nvSpPr>
          <p:cNvPr id="340994" name="Rectangle 2"/>
          <p:cNvSpPr>
            <a:spLocks noGrp="1" noChangeArrowheads="1"/>
          </p:cNvSpPr>
          <p:nvPr>
            <p:ph type="title"/>
          </p:nvPr>
        </p:nvSpPr>
        <p:spPr/>
        <p:txBody>
          <a:bodyPr/>
          <a:lstStyle/>
          <a:p>
            <a:pPr eaLnBrk="1" hangingPunct="1">
              <a:defRPr/>
            </a:pPr>
            <a:r>
              <a:rPr lang="en-US" altLang="zh-CN"/>
              <a:t>Architecting a high rise</a:t>
            </a:r>
            <a:endParaRPr lang="en-US" altLang="zh-CN"/>
          </a:p>
        </p:txBody>
      </p:sp>
      <p:pic>
        <p:nvPicPr>
          <p:cNvPr id="36867" name="Picture 3" descr="!HIGHRIS"/>
          <p:cNvPicPr>
            <a:picLocks noChangeAspect="1" noChangeArrowheads="1"/>
          </p:cNvPicPr>
          <p:nvPr/>
        </p:nvPicPr>
        <p:blipFill>
          <a:blip r:embed="rId1" cstate="print"/>
          <a:srcRect/>
          <a:stretch>
            <a:fillRect/>
          </a:stretch>
        </p:blipFill>
        <p:spPr bwMode="auto">
          <a:xfrm>
            <a:off x="609600" y="1130300"/>
            <a:ext cx="7886700" cy="5060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页脚占位符 3"/>
          <p:cNvSpPr txBox="1">
            <a:spLocks noGrp="1"/>
          </p:cNvSpPr>
          <p:nvPr/>
        </p:nvSpPr>
        <p:spPr bwMode="auto">
          <a:xfrm>
            <a:off x="1346200" y="6553200"/>
            <a:ext cx="6985000" cy="304800"/>
          </a:xfrm>
          <a:prstGeom prst="rect">
            <a:avLst/>
          </a:prstGeom>
          <a:noFill/>
          <a:ln w="9525">
            <a:noFill/>
            <a:miter lim="800000"/>
          </a:ln>
        </p:spPr>
        <p:txBody>
          <a:bodyPr/>
          <a:lstStyle/>
          <a:p>
            <a:pPr algn="ctr"/>
            <a:r>
              <a:rPr lang="zh-CN" altLang="en-US" sz="1400">
                <a:solidFill>
                  <a:srgbClr val="5F5F5F"/>
                </a:solidFill>
              </a:rPr>
              <a:t>北京航空航天大学软件工程研究所    </a:t>
            </a:r>
            <a:r>
              <a:rPr lang="en-US" altLang="zh-CN" sz="1400">
                <a:solidFill>
                  <a:srgbClr val="5F5F5F"/>
                </a:solidFill>
              </a:rPr>
              <a:t>lily@buaa.edu.cn</a:t>
            </a:r>
            <a:endParaRPr lang="en-US" altLang="zh-CN" sz="1400">
              <a:solidFill>
                <a:srgbClr val="5F5F5F"/>
              </a:solidFill>
            </a:endParaRPr>
          </a:p>
        </p:txBody>
      </p:sp>
      <p:sp>
        <p:nvSpPr>
          <p:cNvPr id="373762" name="Rectangle 2"/>
          <p:cNvSpPr>
            <a:spLocks noGrp="1" noChangeArrowheads="1"/>
          </p:cNvSpPr>
          <p:nvPr>
            <p:ph type="title" idx="4294967295"/>
          </p:nvPr>
        </p:nvSpPr>
        <p:spPr>
          <a:xfrm>
            <a:off x="465455" y="71120"/>
            <a:ext cx="6781800" cy="609600"/>
          </a:xfrm>
        </p:spPr>
        <p:txBody>
          <a:bodyPr/>
          <a:lstStyle/>
          <a:p>
            <a:pPr eaLnBrk="1" hangingPunct="1">
              <a:defRPr/>
            </a:pPr>
            <a:r>
              <a:rPr lang="en-US" altLang="zh-CN" sz="2800" b="0"/>
              <a:t>IT</a:t>
            </a:r>
            <a:r>
              <a:rPr lang="zh-CN" altLang="en-US" sz="2800" b="0"/>
              <a:t>行业的人才结构－－</a:t>
            </a:r>
            <a:r>
              <a:rPr lang="en-US" altLang="zh-CN" sz="2800" b="0"/>
              <a:t>from Microsoft</a:t>
            </a:r>
            <a:endParaRPr lang="en-US" altLang="zh-CN" sz="2800"/>
          </a:p>
        </p:txBody>
      </p:sp>
      <p:grpSp>
        <p:nvGrpSpPr>
          <p:cNvPr id="38915" name="Group 3"/>
          <p:cNvGrpSpPr/>
          <p:nvPr/>
        </p:nvGrpSpPr>
        <p:grpSpPr bwMode="auto">
          <a:xfrm>
            <a:off x="392113" y="1108075"/>
            <a:ext cx="8113712" cy="5021263"/>
            <a:chOff x="247" y="698"/>
            <a:chExt cx="5111" cy="3163"/>
          </a:xfrm>
        </p:grpSpPr>
        <p:sp>
          <p:nvSpPr>
            <p:cNvPr id="38916" name="AutoShape 4"/>
            <p:cNvSpPr>
              <a:spLocks noChangeArrowheads="1"/>
            </p:cNvSpPr>
            <p:nvPr/>
          </p:nvSpPr>
          <p:spPr bwMode="auto">
            <a:xfrm>
              <a:off x="1192" y="743"/>
              <a:ext cx="708" cy="533"/>
            </a:xfrm>
            <a:prstGeom prst="flowChartExtract">
              <a:avLst/>
            </a:prstGeom>
            <a:solidFill>
              <a:srgbClr val="FF99FF"/>
            </a:solidFill>
            <a:ln w="9525">
              <a:noFill/>
              <a:miter lim="800000"/>
            </a:ln>
          </p:spPr>
          <p:txBody>
            <a:bodyPr wrap="none" anchor="ctr"/>
            <a:lstStyle/>
            <a:p>
              <a:endParaRPr lang="zh-CN" altLang="en-US"/>
            </a:p>
          </p:txBody>
        </p:sp>
        <p:sp>
          <p:nvSpPr>
            <p:cNvPr id="38917" name="AutoShape 5"/>
            <p:cNvSpPr>
              <a:spLocks noChangeArrowheads="1"/>
            </p:cNvSpPr>
            <p:nvPr/>
          </p:nvSpPr>
          <p:spPr bwMode="auto">
            <a:xfrm rot="10800000">
              <a:off x="792" y="1383"/>
              <a:ext cx="1464" cy="58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70 w 21600"/>
                <a:gd name="T13" fmla="*/ 4452 h 21600"/>
                <a:gd name="T14" fmla="*/ 17130 w 21600"/>
                <a:gd name="T15" fmla="*/ 17148 h 21600"/>
              </a:gdLst>
              <a:ahLst/>
              <a:cxnLst>
                <a:cxn ang="T8">
                  <a:pos x="T0" y="T1"/>
                </a:cxn>
                <a:cxn ang="T9">
                  <a:pos x="T2" y="T3"/>
                </a:cxn>
                <a:cxn ang="T10">
                  <a:pos x="T4" y="T5"/>
                </a:cxn>
                <a:cxn ang="T11">
                  <a:pos x="T6" y="T7"/>
                </a:cxn>
              </a:cxnLst>
              <a:rect l="T12" t="T13" r="T14" b="T15"/>
              <a:pathLst>
                <a:path w="21600" h="21600">
                  <a:moveTo>
                    <a:pt x="0" y="0"/>
                  </a:moveTo>
                  <a:lnTo>
                    <a:pt x="5331" y="21600"/>
                  </a:lnTo>
                  <a:lnTo>
                    <a:pt x="16269" y="21600"/>
                  </a:lnTo>
                  <a:lnTo>
                    <a:pt x="21600" y="0"/>
                  </a:lnTo>
                  <a:close/>
                </a:path>
              </a:pathLst>
            </a:custGeom>
            <a:solidFill>
              <a:schemeClr val="accent1"/>
            </a:solidFill>
            <a:ln w="9525">
              <a:noFill/>
              <a:miter lim="800000"/>
            </a:ln>
          </p:spPr>
          <p:txBody>
            <a:bodyPr wrap="none" anchor="ctr"/>
            <a:lstStyle/>
            <a:p>
              <a:endParaRPr lang="zh-CN" altLang="en-US"/>
            </a:p>
          </p:txBody>
        </p:sp>
        <p:sp>
          <p:nvSpPr>
            <p:cNvPr id="38918" name="Text Box 6"/>
            <p:cNvSpPr txBox="1">
              <a:spLocks noChangeArrowheads="1"/>
            </p:cNvSpPr>
            <p:nvPr/>
          </p:nvSpPr>
          <p:spPr bwMode="auto">
            <a:xfrm>
              <a:off x="1311" y="1330"/>
              <a:ext cx="394" cy="518"/>
            </a:xfrm>
            <a:prstGeom prst="rect">
              <a:avLst/>
            </a:prstGeom>
            <a:noFill/>
            <a:ln w="9525">
              <a:noFill/>
              <a:miter lim="800000"/>
            </a:ln>
          </p:spPr>
          <p:txBody>
            <a:bodyPr wrap="none">
              <a:spAutoFit/>
            </a:bodyPr>
            <a:lstStyle/>
            <a:p>
              <a:r>
                <a:rPr kumimoji="0" lang="en-US" altLang="zh-CN" b="0"/>
                <a:t>PM</a:t>
              </a:r>
              <a:endParaRPr kumimoji="0" lang="en-US" altLang="zh-CN" b="0"/>
            </a:p>
            <a:p>
              <a:r>
                <a:rPr kumimoji="0" lang="en-US" altLang="zh-CN" b="0"/>
                <a:t>SE</a:t>
              </a:r>
              <a:endParaRPr kumimoji="0" lang="en-US" altLang="zh-CN" b="0"/>
            </a:p>
          </p:txBody>
        </p:sp>
        <p:sp>
          <p:nvSpPr>
            <p:cNvPr id="38919" name="AutoShape 7"/>
            <p:cNvSpPr>
              <a:spLocks noChangeArrowheads="1"/>
            </p:cNvSpPr>
            <p:nvPr/>
          </p:nvSpPr>
          <p:spPr bwMode="auto">
            <a:xfrm rot="10800000">
              <a:off x="247" y="2058"/>
              <a:ext cx="2540" cy="873"/>
            </a:xfrm>
            <a:custGeom>
              <a:avLst/>
              <a:gdLst>
                <a:gd name="T0" fmla="*/ 4 w 21600"/>
                <a:gd name="T1" fmla="*/ 0 h 21600"/>
                <a:gd name="T2" fmla="*/ 2 w 21600"/>
                <a:gd name="T3" fmla="*/ 0 h 21600"/>
                <a:gd name="T4" fmla="*/ 0 w 21600"/>
                <a:gd name="T5" fmla="*/ 0 h 21600"/>
                <a:gd name="T6" fmla="*/ 2 w 21600"/>
                <a:gd name="T7" fmla="*/ 0 h 21600"/>
                <a:gd name="T8" fmla="*/ 0 60000 65536"/>
                <a:gd name="T9" fmla="*/ 0 60000 65536"/>
                <a:gd name="T10" fmla="*/ 0 60000 65536"/>
                <a:gd name="T11" fmla="*/ 0 60000 65536"/>
                <a:gd name="T12" fmla="*/ 4022 w 21600"/>
                <a:gd name="T13" fmla="*/ 4033 h 21600"/>
                <a:gd name="T14" fmla="*/ 17578 w 21600"/>
                <a:gd name="T15" fmla="*/ 17567 h 21600"/>
              </a:gdLst>
              <a:ahLst/>
              <a:cxnLst>
                <a:cxn ang="T8">
                  <a:pos x="T0" y="T1"/>
                </a:cxn>
                <a:cxn ang="T9">
                  <a:pos x="T2" y="T3"/>
                </a:cxn>
                <a:cxn ang="T10">
                  <a:pos x="T4" y="T5"/>
                </a:cxn>
                <a:cxn ang="T11">
                  <a:pos x="T6" y="T7"/>
                </a:cxn>
              </a:cxnLst>
              <a:rect l="T12" t="T13" r="T14" b="T15"/>
              <a:pathLst>
                <a:path w="21600" h="21600">
                  <a:moveTo>
                    <a:pt x="0" y="0"/>
                  </a:moveTo>
                  <a:lnTo>
                    <a:pt x="4447" y="21600"/>
                  </a:lnTo>
                  <a:lnTo>
                    <a:pt x="17153" y="21600"/>
                  </a:lnTo>
                  <a:lnTo>
                    <a:pt x="21600" y="0"/>
                  </a:lnTo>
                  <a:close/>
                </a:path>
              </a:pathLst>
            </a:custGeom>
            <a:solidFill>
              <a:srgbClr val="FFFF66"/>
            </a:solidFill>
            <a:ln w="9525">
              <a:noFill/>
              <a:miter lim="800000"/>
            </a:ln>
          </p:spPr>
          <p:txBody>
            <a:bodyPr wrap="none" anchor="ctr"/>
            <a:lstStyle/>
            <a:p>
              <a:endParaRPr lang="zh-CN" altLang="en-US"/>
            </a:p>
          </p:txBody>
        </p:sp>
        <p:sp>
          <p:nvSpPr>
            <p:cNvPr id="38920" name="Text Box 8"/>
            <p:cNvSpPr txBox="1">
              <a:spLocks noChangeArrowheads="1"/>
            </p:cNvSpPr>
            <p:nvPr/>
          </p:nvSpPr>
          <p:spPr bwMode="auto">
            <a:xfrm>
              <a:off x="1015" y="2237"/>
              <a:ext cx="884" cy="288"/>
            </a:xfrm>
            <a:prstGeom prst="rect">
              <a:avLst/>
            </a:prstGeom>
            <a:noFill/>
            <a:ln w="9525">
              <a:noFill/>
              <a:miter lim="800000"/>
            </a:ln>
          </p:spPr>
          <p:txBody>
            <a:bodyPr wrap="none">
              <a:spAutoFit/>
            </a:bodyPr>
            <a:lstStyle/>
            <a:p>
              <a:r>
                <a:rPr kumimoji="0" lang="zh-CN" altLang="en-US" b="0"/>
                <a:t>编程人员</a:t>
              </a:r>
              <a:endParaRPr kumimoji="0" lang="zh-CN" altLang="en-US" b="0"/>
            </a:p>
          </p:txBody>
        </p:sp>
        <p:sp>
          <p:nvSpPr>
            <p:cNvPr id="38921" name="AutoShape 9"/>
            <p:cNvSpPr>
              <a:spLocks noChangeArrowheads="1"/>
            </p:cNvSpPr>
            <p:nvPr/>
          </p:nvSpPr>
          <p:spPr bwMode="auto">
            <a:xfrm>
              <a:off x="293" y="3011"/>
              <a:ext cx="2449" cy="408"/>
            </a:xfrm>
            <a:custGeom>
              <a:avLst/>
              <a:gdLst>
                <a:gd name="T0" fmla="*/ 3 w 21600"/>
                <a:gd name="T1" fmla="*/ 0 h 21600"/>
                <a:gd name="T2" fmla="*/ 2 w 21600"/>
                <a:gd name="T3" fmla="*/ 0 h 21600"/>
                <a:gd name="T4" fmla="*/ 0 w 21600"/>
                <a:gd name="T5" fmla="*/ 0 h 21600"/>
                <a:gd name="T6" fmla="*/ 2 w 21600"/>
                <a:gd name="T7" fmla="*/ 0 h 21600"/>
                <a:gd name="T8" fmla="*/ 0 60000 65536"/>
                <a:gd name="T9" fmla="*/ 0 60000 65536"/>
                <a:gd name="T10" fmla="*/ 0 60000 65536"/>
                <a:gd name="T11" fmla="*/ 0 60000 65536"/>
                <a:gd name="T12" fmla="*/ 3413 w 21600"/>
                <a:gd name="T13" fmla="*/ 3388 h 21600"/>
                <a:gd name="T14" fmla="*/ 18187 w 21600"/>
                <a:gd name="T15" fmla="*/ 18212 h 21600"/>
              </a:gdLst>
              <a:ahLst/>
              <a:cxnLst>
                <a:cxn ang="T8">
                  <a:pos x="T0" y="T1"/>
                </a:cxn>
                <a:cxn ang="T9">
                  <a:pos x="T2" y="T3"/>
                </a:cxn>
                <a:cxn ang="T10">
                  <a:pos x="T4" y="T5"/>
                </a:cxn>
                <a:cxn ang="T11">
                  <a:pos x="T6" y="T7"/>
                </a:cxn>
              </a:cxnLst>
              <a:rect l="T12" t="T13" r="T14" b="T15"/>
              <a:pathLst>
                <a:path w="21600" h="21600">
                  <a:moveTo>
                    <a:pt x="0" y="0"/>
                  </a:moveTo>
                  <a:lnTo>
                    <a:pt x="3222" y="21600"/>
                  </a:lnTo>
                  <a:lnTo>
                    <a:pt x="18378" y="21600"/>
                  </a:lnTo>
                  <a:lnTo>
                    <a:pt x="21600" y="0"/>
                  </a:lnTo>
                  <a:close/>
                </a:path>
              </a:pathLst>
            </a:custGeom>
            <a:solidFill>
              <a:srgbClr val="FFCC00"/>
            </a:solidFill>
            <a:ln w="9525">
              <a:noFill/>
              <a:miter lim="800000"/>
            </a:ln>
          </p:spPr>
          <p:txBody>
            <a:bodyPr wrap="none" anchor="ctr"/>
            <a:lstStyle/>
            <a:p>
              <a:endParaRPr lang="zh-CN" altLang="en-US"/>
            </a:p>
          </p:txBody>
        </p:sp>
        <p:sp>
          <p:nvSpPr>
            <p:cNvPr id="38922" name="Text Box 10"/>
            <p:cNvSpPr txBox="1">
              <a:spLocks noChangeArrowheads="1"/>
            </p:cNvSpPr>
            <p:nvPr/>
          </p:nvSpPr>
          <p:spPr bwMode="auto">
            <a:xfrm>
              <a:off x="661" y="3144"/>
              <a:ext cx="1428" cy="231"/>
            </a:xfrm>
            <a:prstGeom prst="rect">
              <a:avLst/>
            </a:prstGeom>
            <a:noFill/>
            <a:ln w="9525">
              <a:noFill/>
              <a:miter lim="800000"/>
            </a:ln>
          </p:spPr>
          <p:txBody>
            <a:bodyPr wrap="none">
              <a:spAutoFit/>
            </a:bodyPr>
            <a:lstStyle/>
            <a:p>
              <a:r>
                <a:rPr kumimoji="0" lang="zh-CN" altLang="en-US" sz="1800" b="0"/>
                <a:t>系统管理员、</a:t>
              </a:r>
              <a:r>
                <a:rPr kumimoji="0" lang="en-US" altLang="zh-CN" sz="1800" b="0"/>
                <a:t>DBA</a:t>
              </a:r>
              <a:r>
                <a:rPr kumimoji="0" lang="en-US" altLang="zh-CN" sz="1800" b="0">
                  <a:latin typeface="Arial" panose="020B0604020202020204" pitchFamily="34" charset="0"/>
                </a:rPr>
                <a:t>…</a:t>
              </a:r>
              <a:endParaRPr kumimoji="0" lang="en-US" altLang="zh-CN" sz="1800" b="0"/>
            </a:p>
          </p:txBody>
        </p:sp>
        <p:sp>
          <p:nvSpPr>
            <p:cNvPr id="38923" name="Text Box 11"/>
            <p:cNvSpPr txBox="1">
              <a:spLocks noChangeArrowheads="1"/>
            </p:cNvSpPr>
            <p:nvPr/>
          </p:nvSpPr>
          <p:spPr bwMode="auto">
            <a:xfrm>
              <a:off x="1251" y="761"/>
              <a:ext cx="1013" cy="366"/>
            </a:xfrm>
            <a:prstGeom prst="rect">
              <a:avLst/>
            </a:prstGeom>
            <a:noFill/>
            <a:ln w="9525">
              <a:noFill/>
              <a:miter lim="800000"/>
            </a:ln>
          </p:spPr>
          <p:txBody>
            <a:bodyPr wrap="none">
              <a:spAutoFit/>
            </a:bodyPr>
            <a:lstStyle/>
            <a:p>
              <a:r>
                <a:rPr kumimoji="0" lang="en-US" altLang="zh-CN" sz="1600" b="0"/>
                <a:t>BA</a:t>
              </a:r>
              <a:r>
                <a:rPr kumimoji="0" lang="zh-CN" altLang="en-US" sz="1600" b="0"/>
                <a:t>、</a:t>
              </a:r>
              <a:r>
                <a:rPr kumimoji="0" lang="en-US" altLang="zh-CN" sz="1600" b="0"/>
                <a:t>BC</a:t>
              </a:r>
              <a:endParaRPr kumimoji="0" lang="en-US" altLang="zh-CN" sz="1600" b="0"/>
            </a:p>
            <a:p>
              <a:r>
                <a:rPr kumimoji="0" lang="zh-CN" altLang="en-US" sz="1600" b="0"/>
                <a:t>体系结构设计师</a:t>
              </a:r>
              <a:endParaRPr kumimoji="0" lang="zh-CN" altLang="en-US" sz="1600" b="0"/>
            </a:p>
          </p:txBody>
        </p:sp>
        <p:sp>
          <p:nvSpPr>
            <p:cNvPr id="38924" name="Text Box 12"/>
            <p:cNvSpPr txBox="1">
              <a:spLocks noChangeArrowheads="1"/>
            </p:cNvSpPr>
            <p:nvPr/>
          </p:nvSpPr>
          <p:spPr bwMode="auto">
            <a:xfrm>
              <a:off x="3377" y="698"/>
              <a:ext cx="1697" cy="442"/>
            </a:xfrm>
            <a:prstGeom prst="rect">
              <a:avLst/>
            </a:prstGeom>
            <a:noFill/>
            <a:ln w="9525">
              <a:noFill/>
              <a:miter lim="800000"/>
            </a:ln>
          </p:spPr>
          <p:txBody>
            <a:bodyPr wrap="none">
              <a:spAutoFit/>
            </a:bodyPr>
            <a:lstStyle/>
            <a:p>
              <a:r>
                <a:rPr kumimoji="0" lang="en-US" altLang="zh-CN" sz="2000"/>
                <a:t>In shortage Worldwide</a:t>
              </a:r>
              <a:endParaRPr kumimoji="0" lang="en-US" altLang="zh-CN" sz="2000"/>
            </a:p>
            <a:p>
              <a:r>
                <a:rPr kumimoji="0" lang="en-US" altLang="zh-CN" sz="2000"/>
                <a:t>Hard to find in China</a:t>
              </a:r>
              <a:endParaRPr kumimoji="0" lang="en-US" altLang="zh-CN" sz="2000" b="0"/>
            </a:p>
          </p:txBody>
        </p:sp>
        <p:sp>
          <p:nvSpPr>
            <p:cNvPr id="38925" name="Text Box 13"/>
            <p:cNvSpPr txBox="1">
              <a:spLocks noChangeArrowheads="1"/>
            </p:cNvSpPr>
            <p:nvPr/>
          </p:nvSpPr>
          <p:spPr bwMode="auto">
            <a:xfrm>
              <a:off x="3377" y="1241"/>
              <a:ext cx="1798" cy="634"/>
            </a:xfrm>
            <a:prstGeom prst="rect">
              <a:avLst/>
            </a:prstGeom>
            <a:noFill/>
            <a:ln w="9525">
              <a:noFill/>
              <a:miter lim="800000"/>
            </a:ln>
          </p:spPr>
          <p:txBody>
            <a:bodyPr wrap="none">
              <a:spAutoFit/>
            </a:bodyPr>
            <a:lstStyle/>
            <a:p>
              <a:r>
                <a:rPr kumimoji="0" lang="en-US" altLang="zh-CN" sz="2000"/>
                <a:t>Demand and supply are</a:t>
              </a:r>
              <a:endParaRPr kumimoji="0" lang="en-US" altLang="zh-CN" sz="2000"/>
            </a:p>
            <a:p>
              <a:r>
                <a:rPr kumimoji="0" lang="en-US" altLang="zh-CN" sz="2000"/>
                <a:t>largely balanced in West</a:t>
              </a:r>
              <a:endParaRPr kumimoji="0" lang="en-US" altLang="zh-CN" sz="2000"/>
            </a:p>
            <a:p>
              <a:r>
                <a:rPr kumimoji="0" lang="en-US" altLang="zh-CN" sz="2000"/>
                <a:t>Under supply in China</a:t>
              </a:r>
              <a:endParaRPr kumimoji="0" lang="en-US" altLang="zh-CN" sz="2000" b="0"/>
            </a:p>
          </p:txBody>
        </p:sp>
        <p:sp>
          <p:nvSpPr>
            <p:cNvPr id="38926" name="Text Box 14"/>
            <p:cNvSpPr txBox="1">
              <a:spLocks noChangeArrowheads="1"/>
            </p:cNvSpPr>
            <p:nvPr/>
          </p:nvSpPr>
          <p:spPr bwMode="auto">
            <a:xfrm>
              <a:off x="3422" y="2149"/>
              <a:ext cx="1936" cy="1018"/>
            </a:xfrm>
            <a:prstGeom prst="rect">
              <a:avLst/>
            </a:prstGeom>
            <a:noFill/>
            <a:ln w="9525">
              <a:noFill/>
              <a:miter lim="800000"/>
            </a:ln>
          </p:spPr>
          <p:txBody>
            <a:bodyPr wrap="none">
              <a:spAutoFit/>
            </a:bodyPr>
            <a:lstStyle/>
            <a:p>
              <a:r>
                <a:rPr kumimoji="0" lang="en-US" altLang="zh-CN" sz="2000"/>
                <a:t>Becoming over-supplied in</a:t>
              </a:r>
              <a:endParaRPr kumimoji="0" lang="en-US" altLang="zh-CN" sz="2000"/>
            </a:p>
            <a:p>
              <a:r>
                <a:rPr kumimoji="0" lang="en-US" altLang="zh-CN" sz="2000"/>
                <a:t>the western countries</a:t>
              </a:r>
              <a:endParaRPr kumimoji="0" lang="en-US" altLang="zh-CN" sz="2000"/>
            </a:p>
            <a:p>
              <a:r>
                <a:rPr kumimoji="0" lang="en-US" altLang="zh-CN" sz="2000"/>
                <a:t>Similar in China</a:t>
              </a:r>
              <a:endParaRPr kumimoji="0" lang="en-US" altLang="zh-CN" sz="2000"/>
            </a:p>
            <a:p>
              <a:r>
                <a:rPr kumimoji="0" lang="en-US" altLang="zh-CN" sz="2000"/>
                <a:t>Only experienced ones are</a:t>
              </a:r>
              <a:endParaRPr kumimoji="0" lang="en-US" altLang="zh-CN" sz="2000"/>
            </a:p>
            <a:p>
              <a:r>
                <a:rPr kumimoji="0" lang="en-US" altLang="zh-CN" sz="2000"/>
                <a:t>on demand</a:t>
              </a:r>
              <a:endParaRPr kumimoji="0" lang="en-US" altLang="zh-CN" sz="2000" b="0"/>
            </a:p>
          </p:txBody>
        </p:sp>
        <p:sp>
          <p:nvSpPr>
            <p:cNvPr id="38927" name="Text Box 15"/>
            <p:cNvSpPr txBox="1">
              <a:spLocks noChangeArrowheads="1"/>
            </p:cNvSpPr>
            <p:nvPr/>
          </p:nvSpPr>
          <p:spPr bwMode="auto">
            <a:xfrm>
              <a:off x="3377" y="3419"/>
              <a:ext cx="1933" cy="442"/>
            </a:xfrm>
            <a:prstGeom prst="rect">
              <a:avLst/>
            </a:prstGeom>
            <a:noFill/>
            <a:ln w="9525">
              <a:noFill/>
              <a:miter lim="800000"/>
            </a:ln>
          </p:spPr>
          <p:txBody>
            <a:bodyPr wrap="none">
              <a:spAutoFit/>
            </a:bodyPr>
            <a:lstStyle/>
            <a:p>
              <a:r>
                <a:rPr kumimoji="0" lang="en-US" altLang="zh-CN" sz="2000"/>
                <a:t>Balanced in western world</a:t>
              </a:r>
              <a:endParaRPr kumimoji="0" lang="en-US" altLang="zh-CN" sz="2000"/>
            </a:p>
            <a:p>
              <a:r>
                <a:rPr kumimoji="0" lang="en-US" altLang="zh-CN" sz="2000"/>
                <a:t>In shortage in China</a:t>
              </a:r>
              <a:endParaRPr kumimoji="0" lang="en-US" altLang="zh-CN" sz="2000" b="0"/>
            </a:p>
          </p:txBody>
        </p:sp>
        <p:sp>
          <p:nvSpPr>
            <p:cNvPr id="38928" name="AutoShape 16"/>
            <p:cNvSpPr>
              <a:spLocks noChangeArrowheads="1"/>
            </p:cNvSpPr>
            <p:nvPr/>
          </p:nvSpPr>
          <p:spPr bwMode="auto">
            <a:xfrm>
              <a:off x="2243" y="879"/>
              <a:ext cx="998" cy="182"/>
            </a:xfrm>
            <a:prstGeom prst="leftArrow">
              <a:avLst>
                <a:gd name="adj1" fmla="val 50000"/>
                <a:gd name="adj2" fmla="val 137088"/>
              </a:avLst>
            </a:prstGeom>
            <a:solidFill>
              <a:schemeClr val="accent1"/>
            </a:solidFill>
            <a:ln w="9525">
              <a:noFill/>
              <a:miter lim="800000"/>
            </a:ln>
          </p:spPr>
          <p:txBody>
            <a:bodyPr wrap="none" anchor="ctr"/>
            <a:lstStyle/>
            <a:p>
              <a:endParaRPr lang="zh-CN" altLang="en-US"/>
            </a:p>
          </p:txBody>
        </p:sp>
        <p:sp>
          <p:nvSpPr>
            <p:cNvPr id="38929" name="AutoShape 17"/>
            <p:cNvSpPr>
              <a:spLocks noChangeArrowheads="1"/>
            </p:cNvSpPr>
            <p:nvPr/>
          </p:nvSpPr>
          <p:spPr bwMode="auto">
            <a:xfrm>
              <a:off x="2334" y="1469"/>
              <a:ext cx="998" cy="182"/>
            </a:xfrm>
            <a:prstGeom prst="leftArrow">
              <a:avLst>
                <a:gd name="adj1" fmla="val 50000"/>
                <a:gd name="adj2" fmla="val 137088"/>
              </a:avLst>
            </a:prstGeom>
            <a:solidFill>
              <a:schemeClr val="accent1"/>
            </a:solidFill>
            <a:ln w="9525">
              <a:noFill/>
              <a:miter lim="800000"/>
            </a:ln>
          </p:spPr>
          <p:txBody>
            <a:bodyPr wrap="none" anchor="ctr"/>
            <a:lstStyle/>
            <a:p>
              <a:endParaRPr lang="zh-CN" altLang="en-US"/>
            </a:p>
          </p:txBody>
        </p:sp>
        <p:sp>
          <p:nvSpPr>
            <p:cNvPr id="38930" name="AutoShape 18"/>
            <p:cNvSpPr>
              <a:spLocks noChangeArrowheads="1"/>
            </p:cNvSpPr>
            <p:nvPr/>
          </p:nvSpPr>
          <p:spPr bwMode="auto">
            <a:xfrm>
              <a:off x="2515" y="2421"/>
              <a:ext cx="998" cy="182"/>
            </a:xfrm>
            <a:prstGeom prst="leftArrow">
              <a:avLst>
                <a:gd name="adj1" fmla="val 50000"/>
                <a:gd name="adj2" fmla="val 137088"/>
              </a:avLst>
            </a:prstGeom>
            <a:solidFill>
              <a:schemeClr val="accent1"/>
            </a:solidFill>
            <a:ln w="9525">
              <a:noFill/>
              <a:miter lim="800000"/>
            </a:ln>
          </p:spPr>
          <p:txBody>
            <a:bodyPr wrap="none" anchor="ctr"/>
            <a:lstStyle/>
            <a:p>
              <a:endParaRPr lang="zh-CN" altLang="en-US"/>
            </a:p>
          </p:txBody>
        </p:sp>
        <p:sp>
          <p:nvSpPr>
            <p:cNvPr id="38931" name="AutoShape 19"/>
            <p:cNvSpPr>
              <a:spLocks noChangeArrowheads="1"/>
            </p:cNvSpPr>
            <p:nvPr/>
          </p:nvSpPr>
          <p:spPr bwMode="auto">
            <a:xfrm>
              <a:off x="2561" y="3238"/>
              <a:ext cx="998" cy="182"/>
            </a:xfrm>
            <a:prstGeom prst="leftArrow">
              <a:avLst>
                <a:gd name="adj1" fmla="val 50000"/>
                <a:gd name="adj2" fmla="val 137088"/>
              </a:avLst>
            </a:prstGeom>
            <a:solidFill>
              <a:schemeClr val="accent1"/>
            </a:solidFill>
            <a:ln w="9525">
              <a:noFill/>
              <a:miter lim="800000"/>
            </a:ln>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页脚占位符 3"/>
          <p:cNvSpPr txBox="1">
            <a:spLocks noGrp="1"/>
          </p:cNvSpPr>
          <p:nvPr/>
        </p:nvSpPr>
        <p:spPr bwMode="auto">
          <a:xfrm>
            <a:off x="1346200" y="6553200"/>
            <a:ext cx="6985000" cy="304800"/>
          </a:xfrm>
          <a:prstGeom prst="rect">
            <a:avLst/>
          </a:prstGeom>
          <a:noFill/>
          <a:ln w="9525">
            <a:noFill/>
            <a:miter lim="800000"/>
          </a:ln>
        </p:spPr>
        <p:txBody>
          <a:bodyPr/>
          <a:lstStyle/>
          <a:p>
            <a:pPr algn="ctr"/>
            <a:r>
              <a:rPr lang="zh-CN" altLang="en-US" sz="1400">
                <a:solidFill>
                  <a:srgbClr val="5F5F5F"/>
                </a:solidFill>
              </a:rPr>
              <a:t>北京航空航天大学软件工程研究所    </a:t>
            </a:r>
            <a:r>
              <a:rPr lang="en-US" altLang="zh-CN" sz="1400">
                <a:solidFill>
                  <a:srgbClr val="5F5F5F"/>
                </a:solidFill>
              </a:rPr>
              <a:t>lily@buaa.edu.cn</a:t>
            </a:r>
            <a:endParaRPr lang="en-US" altLang="zh-CN" sz="1400">
              <a:solidFill>
                <a:srgbClr val="5F5F5F"/>
              </a:solidFill>
            </a:endParaRPr>
          </a:p>
        </p:txBody>
      </p:sp>
      <p:sp>
        <p:nvSpPr>
          <p:cNvPr id="375810" name="Rectangle 2"/>
          <p:cNvSpPr>
            <a:spLocks noGrp="1" noChangeArrowheads="1"/>
          </p:cNvSpPr>
          <p:nvPr>
            <p:ph type="title" idx="4294967295"/>
          </p:nvPr>
        </p:nvSpPr>
        <p:spPr/>
        <p:txBody>
          <a:bodyPr/>
          <a:lstStyle/>
          <a:p>
            <a:pPr eaLnBrk="1" hangingPunct="1">
              <a:defRPr/>
            </a:pPr>
            <a:r>
              <a:rPr lang="en-US" altLang="zh-CN" b="0"/>
              <a:t>IT </a:t>
            </a:r>
            <a:r>
              <a:rPr lang="zh-CN" altLang="en-US" b="0"/>
              <a:t>行业不同职业的差别</a:t>
            </a:r>
            <a:endParaRPr lang="zh-CN" altLang="en-US"/>
          </a:p>
        </p:txBody>
      </p:sp>
      <p:grpSp>
        <p:nvGrpSpPr>
          <p:cNvPr id="40963" name="Group 3"/>
          <p:cNvGrpSpPr/>
          <p:nvPr/>
        </p:nvGrpSpPr>
        <p:grpSpPr bwMode="auto">
          <a:xfrm>
            <a:off x="692150" y="1311275"/>
            <a:ext cx="7639050" cy="4881563"/>
            <a:chOff x="521" y="1071"/>
            <a:chExt cx="4812" cy="3075"/>
          </a:xfrm>
        </p:grpSpPr>
        <p:sp>
          <p:nvSpPr>
            <p:cNvPr id="40964" name="AutoShape 4"/>
            <p:cNvSpPr>
              <a:spLocks noChangeArrowheads="1"/>
            </p:cNvSpPr>
            <p:nvPr/>
          </p:nvSpPr>
          <p:spPr bwMode="auto">
            <a:xfrm>
              <a:off x="1466" y="1116"/>
              <a:ext cx="708" cy="533"/>
            </a:xfrm>
            <a:prstGeom prst="flowChartExtract">
              <a:avLst/>
            </a:prstGeom>
            <a:solidFill>
              <a:srgbClr val="FF99FF"/>
            </a:solidFill>
            <a:ln w="9525">
              <a:noFill/>
              <a:miter lim="800000"/>
            </a:ln>
          </p:spPr>
          <p:txBody>
            <a:bodyPr wrap="none" anchor="ctr"/>
            <a:lstStyle/>
            <a:p>
              <a:endParaRPr lang="zh-CN" altLang="en-US"/>
            </a:p>
          </p:txBody>
        </p:sp>
        <p:sp>
          <p:nvSpPr>
            <p:cNvPr id="40965" name="AutoShape 5"/>
            <p:cNvSpPr>
              <a:spLocks noChangeArrowheads="1"/>
            </p:cNvSpPr>
            <p:nvPr/>
          </p:nvSpPr>
          <p:spPr bwMode="auto">
            <a:xfrm rot="10800000">
              <a:off x="1066" y="1756"/>
              <a:ext cx="1464" cy="58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70 w 21600"/>
                <a:gd name="T13" fmla="*/ 4452 h 21600"/>
                <a:gd name="T14" fmla="*/ 17130 w 21600"/>
                <a:gd name="T15" fmla="*/ 17148 h 21600"/>
              </a:gdLst>
              <a:ahLst/>
              <a:cxnLst>
                <a:cxn ang="T8">
                  <a:pos x="T0" y="T1"/>
                </a:cxn>
                <a:cxn ang="T9">
                  <a:pos x="T2" y="T3"/>
                </a:cxn>
                <a:cxn ang="T10">
                  <a:pos x="T4" y="T5"/>
                </a:cxn>
                <a:cxn ang="T11">
                  <a:pos x="T6" y="T7"/>
                </a:cxn>
              </a:cxnLst>
              <a:rect l="T12" t="T13" r="T14" b="T15"/>
              <a:pathLst>
                <a:path w="21600" h="21600">
                  <a:moveTo>
                    <a:pt x="0" y="0"/>
                  </a:moveTo>
                  <a:lnTo>
                    <a:pt x="5331" y="21600"/>
                  </a:lnTo>
                  <a:lnTo>
                    <a:pt x="16269" y="21600"/>
                  </a:lnTo>
                  <a:lnTo>
                    <a:pt x="21600" y="0"/>
                  </a:lnTo>
                  <a:close/>
                </a:path>
              </a:pathLst>
            </a:custGeom>
            <a:solidFill>
              <a:schemeClr val="accent1"/>
            </a:solidFill>
            <a:ln w="9525">
              <a:noFill/>
              <a:miter lim="800000"/>
            </a:ln>
          </p:spPr>
          <p:txBody>
            <a:bodyPr wrap="none" anchor="ctr"/>
            <a:lstStyle/>
            <a:p>
              <a:endParaRPr lang="zh-CN" altLang="en-US"/>
            </a:p>
          </p:txBody>
        </p:sp>
        <p:sp>
          <p:nvSpPr>
            <p:cNvPr id="40966" name="Text Box 6"/>
            <p:cNvSpPr txBox="1">
              <a:spLocks noChangeArrowheads="1"/>
            </p:cNvSpPr>
            <p:nvPr/>
          </p:nvSpPr>
          <p:spPr bwMode="auto">
            <a:xfrm>
              <a:off x="1585" y="1703"/>
              <a:ext cx="394" cy="518"/>
            </a:xfrm>
            <a:prstGeom prst="rect">
              <a:avLst/>
            </a:prstGeom>
            <a:noFill/>
            <a:ln w="9525">
              <a:noFill/>
              <a:miter lim="800000"/>
            </a:ln>
          </p:spPr>
          <p:txBody>
            <a:bodyPr wrap="none">
              <a:spAutoFit/>
            </a:bodyPr>
            <a:lstStyle/>
            <a:p>
              <a:r>
                <a:rPr kumimoji="0" lang="en-US" altLang="zh-CN" b="0"/>
                <a:t>PM</a:t>
              </a:r>
              <a:endParaRPr kumimoji="0" lang="en-US" altLang="zh-CN" b="0"/>
            </a:p>
            <a:p>
              <a:r>
                <a:rPr kumimoji="0" lang="en-US" altLang="zh-CN" b="0"/>
                <a:t>SE</a:t>
              </a:r>
              <a:endParaRPr kumimoji="0" lang="en-US" altLang="zh-CN" b="0"/>
            </a:p>
          </p:txBody>
        </p:sp>
        <p:sp>
          <p:nvSpPr>
            <p:cNvPr id="40967" name="AutoShape 7"/>
            <p:cNvSpPr>
              <a:spLocks noChangeArrowheads="1"/>
            </p:cNvSpPr>
            <p:nvPr/>
          </p:nvSpPr>
          <p:spPr bwMode="auto">
            <a:xfrm rot="10800000">
              <a:off x="521" y="2431"/>
              <a:ext cx="2540" cy="873"/>
            </a:xfrm>
            <a:custGeom>
              <a:avLst/>
              <a:gdLst>
                <a:gd name="T0" fmla="*/ 4 w 21600"/>
                <a:gd name="T1" fmla="*/ 0 h 21600"/>
                <a:gd name="T2" fmla="*/ 2 w 21600"/>
                <a:gd name="T3" fmla="*/ 0 h 21600"/>
                <a:gd name="T4" fmla="*/ 0 w 21600"/>
                <a:gd name="T5" fmla="*/ 0 h 21600"/>
                <a:gd name="T6" fmla="*/ 2 w 21600"/>
                <a:gd name="T7" fmla="*/ 0 h 21600"/>
                <a:gd name="T8" fmla="*/ 0 60000 65536"/>
                <a:gd name="T9" fmla="*/ 0 60000 65536"/>
                <a:gd name="T10" fmla="*/ 0 60000 65536"/>
                <a:gd name="T11" fmla="*/ 0 60000 65536"/>
                <a:gd name="T12" fmla="*/ 4022 w 21600"/>
                <a:gd name="T13" fmla="*/ 4033 h 21600"/>
                <a:gd name="T14" fmla="*/ 17578 w 21600"/>
                <a:gd name="T15" fmla="*/ 17567 h 21600"/>
              </a:gdLst>
              <a:ahLst/>
              <a:cxnLst>
                <a:cxn ang="T8">
                  <a:pos x="T0" y="T1"/>
                </a:cxn>
                <a:cxn ang="T9">
                  <a:pos x="T2" y="T3"/>
                </a:cxn>
                <a:cxn ang="T10">
                  <a:pos x="T4" y="T5"/>
                </a:cxn>
                <a:cxn ang="T11">
                  <a:pos x="T6" y="T7"/>
                </a:cxn>
              </a:cxnLst>
              <a:rect l="T12" t="T13" r="T14" b="T15"/>
              <a:pathLst>
                <a:path w="21600" h="21600">
                  <a:moveTo>
                    <a:pt x="0" y="0"/>
                  </a:moveTo>
                  <a:lnTo>
                    <a:pt x="4447" y="21600"/>
                  </a:lnTo>
                  <a:lnTo>
                    <a:pt x="17153" y="21600"/>
                  </a:lnTo>
                  <a:lnTo>
                    <a:pt x="21600" y="0"/>
                  </a:lnTo>
                  <a:close/>
                </a:path>
              </a:pathLst>
            </a:custGeom>
            <a:solidFill>
              <a:srgbClr val="FFFF66"/>
            </a:solidFill>
            <a:ln w="9525">
              <a:noFill/>
              <a:miter lim="800000"/>
            </a:ln>
          </p:spPr>
          <p:txBody>
            <a:bodyPr wrap="none" anchor="ctr"/>
            <a:lstStyle/>
            <a:p>
              <a:endParaRPr lang="zh-CN" altLang="en-US"/>
            </a:p>
          </p:txBody>
        </p:sp>
        <p:sp>
          <p:nvSpPr>
            <p:cNvPr id="40968" name="Text Box 8"/>
            <p:cNvSpPr txBox="1">
              <a:spLocks noChangeArrowheads="1"/>
            </p:cNvSpPr>
            <p:nvPr/>
          </p:nvSpPr>
          <p:spPr bwMode="auto">
            <a:xfrm>
              <a:off x="1289" y="2610"/>
              <a:ext cx="884" cy="288"/>
            </a:xfrm>
            <a:prstGeom prst="rect">
              <a:avLst/>
            </a:prstGeom>
            <a:noFill/>
            <a:ln w="9525">
              <a:noFill/>
              <a:miter lim="800000"/>
            </a:ln>
          </p:spPr>
          <p:txBody>
            <a:bodyPr wrap="none">
              <a:spAutoFit/>
            </a:bodyPr>
            <a:lstStyle/>
            <a:p>
              <a:r>
                <a:rPr kumimoji="0" lang="zh-CN" altLang="en-US" b="0"/>
                <a:t>编程人员</a:t>
              </a:r>
              <a:endParaRPr kumimoji="0" lang="zh-CN" altLang="en-US" b="0"/>
            </a:p>
          </p:txBody>
        </p:sp>
        <p:sp>
          <p:nvSpPr>
            <p:cNvPr id="40969" name="AutoShape 9"/>
            <p:cNvSpPr>
              <a:spLocks noChangeArrowheads="1"/>
            </p:cNvSpPr>
            <p:nvPr/>
          </p:nvSpPr>
          <p:spPr bwMode="auto">
            <a:xfrm>
              <a:off x="567" y="3384"/>
              <a:ext cx="2449" cy="408"/>
            </a:xfrm>
            <a:custGeom>
              <a:avLst/>
              <a:gdLst>
                <a:gd name="T0" fmla="*/ 3 w 21600"/>
                <a:gd name="T1" fmla="*/ 0 h 21600"/>
                <a:gd name="T2" fmla="*/ 2 w 21600"/>
                <a:gd name="T3" fmla="*/ 0 h 21600"/>
                <a:gd name="T4" fmla="*/ 0 w 21600"/>
                <a:gd name="T5" fmla="*/ 0 h 21600"/>
                <a:gd name="T6" fmla="*/ 2 w 21600"/>
                <a:gd name="T7" fmla="*/ 0 h 21600"/>
                <a:gd name="T8" fmla="*/ 0 60000 65536"/>
                <a:gd name="T9" fmla="*/ 0 60000 65536"/>
                <a:gd name="T10" fmla="*/ 0 60000 65536"/>
                <a:gd name="T11" fmla="*/ 0 60000 65536"/>
                <a:gd name="T12" fmla="*/ 3413 w 21600"/>
                <a:gd name="T13" fmla="*/ 3388 h 21600"/>
                <a:gd name="T14" fmla="*/ 18187 w 21600"/>
                <a:gd name="T15" fmla="*/ 18212 h 21600"/>
              </a:gdLst>
              <a:ahLst/>
              <a:cxnLst>
                <a:cxn ang="T8">
                  <a:pos x="T0" y="T1"/>
                </a:cxn>
                <a:cxn ang="T9">
                  <a:pos x="T2" y="T3"/>
                </a:cxn>
                <a:cxn ang="T10">
                  <a:pos x="T4" y="T5"/>
                </a:cxn>
                <a:cxn ang="T11">
                  <a:pos x="T6" y="T7"/>
                </a:cxn>
              </a:cxnLst>
              <a:rect l="T12" t="T13" r="T14" b="T15"/>
              <a:pathLst>
                <a:path w="21600" h="21600">
                  <a:moveTo>
                    <a:pt x="0" y="0"/>
                  </a:moveTo>
                  <a:lnTo>
                    <a:pt x="3222" y="21600"/>
                  </a:lnTo>
                  <a:lnTo>
                    <a:pt x="18378" y="21600"/>
                  </a:lnTo>
                  <a:lnTo>
                    <a:pt x="21600" y="0"/>
                  </a:lnTo>
                  <a:close/>
                </a:path>
              </a:pathLst>
            </a:custGeom>
            <a:solidFill>
              <a:srgbClr val="FFCC00"/>
            </a:solidFill>
            <a:ln w="9525">
              <a:noFill/>
              <a:miter lim="800000"/>
            </a:ln>
          </p:spPr>
          <p:txBody>
            <a:bodyPr wrap="none" anchor="ctr"/>
            <a:lstStyle/>
            <a:p>
              <a:endParaRPr lang="zh-CN" altLang="en-US"/>
            </a:p>
          </p:txBody>
        </p:sp>
        <p:sp>
          <p:nvSpPr>
            <p:cNvPr id="40970" name="Text Box 10"/>
            <p:cNvSpPr txBox="1">
              <a:spLocks noChangeArrowheads="1"/>
            </p:cNvSpPr>
            <p:nvPr/>
          </p:nvSpPr>
          <p:spPr bwMode="auto">
            <a:xfrm>
              <a:off x="935" y="3517"/>
              <a:ext cx="1428" cy="231"/>
            </a:xfrm>
            <a:prstGeom prst="rect">
              <a:avLst/>
            </a:prstGeom>
            <a:noFill/>
            <a:ln w="9525">
              <a:noFill/>
              <a:miter lim="800000"/>
            </a:ln>
          </p:spPr>
          <p:txBody>
            <a:bodyPr wrap="none">
              <a:spAutoFit/>
            </a:bodyPr>
            <a:lstStyle/>
            <a:p>
              <a:r>
                <a:rPr kumimoji="0" lang="zh-CN" altLang="en-US" sz="1800" b="0"/>
                <a:t>系统管理员、</a:t>
              </a:r>
              <a:r>
                <a:rPr kumimoji="0" lang="en-US" altLang="zh-CN" sz="1800" b="0"/>
                <a:t>DBA</a:t>
              </a:r>
              <a:r>
                <a:rPr kumimoji="0" lang="en-US" altLang="zh-CN" sz="1800" b="0">
                  <a:latin typeface="Arial" panose="020B0604020202020204" pitchFamily="34" charset="0"/>
                </a:rPr>
                <a:t>…</a:t>
              </a:r>
              <a:endParaRPr kumimoji="0" lang="en-US" altLang="zh-CN" sz="1800" b="0"/>
            </a:p>
          </p:txBody>
        </p:sp>
        <p:sp>
          <p:nvSpPr>
            <p:cNvPr id="40971" name="Text Box 11"/>
            <p:cNvSpPr txBox="1">
              <a:spLocks noChangeArrowheads="1"/>
            </p:cNvSpPr>
            <p:nvPr/>
          </p:nvSpPr>
          <p:spPr bwMode="auto">
            <a:xfrm>
              <a:off x="1525" y="1134"/>
              <a:ext cx="1013" cy="366"/>
            </a:xfrm>
            <a:prstGeom prst="rect">
              <a:avLst/>
            </a:prstGeom>
            <a:noFill/>
            <a:ln w="9525">
              <a:noFill/>
              <a:miter lim="800000"/>
            </a:ln>
          </p:spPr>
          <p:txBody>
            <a:bodyPr wrap="none">
              <a:spAutoFit/>
            </a:bodyPr>
            <a:lstStyle/>
            <a:p>
              <a:r>
                <a:rPr kumimoji="0" lang="en-US" altLang="zh-CN" sz="1600" b="0"/>
                <a:t>BA</a:t>
              </a:r>
              <a:r>
                <a:rPr kumimoji="0" lang="zh-CN" altLang="en-US" sz="1600" b="0"/>
                <a:t>、</a:t>
              </a:r>
              <a:r>
                <a:rPr kumimoji="0" lang="en-US" altLang="zh-CN" sz="1600" b="0"/>
                <a:t>BC</a:t>
              </a:r>
              <a:endParaRPr kumimoji="0" lang="en-US" altLang="zh-CN" sz="1600" b="0"/>
            </a:p>
            <a:p>
              <a:r>
                <a:rPr kumimoji="0" lang="zh-CN" altLang="en-US" sz="1600" b="0"/>
                <a:t>体系结构设计师</a:t>
              </a:r>
              <a:endParaRPr kumimoji="0" lang="zh-CN" altLang="en-US" sz="1600" b="0"/>
            </a:p>
          </p:txBody>
        </p:sp>
        <p:sp>
          <p:nvSpPr>
            <p:cNvPr id="40972" name="Text Box 12"/>
            <p:cNvSpPr txBox="1">
              <a:spLocks noChangeArrowheads="1"/>
            </p:cNvSpPr>
            <p:nvPr/>
          </p:nvSpPr>
          <p:spPr bwMode="auto">
            <a:xfrm>
              <a:off x="3651" y="1071"/>
              <a:ext cx="1053" cy="442"/>
            </a:xfrm>
            <a:prstGeom prst="rect">
              <a:avLst/>
            </a:prstGeom>
            <a:noFill/>
            <a:ln w="9525">
              <a:noFill/>
              <a:miter lim="800000"/>
            </a:ln>
          </p:spPr>
          <p:txBody>
            <a:bodyPr wrap="none">
              <a:spAutoFit/>
            </a:bodyPr>
            <a:lstStyle/>
            <a:p>
              <a:r>
                <a:rPr kumimoji="0" lang="en-US" altLang="zh-CN" sz="2000"/>
                <a:t>Find problem</a:t>
              </a:r>
              <a:endParaRPr kumimoji="0" lang="en-US" altLang="zh-CN" sz="2000"/>
            </a:p>
            <a:p>
              <a:r>
                <a:rPr kumimoji="0" lang="en-US" altLang="zh-CN" sz="2000"/>
                <a:t>Find Solution</a:t>
              </a:r>
              <a:endParaRPr kumimoji="0" lang="en-US" altLang="zh-CN" sz="2000" b="0"/>
            </a:p>
          </p:txBody>
        </p:sp>
        <p:sp>
          <p:nvSpPr>
            <p:cNvPr id="40973" name="Text Box 13"/>
            <p:cNvSpPr txBox="1">
              <a:spLocks noChangeArrowheads="1"/>
            </p:cNvSpPr>
            <p:nvPr/>
          </p:nvSpPr>
          <p:spPr bwMode="auto">
            <a:xfrm>
              <a:off x="3651" y="1583"/>
              <a:ext cx="1455" cy="518"/>
            </a:xfrm>
            <a:prstGeom prst="rect">
              <a:avLst/>
            </a:prstGeom>
            <a:noFill/>
            <a:ln w="9525">
              <a:noFill/>
              <a:miter lim="800000"/>
            </a:ln>
          </p:spPr>
          <p:txBody>
            <a:bodyPr wrap="none">
              <a:spAutoFit/>
            </a:bodyPr>
            <a:lstStyle/>
            <a:p>
              <a:r>
                <a:rPr kumimoji="0" lang="en-US" altLang="zh-CN"/>
                <a:t>Known problem</a:t>
              </a:r>
              <a:endParaRPr kumimoji="0" lang="en-US" altLang="zh-CN"/>
            </a:p>
            <a:p>
              <a:r>
                <a:rPr kumimoji="0" lang="en-US" altLang="zh-CN"/>
                <a:t>Find Solution</a:t>
              </a:r>
              <a:endParaRPr kumimoji="0" lang="en-US" altLang="zh-CN"/>
            </a:p>
          </p:txBody>
        </p:sp>
        <p:sp>
          <p:nvSpPr>
            <p:cNvPr id="40974" name="Text Box 14"/>
            <p:cNvSpPr txBox="1">
              <a:spLocks noChangeArrowheads="1"/>
            </p:cNvSpPr>
            <p:nvPr/>
          </p:nvSpPr>
          <p:spPr bwMode="auto">
            <a:xfrm>
              <a:off x="3878" y="2478"/>
              <a:ext cx="1455" cy="1668"/>
            </a:xfrm>
            <a:prstGeom prst="rect">
              <a:avLst/>
            </a:prstGeom>
            <a:solidFill>
              <a:srgbClr val="FFCC00"/>
            </a:solidFill>
            <a:ln w="9525">
              <a:noFill/>
              <a:miter lim="800000"/>
            </a:ln>
          </p:spPr>
          <p:txBody>
            <a:bodyPr>
              <a:spAutoFit/>
            </a:bodyPr>
            <a:lstStyle/>
            <a:p>
              <a:endParaRPr kumimoji="0" lang="en-US" altLang="zh-CN"/>
            </a:p>
            <a:p>
              <a:r>
                <a:rPr kumimoji="0" lang="en-US" altLang="zh-CN"/>
                <a:t>Known problem</a:t>
              </a:r>
              <a:endParaRPr kumimoji="0" lang="en-US" altLang="zh-CN"/>
            </a:p>
            <a:p>
              <a:r>
                <a:rPr kumimoji="0" lang="en-US" altLang="zh-CN"/>
                <a:t>Known Solution</a:t>
              </a:r>
              <a:endParaRPr kumimoji="0" lang="en-US" altLang="zh-CN"/>
            </a:p>
            <a:p>
              <a:endParaRPr kumimoji="0" lang="en-US" altLang="zh-CN"/>
            </a:p>
            <a:p>
              <a:endParaRPr kumimoji="0" lang="en-US" altLang="zh-CN"/>
            </a:p>
            <a:p>
              <a:endParaRPr kumimoji="0" lang="en-US" altLang="zh-CN"/>
            </a:p>
            <a:p>
              <a:endParaRPr kumimoji="0" lang="en-US" altLang="zh-CN"/>
            </a:p>
          </p:txBody>
        </p:sp>
        <p:sp>
          <p:nvSpPr>
            <p:cNvPr id="40975" name="AutoShape 15"/>
            <p:cNvSpPr>
              <a:spLocks noChangeArrowheads="1"/>
            </p:cNvSpPr>
            <p:nvPr/>
          </p:nvSpPr>
          <p:spPr bwMode="auto">
            <a:xfrm>
              <a:off x="2517" y="1252"/>
              <a:ext cx="998" cy="182"/>
            </a:xfrm>
            <a:prstGeom prst="leftArrow">
              <a:avLst>
                <a:gd name="adj1" fmla="val 50000"/>
                <a:gd name="adj2" fmla="val 137088"/>
              </a:avLst>
            </a:prstGeom>
            <a:solidFill>
              <a:schemeClr val="accent1"/>
            </a:solidFill>
            <a:ln w="9525">
              <a:noFill/>
              <a:miter lim="800000"/>
            </a:ln>
          </p:spPr>
          <p:txBody>
            <a:bodyPr wrap="none" anchor="ctr"/>
            <a:lstStyle/>
            <a:p>
              <a:endParaRPr lang="zh-CN" altLang="en-US"/>
            </a:p>
          </p:txBody>
        </p:sp>
        <p:sp>
          <p:nvSpPr>
            <p:cNvPr id="40976" name="AutoShape 16"/>
            <p:cNvSpPr>
              <a:spLocks noChangeArrowheads="1"/>
            </p:cNvSpPr>
            <p:nvPr/>
          </p:nvSpPr>
          <p:spPr bwMode="auto">
            <a:xfrm>
              <a:off x="2608" y="1842"/>
              <a:ext cx="998" cy="182"/>
            </a:xfrm>
            <a:prstGeom prst="leftArrow">
              <a:avLst>
                <a:gd name="adj1" fmla="val 50000"/>
                <a:gd name="adj2" fmla="val 137088"/>
              </a:avLst>
            </a:prstGeom>
            <a:solidFill>
              <a:schemeClr val="accent1"/>
            </a:solidFill>
            <a:ln w="9525">
              <a:noFill/>
              <a:miter lim="800000"/>
            </a:ln>
          </p:spPr>
          <p:txBody>
            <a:bodyPr wrap="none" anchor="ctr"/>
            <a:lstStyle/>
            <a:p>
              <a:endParaRPr lang="zh-CN" altLang="en-US"/>
            </a:p>
          </p:txBody>
        </p:sp>
        <p:sp>
          <p:nvSpPr>
            <p:cNvPr id="40977" name="AutoShape 17"/>
            <p:cNvSpPr>
              <a:spLocks noChangeArrowheads="1"/>
            </p:cNvSpPr>
            <p:nvPr/>
          </p:nvSpPr>
          <p:spPr bwMode="auto">
            <a:xfrm>
              <a:off x="2789" y="2794"/>
              <a:ext cx="998" cy="182"/>
            </a:xfrm>
            <a:prstGeom prst="leftArrow">
              <a:avLst>
                <a:gd name="adj1" fmla="val 50000"/>
                <a:gd name="adj2" fmla="val 137088"/>
              </a:avLst>
            </a:prstGeom>
            <a:solidFill>
              <a:schemeClr val="accent1"/>
            </a:solidFill>
            <a:ln w="9525">
              <a:noFill/>
              <a:miter lim="800000"/>
            </a:ln>
          </p:spPr>
          <p:txBody>
            <a:bodyPr wrap="none" anchor="ctr"/>
            <a:lstStyle/>
            <a:p>
              <a:endParaRPr lang="zh-CN" altLang="en-US"/>
            </a:p>
          </p:txBody>
        </p:sp>
        <p:sp>
          <p:nvSpPr>
            <p:cNvPr id="40978" name="AutoShape 18"/>
            <p:cNvSpPr>
              <a:spLocks noChangeArrowheads="1"/>
            </p:cNvSpPr>
            <p:nvPr/>
          </p:nvSpPr>
          <p:spPr bwMode="auto">
            <a:xfrm>
              <a:off x="2835" y="3611"/>
              <a:ext cx="998" cy="182"/>
            </a:xfrm>
            <a:prstGeom prst="leftArrow">
              <a:avLst>
                <a:gd name="adj1" fmla="val 50000"/>
                <a:gd name="adj2" fmla="val 137088"/>
              </a:avLst>
            </a:prstGeom>
            <a:solidFill>
              <a:schemeClr val="accent1"/>
            </a:solidFill>
            <a:ln w="9525">
              <a:noFill/>
              <a:miter lim="800000"/>
            </a:ln>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4952" y="0"/>
            <a:ext cx="8702565" cy="762000"/>
          </a:xfrm>
        </p:spPr>
        <p:txBody>
          <a:bodyPr>
            <a:normAutofit fontScale="90000"/>
          </a:bodyPr>
          <a:lstStyle/>
          <a:p>
            <a:r>
              <a:rPr lang="zh-CN" altLang="zh-CN" sz="3600" dirty="0" smtClean="0"/>
              <a:t>本杰明</a:t>
            </a:r>
            <a:r>
              <a:rPr lang="en-US" altLang="zh-CN" sz="3600" dirty="0" smtClean="0"/>
              <a:t>·</a:t>
            </a:r>
            <a:r>
              <a:rPr lang="zh-CN" altLang="zh-CN" sz="3600" dirty="0" smtClean="0"/>
              <a:t>布鲁姆《教育目标分类：认知领域》</a:t>
            </a:r>
            <a:endParaRPr lang="zh-CN" altLang="en-US" sz="3600" dirty="0"/>
          </a:p>
        </p:txBody>
      </p:sp>
      <p:sp>
        <p:nvSpPr>
          <p:cNvPr id="3" name="内容占位符 2"/>
          <p:cNvSpPr>
            <a:spLocks noGrp="1"/>
          </p:cNvSpPr>
          <p:nvPr>
            <p:ph idx="1"/>
          </p:nvPr>
        </p:nvSpPr>
        <p:spPr>
          <a:xfrm>
            <a:off x="0" y="1052736"/>
            <a:ext cx="9144000" cy="5805264"/>
          </a:xfrm>
        </p:spPr>
        <p:txBody>
          <a:bodyPr>
            <a:normAutofit fontScale="70000" lnSpcReduction="20000"/>
          </a:bodyPr>
          <a:lstStyle/>
          <a:p>
            <a:pPr>
              <a:lnSpc>
                <a:spcPct val="120000"/>
              </a:lnSpc>
            </a:pPr>
            <a:r>
              <a:rPr lang="zh-CN" altLang="en-US" dirty="0" smtClean="0"/>
              <a:t>布卢姆的认知分类法由六种不同认知呈次的</a:t>
            </a:r>
            <a:r>
              <a:rPr lang="zh-CN" altLang="en-US" dirty="0" smtClean="0">
                <a:solidFill>
                  <a:srgbClr val="C00000"/>
                </a:solidFill>
              </a:rPr>
              <a:t>思维水平</a:t>
            </a:r>
            <a:r>
              <a:rPr lang="zh-CN" altLang="en-US" dirty="0" smtClean="0"/>
              <a:t>所组成</a:t>
            </a:r>
            <a:r>
              <a:rPr lang="en-US" altLang="zh-CN" dirty="0" smtClean="0"/>
              <a:t>(Bloom 1956)</a:t>
            </a:r>
            <a:r>
              <a:rPr lang="zh-CN" altLang="en-US" dirty="0" smtClean="0"/>
              <a:t>。</a:t>
            </a:r>
            <a:endParaRPr lang="zh-CN" altLang="en-US" dirty="0" smtClean="0"/>
          </a:p>
          <a:p>
            <a:pPr lvl="1">
              <a:lnSpc>
                <a:spcPct val="120000"/>
              </a:lnSpc>
            </a:pPr>
            <a:r>
              <a:rPr lang="en-US" altLang="zh-CN" sz="3200" dirty="0" smtClean="0"/>
              <a:t>1</a:t>
            </a:r>
            <a:r>
              <a:rPr lang="zh-CN" altLang="en-US" sz="3200" dirty="0" smtClean="0"/>
              <a:t>、  </a:t>
            </a:r>
            <a:r>
              <a:rPr lang="zh-CN" altLang="en-US" sz="3200" b="1" dirty="0" smtClean="0">
                <a:solidFill>
                  <a:srgbClr val="002060"/>
                </a:solidFill>
              </a:rPr>
              <a:t>识记（</a:t>
            </a:r>
            <a:r>
              <a:rPr lang="en-US" altLang="zh-CN" sz="3200" b="1" dirty="0" smtClean="0">
                <a:solidFill>
                  <a:srgbClr val="002060"/>
                </a:solidFill>
              </a:rPr>
              <a:t>knowledge</a:t>
            </a:r>
            <a:r>
              <a:rPr lang="zh-CN" altLang="en-US" sz="3200" b="1" dirty="0" smtClean="0">
                <a:solidFill>
                  <a:srgbClr val="002060"/>
                </a:solidFill>
              </a:rPr>
              <a:t>）</a:t>
            </a:r>
            <a:r>
              <a:rPr lang="zh-CN" altLang="en-US" sz="3200" dirty="0" smtClean="0"/>
              <a:t>。最底层次的认知水平。要求学生回忆信息，识别事实、定义和规则。</a:t>
            </a:r>
            <a:endParaRPr lang="zh-CN" altLang="en-US" sz="3200" dirty="0" smtClean="0"/>
          </a:p>
          <a:p>
            <a:pPr lvl="1">
              <a:lnSpc>
                <a:spcPct val="120000"/>
              </a:lnSpc>
            </a:pPr>
            <a:r>
              <a:rPr lang="en-US" altLang="zh-CN" sz="3200" dirty="0" smtClean="0"/>
              <a:t>2</a:t>
            </a:r>
            <a:r>
              <a:rPr lang="zh-CN" altLang="en-US" sz="3200" dirty="0" smtClean="0"/>
              <a:t>、  </a:t>
            </a:r>
            <a:r>
              <a:rPr lang="zh-CN" altLang="en-US" sz="3100" b="1" dirty="0" smtClean="0">
                <a:solidFill>
                  <a:srgbClr val="002060"/>
                </a:solidFill>
              </a:rPr>
              <a:t>理解（</a:t>
            </a:r>
            <a:r>
              <a:rPr lang="en-US" altLang="zh-CN" sz="3100" b="1" dirty="0" smtClean="0">
                <a:solidFill>
                  <a:srgbClr val="002060"/>
                </a:solidFill>
              </a:rPr>
              <a:t>comprehension</a:t>
            </a:r>
            <a:r>
              <a:rPr lang="zh-CN" altLang="en-US" sz="3100" b="1" dirty="0" smtClean="0">
                <a:solidFill>
                  <a:srgbClr val="002060"/>
                </a:solidFill>
              </a:rPr>
              <a:t>）</a:t>
            </a:r>
            <a:r>
              <a:rPr lang="zh-CN" altLang="en-US" sz="3200" dirty="0" smtClean="0"/>
              <a:t>。要求学生能够改变交流的形式，能够转述或重新组织读过和讲过的知识。</a:t>
            </a:r>
            <a:endParaRPr lang="zh-CN" altLang="en-US" sz="3200" dirty="0" smtClean="0"/>
          </a:p>
          <a:p>
            <a:pPr lvl="1">
              <a:lnSpc>
                <a:spcPct val="120000"/>
              </a:lnSpc>
            </a:pPr>
            <a:r>
              <a:rPr lang="en-US" altLang="zh-CN" sz="3200" dirty="0" smtClean="0"/>
              <a:t>3</a:t>
            </a:r>
            <a:r>
              <a:rPr lang="zh-CN" altLang="en-US" sz="3200" dirty="0" smtClean="0"/>
              <a:t>、  </a:t>
            </a:r>
            <a:r>
              <a:rPr lang="zh-CN" altLang="en-US" sz="3100" b="1" dirty="0" smtClean="0">
                <a:solidFill>
                  <a:srgbClr val="002060"/>
                </a:solidFill>
              </a:rPr>
              <a:t>应用（</a:t>
            </a:r>
            <a:r>
              <a:rPr lang="en-US" altLang="zh-CN" sz="3100" b="1" dirty="0" smtClean="0">
                <a:solidFill>
                  <a:srgbClr val="002060"/>
                </a:solidFill>
              </a:rPr>
              <a:t>application</a:t>
            </a:r>
            <a:r>
              <a:rPr lang="zh-CN" altLang="en-US" sz="3100" b="1" dirty="0" smtClean="0">
                <a:solidFill>
                  <a:srgbClr val="002060"/>
                </a:solidFill>
              </a:rPr>
              <a:t>）</a:t>
            </a:r>
            <a:r>
              <a:rPr lang="zh-CN" altLang="en-US" sz="3200" dirty="0" smtClean="0"/>
              <a:t>。要求学生应用所知的事实、原则和归纳于新的环境。</a:t>
            </a:r>
            <a:endParaRPr lang="zh-CN" altLang="en-US" sz="3200" dirty="0" smtClean="0"/>
          </a:p>
          <a:p>
            <a:pPr lvl="1">
              <a:lnSpc>
                <a:spcPct val="120000"/>
              </a:lnSpc>
            </a:pPr>
            <a:r>
              <a:rPr lang="en-US" altLang="zh-CN" sz="3200" dirty="0" smtClean="0"/>
              <a:t>4</a:t>
            </a:r>
            <a:r>
              <a:rPr lang="zh-CN" altLang="en-US" sz="3200" dirty="0" smtClean="0"/>
              <a:t>、  </a:t>
            </a:r>
            <a:r>
              <a:rPr lang="zh-CN" altLang="en-US" sz="3200" b="1" dirty="0" smtClean="0">
                <a:solidFill>
                  <a:srgbClr val="C00000"/>
                </a:solidFill>
              </a:rPr>
              <a:t>分析（</a:t>
            </a:r>
            <a:r>
              <a:rPr lang="en-US" altLang="zh-CN" sz="3200" b="1" dirty="0" smtClean="0">
                <a:solidFill>
                  <a:srgbClr val="C00000"/>
                </a:solidFill>
              </a:rPr>
              <a:t>analysis</a:t>
            </a:r>
            <a:r>
              <a:rPr lang="zh-CN" altLang="en-US" sz="3200" b="1" dirty="0" smtClean="0">
                <a:solidFill>
                  <a:srgbClr val="C00000"/>
                </a:solidFill>
              </a:rPr>
              <a:t>）</a:t>
            </a:r>
            <a:r>
              <a:rPr lang="zh-CN" altLang="en-US" sz="3200" dirty="0" smtClean="0"/>
              <a:t>。要求学生能够将问题分成几部分，并能就各个部分之间建立联系。</a:t>
            </a:r>
            <a:endParaRPr lang="zh-CN" altLang="en-US" sz="3200" dirty="0" smtClean="0"/>
          </a:p>
          <a:p>
            <a:pPr lvl="1">
              <a:lnSpc>
                <a:spcPct val="120000"/>
              </a:lnSpc>
            </a:pPr>
            <a:r>
              <a:rPr lang="en-US" altLang="zh-CN" sz="3200" dirty="0" smtClean="0"/>
              <a:t>5</a:t>
            </a:r>
            <a:r>
              <a:rPr lang="zh-CN" altLang="en-US" sz="3200" dirty="0" smtClean="0"/>
              <a:t>、  </a:t>
            </a:r>
            <a:r>
              <a:rPr lang="zh-CN" altLang="en-US" sz="3100" b="1" dirty="0" smtClean="0">
                <a:solidFill>
                  <a:srgbClr val="C00000"/>
                </a:solidFill>
              </a:rPr>
              <a:t>综合</a:t>
            </a:r>
            <a:r>
              <a:rPr lang="en-US" altLang="zh-CN" sz="3100" b="1" dirty="0" smtClean="0">
                <a:solidFill>
                  <a:srgbClr val="C00000"/>
                </a:solidFill>
              </a:rPr>
              <a:t>(synthesis)</a:t>
            </a:r>
            <a:r>
              <a:rPr lang="zh-CN" altLang="en-US" sz="3200" dirty="0" smtClean="0"/>
              <a:t>。要求学生综合各种要素和各个部分以形成一个整体，构建出对一个问题的独特新颖的回答。</a:t>
            </a:r>
            <a:endParaRPr lang="zh-CN" altLang="en-US" sz="3200" dirty="0" smtClean="0"/>
          </a:p>
          <a:p>
            <a:pPr lvl="1">
              <a:lnSpc>
                <a:spcPct val="120000"/>
              </a:lnSpc>
            </a:pPr>
            <a:r>
              <a:rPr lang="en-US" altLang="zh-CN" sz="3200" dirty="0" smtClean="0"/>
              <a:t>6</a:t>
            </a:r>
            <a:r>
              <a:rPr lang="zh-CN" altLang="en-US" sz="3200" dirty="0" smtClean="0"/>
              <a:t>、  </a:t>
            </a:r>
            <a:r>
              <a:rPr lang="zh-CN" altLang="en-US" sz="3100" b="1" dirty="0" smtClean="0">
                <a:solidFill>
                  <a:srgbClr val="C00000"/>
                </a:solidFill>
              </a:rPr>
              <a:t>评价</a:t>
            </a:r>
            <a:r>
              <a:rPr lang="en-US" altLang="zh-CN" sz="3100" b="1" dirty="0" smtClean="0">
                <a:solidFill>
                  <a:srgbClr val="C00000"/>
                </a:solidFill>
              </a:rPr>
              <a:t>(evaluation)</a:t>
            </a:r>
            <a:r>
              <a:rPr lang="zh-CN" altLang="en-US" sz="3200" dirty="0" smtClean="0"/>
              <a:t>。这是最高级的认知水平。要求学生能够按照一定的标准对不同的方法、思想、人物或产品的价值做出判断。</a:t>
            </a:r>
            <a:endParaRPr lang="zh-CN" altLang="en-US" sz="3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29" name="页脚占位符 3"/>
          <p:cNvSpPr>
            <a:spLocks noGrp="1"/>
          </p:cNvSpPr>
          <p:nvPr>
            <p:ph type="ftr" sz="quarter" idx="10"/>
          </p:nvPr>
        </p:nvSpPr>
        <p:spPr>
          <a:noFill/>
        </p:spPr>
        <p:txBody>
          <a:bodyPr/>
          <a:lstStyle/>
          <a:p>
            <a:r>
              <a:rPr lang="zh-CN" altLang="en-US" smtClean="0">
                <a:ea typeface="宋体" panose="02010600030101010101" pitchFamily="2" charset="-122"/>
              </a:rPr>
              <a:t>北京航空航天大学软件工程研究所    </a:t>
            </a:r>
            <a:r>
              <a:rPr lang="en-US" altLang="zh-CN" smtClean="0">
                <a:ea typeface="宋体" panose="02010600030101010101" pitchFamily="2" charset="-122"/>
              </a:rPr>
              <a:t>lily@buaa.edu.cn</a:t>
            </a:r>
            <a:endParaRPr lang="en-US" altLang="zh-CN" smtClean="0">
              <a:ea typeface="宋体" panose="02010600030101010101" pitchFamily="2" charset="-122"/>
            </a:endParaRPr>
          </a:p>
        </p:txBody>
      </p:sp>
      <p:sp>
        <p:nvSpPr>
          <p:cNvPr id="350212" name="Rectangle 4"/>
          <p:cNvSpPr>
            <a:spLocks noChangeArrowheads="1"/>
          </p:cNvSpPr>
          <p:nvPr/>
        </p:nvSpPr>
        <p:spPr bwMode="auto">
          <a:xfrm>
            <a:off x="537210" y="1127760"/>
            <a:ext cx="7592695" cy="1143000"/>
          </a:xfrm>
          <a:prstGeom prst="rect">
            <a:avLst/>
          </a:prstGeom>
          <a:noFill/>
          <a:ln w="9525">
            <a:noFill/>
            <a:miter lim="800000"/>
          </a:ln>
        </p:spPr>
        <p:txBody>
          <a:bodyPr/>
          <a:lstStyle/>
          <a:p>
            <a:pPr marL="533400" indent="-533400" algn="l">
              <a:spcBef>
                <a:spcPct val="20000"/>
              </a:spcBef>
            </a:pPr>
            <a:r>
              <a:rPr lang="zh-CN" altLang="en-US" sz="3200">
                <a:solidFill>
                  <a:schemeClr val="accent2"/>
                </a:solidFill>
                <a:latin typeface="微软雅黑" panose="020B0503020204020204" charset="-122"/>
                <a:ea typeface="微软雅黑" panose="020B0503020204020204" charset="-122"/>
                <a:cs typeface="微软雅黑" panose="020B0503020204020204" charset="-122"/>
              </a:rPr>
              <a:t>张  莉   教授，博士生导师</a:t>
            </a:r>
            <a:endParaRPr lang="zh-CN" altLang="en-US" sz="3200">
              <a:solidFill>
                <a:schemeClr val="accent2"/>
              </a:solidFill>
              <a:latin typeface="微软雅黑" panose="020B0503020204020204" charset="-122"/>
              <a:ea typeface="微软雅黑" panose="020B0503020204020204" charset="-122"/>
              <a:cs typeface="微软雅黑" panose="020B0503020204020204" charset="-122"/>
            </a:endParaRPr>
          </a:p>
          <a:p>
            <a:pPr marL="533400" indent="-533400" algn="l">
              <a:spcBef>
                <a:spcPct val="20000"/>
              </a:spcBef>
            </a:pPr>
            <a:r>
              <a:rPr lang="zh-CN" altLang="en-US" sz="3200">
                <a:solidFill>
                  <a:schemeClr val="accent2"/>
                </a:solidFill>
                <a:latin typeface="楷体_GB2312" pitchFamily="49" charset="-122"/>
                <a:ea typeface="楷体_GB2312" pitchFamily="49" charset="-122"/>
              </a:rPr>
              <a:t>             </a:t>
            </a:r>
            <a:endParaRPr lang="zh-CN" altLang="en-US" sz="3200">
              <a:solidFill>
                <a:schemeClr val="accent2"/>
              </a:solidFill>
              <a:latin typeface="楷体_GB2312" pitchFamily="49" charset="-122"/>
              <a:ea typeface="楷体_GB2312" pitchFamily="49" charset="-122"/>
            </a:endParaRPr>
          </a:p>
        </p:txBody>
      </p:sp>
      <p:sp>
        <p:nvSpPr>
          <p:cNvPr id="350213" name="Text Box 5"/>
          <p:cNvSpPr txBox="1">
            <a:spLocks noChangeArrowheads="1"/>
          </p:cNvSpPr>
          <p:nvPr/>
        </p:nvSpPr>
        <p:spPr bwMode="auto">
          <a:xfrm>
            <a:off x="655638" y="4184650"/>
            <a:ext cx="7696200" cy="1738313"/>
          </a:xfrm>
          <a:prstGeom prst="rect">
            <a:avLst/>
          </a:prstGeom>
          <a:noFill/>
          <a:ln w="9525">
            <a:noFill/>
            <a:miter lim="800000"/>
          </a:ln>
        </p:spPr>
        <p:txBody>
          <a:bodyPr>
            <a:spAutoFit/>
          </a:bodyPr>
          <a:lstStyle/>
          <a:p>
            <a:pPr>
              <a:spcBef>
                <a:spcPct val="50000"/>
              </a:spcBef>
            </a:pPr>
            <a:r>
              <a:rPr lang="zh-CN" altLang="en-US" sz="2800">
                <a:solidFill>
                  <a:srgbClr val="0000CC"/>
                </a:solidFill>
                <a:ea typeface="隶书" panose="02010509060101010101" pitchFamily="49" charset="-122"/>
              </a:rPr>
              <a:t>我们使可以互为师生。</a:t>
            </a:r>
            <a:r>
              <a:rPr lang="zh-CN" altLang="en-US" sz="2000">
                <a:solidFill>
                  <a:srgbClr val="0000CC"/>
                </a:solidFill>
                <a:ea typeface="隶书" panose="02010509060101010101" pitchFamily="49" charset="-122"/>
              </a:rPr>
              <a:t> </a:t>
            </a:r>
            <a:endParaRPr lang="zh-CN" altLang="en-US" sz="2000">
              <a:solidFill>
                <a:srgbClr val="0000CC"/>
              </a:solidFill>
              <a:ea typeface="隶书" panose="02010509060101010101" pitchFamily="49" charset="-122"/>
            </a:endParaRPr>
          </a:p>
          <a:p>
            <a:pPr>
              <a:spcBef>
                <a:spcPct val="50000"/>
              </a:spcBef>
            </a:pPr>
            <a:r>
              <a:rPr lang="zh-CN" altLang="en-US" sz="2000"/>
              <a:t>“孔子曰：‘三人行，必有我师。’是故弟子不必不如师，师不必贤于弟子。闻道有先后，术业有专攻，如是而已” </a:t>
            </a:r>
            <a:endParaRPr lang="zh-CN" altLang="en-US" sz="2000"/>
          </a:p>
          <a:p>
            <a:pPr>
              <a:spcBef>
                <a:spcPct val="50000"/>
              </a:spcBef>
            </a:pPr>
            <a:r>
              <a:rPr lang="zh-CN" altLang="en-US" sz="2000"/>
              <a:t>                                                 －－－</a:t>
            </a:r>
            <a:r>
              <a:rPr lang="zh-CN" altLang="en-US" sz="2000">
                <a:ea typeface="楷体_GB2312" pitchFamily="49" charset="-122"/>
              </a:rPr>
              <a:t>韩愈</a:t>
            </a:r>
            <a:r>
              <a:rPr lang="en-US" altLang="zh-CN" sz="2000">
                <a:ea typeface="楷体_GB2312" pitchFamily="49" charset="-122"/>
              </a:rPr>
              <a:t>《</a:t>
            </a:r>
            <a:r>
              <a:rPr lang="zh-CN" altLang="en-US" sz="2000">
                <a:ea typeface="楷体_GB2312" pitchFamily="49" charset="-122"/>
              </a:rPr>
              <a:t>师说</a:t>
            </a:r>
            <a:r>
              <a:rPr lang="en-US" altLang="zh-CN" sz="2000">
                <a:ea typeface="楷体_GB2312" pitchFamily="49" charset="-122"/>
              </a:rPr>
              <a:t>》</a:t>
            </a:r>
            <a:endParaRPr lang="en-US" altLang="zh-CN" sz="2000">
              <a:ea typeface="楷体_GB2312" pitchFamily="49" charset="-122"/>
            </a:endParaRPr>
          </a:p>
        </p:txBody>
      </p:sp>
      <p:sp>
        <p:nvSpPr>
          <p:cNvPr id="350214" name="Text Box 6"/>
          <p:cNvSpPr txBox="1">
            <a:spLocks noChangeArrowheads="1"/>
          </p:cNvSpPr>
          <p:nvPr/>
        </p:nvSpPr>
        <p:spPr bwMode="auto">
          <a:xfrm>
            <a:off x="395923" y="2084388"/>
            <a:ext cx="8107362" cy="1198880"/>
          </a:xfrm>
          <a:prstGeom prst="rect">
            <a:avLst/>
          </a:prstGeom>
          <a:noFill/>
          <a:ln w="9525">
            <a:noFill/>
            <a:miter lim="800000"/>
          </a:ln>
        </p:spPr>
        <p:txBody>
          <a:bodyPr>
            <a:spAutoFit/>
          </a:bodyPr>
          <a:lstStyle/>
          <a:p>
            <a:pPr marL="273050" indent="-176530" algn="just">
              <a:lnSpc>
                <a:spcPct val="150000"/>
              </a:lnSpc>
              <a:spcBef>
                <a:spcPct val="20000"/>
              </a:spcBef>
              <a:buClr>
                <a:schemeClr val="hlink"/>
              </a:buClr>
              <a:buSzPct val="75000"/>
              <a:buFont typeface="Wingdings" panose="05000000000000000000" pitchFamily="2" charset="2"/>
              <a:buChar char="Ø"/>
            </a:pPr>
            <a:r>
              <a:rPr lang="zh-CN" altLang="en-US" dirty="0">
                <a:latin typeface="楷体_GB2312" pitchFamily="49" charset="-122"/>
                <a:ea typeface="楷体_GB2312" pitchFamily="49" charset="-122"/>
              </a:rPr>
              <a:t>主要研究方向：智能化软件工程、软件体系结构、需求工程、</a:t>
            </a:r>
            <a:r>
              <a:rPr lang="zh-CN" altLang="en-US" dirty="0" smtClean="0">
                <a:latin typeface="楷体_GB2312" pitchFamily="49" charset="-122"/>
                <a:ea typeface="楷体_GB2312" pitchFamily="49" charset="-122"/>
              </a:rPr>
              <a:t>系统建模和模型驱动方法、经验软件工程。</a:t>
            </a:r>
            <a:endParaRPr lang="zh-CN" altLang="en-US" dirty="0">
              <a:latin typeface="楷体_GB2312" pitchFamily="49" charset="-122"/>
              <a:ea typeface="楷体_GB2312" pitchFamily="49" charset="-122"/>
            </a:endParaRPr>
          </a:p>
        </p:txBody>
      </p:sp>
      <p:sp>
        <p:nvSpPr>
          <p:cNvPr id="350215" name="Rectangle 7"/>
          <p:cNvSpPr>
            <a:spLocks noGrp="1" noChangeArrowheads="1"/>
          </p:cNvSpPr>
          <p:nvPr>
            <p:ph type="title"/>
          </p:nvPr>
        </p:nvSpPr>
        <p:spPr/>
        <p:txBody>
          <a:bodyPr/>
          <a:lstStyle/>
          <a:p>
            <a:pPr eaLnBrk="1" hangingPunct="1">
              <a:defRPr/>
            </a:pPr>
            <a:r>
              <a:rPr lang="zh-CN" altLang="zh-CN"/>
              <a:t>自我介绍</a:t>
            </a:r>
            <a:endParaRPr lang="zh-CN" altLang="zh-CN"/>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0214"/>
                                        </p:tgtEl>
                                        <p:attrNameLst>
                                          <p:attrName>style.visibility</p:attrName>
                                        </p:attrNameLst>
                                      </p:cBhvr>
                                      <p:to>
                                        <p:strVal val="visible"/>
                                      </p:to>
                                    </p:set>
                                    <p:anim calcmode="lin" valueType="num">
                                      <p:cBhvr additive="base">
                                        <p:cTn id="7" dur="500" fill="hold"/>
                                        <p:tgtEl>
                                          <p:spTgt spid="350214"/>
                                        </p:tgtEl>
                                        <p:attrNameLst>
                                          <p:attrName>ppt_x</p:attrName>
                                        </p:attrNameLst>
                                      </p:cBhvr>
                                      <p:tavLst>
                                        <p:tav tm="0">
                                          <p:val>
                                            <p:strVal val="0-#ppt_w/2"/>
                                          </p:val>
                                        </p:tav>
                                        <p:tav tm="100000">
                                          <p:val>
                                            <p:strVal val="#ppt_x"/>
                                          </p:val>
                                        </p:tav>
                                      </p:tavLst>
                                    </p:anim>
                                    <p:anim calcmode="lin" valueType="num">
                                      <p:cBhvr additive="base">
                                        <p:cTn id="8" dur="500" fill="hold"/>
                                        <p:tgtEl>
                                          <p:spTgt spid="3502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0213"/>
                                        </p:tgtEl>
                                        <p:attrNameLst>
                                          <p:attrName>style.visibility</p:attrName>
                                        </p:attrNameLst>
                                      </p:cBhvr>
                                      <p:to>
                                        <p:strVal val="visible"/>
                                      </p:to>
                                    </p:set>
                                    <p:anim calcmode="lin" valueType="num">
                                      <p:cBhvr additive="base">
                                        <p:cTn id="13" dur="500" fill="hold"/>
                                        <p:tgtEl>
                                          <p:spTgt spid="350213"/>
                                        </p:tgtEl>
                                        <p:attrNameLst>
                                          <p:attrName>ppt_x</p:attrName>
                                        </p:attrNameLst>
                                      </p:cBhvr>
                                      <p:tavLst>
                                        <p:tav tm="0">
                                          <p:val>
                                            <p:strVal val="0-#ppt_w/2"/>
                                          </p:val>
                                        </p:tav>
                                        <p:tav tm="100000">
                                          <p:val>
                                            <p:strVal val="#ppt_x"/>
                                          </p:val>
                                        </p:tav>
                                      </p:tavLst>
                                    </p:anim>
                                    <p:anim calcmode="lin" valueType="num">
                                      <p:cBhvr additive="base">
                                        <p:cTn id="14" dur="500" fill="hold"/>
                                        <p:tgtEl>
                                          <p:spTgt spid="3502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3" grpId="0" autoUpdateAnimBg="0"/>
      <p:bldP spid="350214"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78104" y="-163830"/>
            <a:ext cx="6696744" cy="836712"/>
          </a:xfrm>
        </p:spPr>
        <p:txBody>
          <a:bodyPr/>
          <a:lstStyle/>
          <a:p>
            <a:r>
              <a:rPr lang="zh-CN" altLang="en-US" dirty="0" smtClean="0"/>
              <a:t>我们的学位培养</a:t>
            </a:r>
            <a:endParaRPr lang="zh-CN" altLang="en-US" dirty="0"/>
          </a:p>
        </p:txBody>
      </p:sp>
      <p:sp>
        <p:nvSpPr>
          <p:cNvPr id="3" name="内容占位符 2"/>
          <p:cNvSpPr>
            <a:spLocks noGrp="1"/>
          </p:cNvSpPr>
          <p:nvPr>
            <p:ph idx="1"/>
          </p:nvPr>
        </p:nvSpPr>
        <p:spPr/>
        <p:txBody>
          <a:bodyPr/>
          <a:lstStyle/>
          <a:p>
            <a:r>
              <a:rPr lang="zh-CN" altLang="en-US" b="1" dirty="0" smtClean="0">
                <a:solidFill>
                  <a:srgbClr val="002060"/>
                </a:solidFill>
              </a:rPr>
              <a:t>总体上鼓励大家：</a:t>
            </a:r>
            <a:endParaRPr lang="en-US" altLang="zh-CN" b="1" dirty="0" smtClean="0">
              <a:solidFill>
                <a:srgbClr val="002060"/>
              </a:solidFill>
            </a:endParaRPr>
          </a:p>
          <a:p>
            <a:pPr lvl="1"/>
            <a:r>
              <a:rPr lang="en-US" altLang="zh-CN" dirty="0" smtClean="0"/>
              <a:t>Find Problem</a:t>
            </a:r>
            <a:r>
              <a:rPr lang="zh-CN" altLang="en-US" dirty="0" smtClean="0"/>
              <a:t>，</a:t>
            </a:r>
            <a:r>
              <a:rPr lang="en-US" altLang="zh-CN" dirty="0" smtClean="0"/>
              <a:t>Find Solution</a:t>
            </a:r>
            <a:r>
              <a:rPr lang="zh-CN" altLang="en-US" dirty="0" smtClean="0"/>
              <a:t>，去创新</a:t>
            </a:r>
            <a:endParaRPr lang="en-US" altLang="zh-CN" dirty="0" smtClean="0"/>
          </a:p>
          <a:p>
            <a:r>
              <a:rPr lang="zh-CN" altLang="en-US" b="1" dirty="0" smtClean="0">
                <a:solidFill>
                  <a:srgbClr val="C00000"/>
                </a:solidFill>
              </a:rPr>
              <a:t>毕业生的把握</a:t>
            </a:r>
            <a:r>
              <a:rPr lang="zh-CN" altLang="en-US" b="1" dirty="0" smtClean="0">
                <a:solidFill>
                  <a:srgbClr val="002060"/>
                </a:solidFill>
              </a:rPr>
              <a:t>：</a:t>
            </a:r>
            <a:endParaRPr lang="en-US" altLang="zh-CN" b="1" dirty="0" smtClean="0">
              <a:solidFill>
                <a:srgbClr val="002060"/>
              </a:solidFill>
            </a:endParaRPr>
          </a:p>
          <a:p>
            <a:pPr lvl="1"/>
            <a:r>
              <a:rPr lang="zh-CN" altLang="en-US" b="1" dirty="0" smtClean="0"/>
              <a:t>本科生</a:t>
            </a:r>
            <a:r>
              <a:rPr lang="zh-CN" altLang="en-US" dirty="0" smtClean="0"/>
              <a:t>：</a:t>
            </a:r>
            <a:r>
              <a:rPr lang="en-US" altLang="zh-CN" dirty="0" smtClean="0"/>
              <a:t> Known Problem</a:t>
            </a:r>
            <a:r>
              <a:rPr lang="zh-CN" altLang="en-US" dirty="0" smtClean="0"/>
              <a:t>，</a:t>
            </a:r>
            <a:r>
              <a:rPr lang="en-US" altLang="zh-CN" dirty="0" smtClean="0"/>
              <a:t>Known Solution</a:t>
            </a:r>
            <a:endParaRPr lang="en-US" altLang="zh-CN" dirty="0" smtClean="0"/>
          </a:p>
          <a:p>
            <a:pPr lvl="1"/>
            <a:r>
              <a:rPr lang="zh-CN" altLang="en-US" b="1" dirty="0" smtClean="0"/>
              <a:t>硕士生</a:t>
            </a:r>
            <a:r>
              <a:rPr lang="zh-CN" altLang="en-US" dirty="0" smtClean="0"/>
              <a:t>：</a:t>
            </a:r>
            <a:r>
              <a:rPr lang="en-US" altLang="zh-CN" dirty="0" smtClean="0"/>
              <a:t>Known Problem</a:t>
            </a:r>
            <a:r>
              <a:rPr lang="zh-CN" altLang="en-US" dirty="0" smtClean="0"/>
              <a:t>，</a:t>
            </a:r>
            <a:r>
              <a:rPr lang="en-US" altLang="zh-CN" dirty="0" smtClean="0"/>
              <a:t>Find Solution</a:t>
            </a:r>
            <a:endParaRPr lang="en-US" altLang="zh-CN" dirty="0" smtClean="0"/>
          </a:p>
          <a:p>
            <a:pPr lvl="1"/>
            <a:r>
              <a:rPr lang="zh-CN" altLang="en-US" b="1" dirty="0" smtClean="0">
                <a:solidFill>
                  <a:srgbClr val="C00000"/>
                </a:solidFill>
              </a:rPr>
              <a:t>博士生</a:t>
            </a:r>
            <a:r>
              <a:rPr lang="zh-CN" altLang="en-US" dirty="0" smtClean="0"/>
              <a:t>：</a:t>
            </a:r>
            <a:r>
              <a:rPr lang="en-US" altLang="zh-CN" dirty="0" smtClean="0"/>
              <a:t>Find Problem</a:t>
            </a:r>
            <a:r>
              <a:rPr lang="zh-CN" altLang="en-US" dirty="0" smtClean="0"/>
              <a:t>，</a:t>
            </a:r>
            <a:r>
              <a:rPr lang="en-US" altLang="zh-CN" dirty="0" smtClean="0"/>
              <a:t>Find Solution</a:t>
            </a:r>
            <a:endParaRPr lang="en-US" altLang="zh-CN" dirty="0" smtClean="0"/>
          </a:p>
          <a:p>
            <a:endParaRPr lang="en-US" altLang="zh-CN" dirty="0" smtClean="0"/>
          </a:p>
          <a:p>
            <a:r>
              <a:rPr lang="zh-CN" altLang="en-US" dirty="0" smtClean="0"/>
              <a:t>这种能力是可以通过训练得到的！</a:t>
            </a:r>
            <a:endParaRPr lang="en-US" altLang="zh-CN" dirty="0" smtClean="0"/>
          </a:p>
          <a:p>
            <a:endParaRPr lang="en-US" altLang="zh-CN" dirty="0" smtClean="0"/>
          </a:p>
          <a:p>
            <a:endParaRPr lang="zh-CN" altLang="en-US" dirty="0"/>
          </a:p>
        </p:txBody>
      </p:sp>
      <p:sp>
        <p:nvSpPr>
          <p:cNvPr id="4" name="TextBox 3"/>
          <p:cNvSpPr txBox="1"/>
          <p:nvPr/>
        </p:nvSpPr>
        <p:spPr>
          <a:xfrm>
            <a:off x="3667443" y="6102986"/>
            <a:ext cx="4206601" cy="461665"/>
          </a:xfrm>
          <a:prstGeom prst="rect">
            <a:avLst/>
          </a:prstGeom>
          <a:noFill/>
          <a:ln w="9525">
            <a:noFill/>
          </a:ln>
        </p:spPr>
        <p:txBody>
          <a:bodyPr wrap="none">
            <a:spAutoFit/>
          </a:bodyPr>
          <a:lstStyle/>
          <a:p>
            <a:pPr lvl="0" eaLnBrk="0" hangingPunct="0"/>
            <a:r>
              <a:rPr lang="zh-CN" altLang="en-US" dirty="0">
                <a:latin typeface="Times New Roman" panose="02020603050405020304" pitchFamily="18" charset="0"/>
                <a:ea typeface="宋体" panose="02010600030101010101" pitchFamily="2" charset="-122"/>
              </a:rPr>
              <a:t>最近，还看到一个兔子理论。</a:t>
            </a:r>
            <a:endParaRPr lang="zh-CN" altLang="en-US"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a:xfrm>
            <a:off x="417506" y="-88900"/>
            <a:ext cx="8614160" cy="762920"/>
          </a:xfrm>
        </p:spPr>
        <p:txBody>
          <a:bodyPr vert="horz" wrap="square" lIns="91440" tIns="45720" rIns="91440" bIns="45720" anchor="ctr"/>
          <a:lstStyle/>
          <a:p>
            <a:r>
              <a:rPr lang="zh-CN" altLang="en-US" dirty="0"/>
              <a:t>“兔子理论”</a:t>
            </a:r>
            <a:endParaRPr lang="zh-CN" altLang="en-US" dirty="0"/>
          </a:p>
        </p:txBody>
      </p:sp>
      <p:sp>
        <p:nvSpPr>
          <p:cNvPr id="4" name="内容占位符 3"/>
          <p:cNvSpPr>
            <a:spLocks noGrp="1"/>
          </p:cNvSpPr>
          <p:nvPr>
            <p:ph idx="1"/>
          </p:nvPr>
        </p:nvSpPr>
        <p:spPr>
          <a:xfrm>
            <a:off x="685800" y="914400"/>
            <a:ext cx="8077200" cy="5650230"/>
          </a:xfrm>
          <a:ln>
            <a:miter/>
          </a:ln>
        </p:spPr>
        <p:txBody>
          <a:bodyPr vert="horz" wrap="square" lIns="91440" tIns="45720" rIns="91440" bIns="45720" numCol="1" anchor="t" anchorCtr="0" compatLnSpc="1"/>
          <a:lstStyle/>
          <a:p>
            <a:pPr marL="342900" marR="0" lvl="0" indent="-342900" algn="l" defTabSz="0" rtl="0" eaLnBrk="0" fontAlgn="base" latinLnBrk="0" hangingPunct="0">
              <a:lnSpc>
                <a:spcPct val="125000"/>
              </a:lnSpc>
              <a:spcBef>
                <a:spcPct val="20000"/>
              </a:spcBef>
              <a:spcAft>
                <a:spcPct val="0"/>
              </a:spcAft>
              <a:buClrTx/>
              <a:buSzTx/>
              <a:buFontTx/>
              <a:buChar char="•"/>
              <a:defRPr/>
            </a:pPr>
            <a:r>
              <a:rPr lang="zh-CN" altLang="en-US">
                <a:solidFill>
                  <a:srgbClr val="002060"/>
                </a:solidFill>
              </a:rPr>
              <a:t>华罗庚：比喻导师和研究生的关系是：</a:t>
            </a:r>
            <a:endParaRPr lang="zh-CN" altLang="en-US">
              <a:solidFill>
                <a:srgbClr val="002060"/>
              </a:solidFill>
            </a:endParaRPr>
          </a:p>
          <a:p>
            <a:pPr marL="742950" marR="0" lvl="1" indent="-285750" algn="l" defTabSz="0" rtl="0" eaLnBrk="0" fontAlgn="base" latinLnBrk="0" hangingPunct="0">
              <a:lnSpc>
                <a:spcPct val="125000"/>
              </a:lnSpc>
              <a:spcBef>
                <a:spcPct val="20000"/>
              </a:spcBef>
              <a:spcAft>
                <a:spcPct val="0"/>
              </a:spcAft>
              <a:buClrTx/>
              <a:buSzTx/>
              <a:buFontTx/>
              <a:buChar char="–"/>
              <a:defRPr/>
            </a:pPr>
            <a:r>
              <a:rPr kumimoji="0" lang="zh-CN" altLang="en-US" sz="2000" b="0" i="0" u="none" strike="noStrike" kern="0" cap="none" spc="0" normalizeH="0" baseline="0" noProof="0" dirty="0">
                <a:ln>
                  <a:noFill/>
                </a:ln>
                <a:solidFill>
                  <a:schemeClr val="tx1"/>
                </a:solidFill>
                <a:effectLst/>
                <a:uLnTx/>
                <a:uFillTx/>
                <a:latin typeface="+mn-lt"/>
                <a:ea typeface="+mn-ea"/>
                <a:sym typeface="Times New Roman" panose="02020603050405020304" pitchFamily="18" charset="0"/>
              </a:rPr>
              <a:t>导师负责给研究生指出兔子在哪里，并指导学生学会打兔子的本领。反之，研究生则是从导师那里了解到兔子的位置、大小、肥瘦，并采用从导师那里学到的打兔子本领擒获一只兔子</a:t>
            </a:r>
            <a:r>
              <a:rPr kumimoji="0" lang="zh-CN" altLang="en-US" sz="2000" b="0" i="0" u="none" strike="noStrike" kern="0" cap="none" spc="0" normalizeH="0" baseline="0" noProof="0" dirty="0" smtClean="0">
                <a:ln>
                  <a:noFill/>
                </a:ln>
                <a:solidFill>
                  <a:schemeClr val="tx1"/>
                </a:solidFill>
                <a:effectLst/>
                <a:uLnTx/>
                <a:uFillTx/>
                <a:latin typeface="+mn-lt"/>
                <a:ea typeface="+mn-ea"/>
                <a:sym typeface="Times New Roman" panose="02020603050405020304" pitchFamily="18" charset="0"/>
              </a:rPr>
              <a:t>（就是做</a:t>
            </a:r>
            <a:r>
              <a:rPr kumimoji="0" lang="zh-CN" altLang="en-US" sz="2000" b="0" i="0" u="none" strike="noStrike" kern="0" cap="none" spc="0" normalizeH="0" baseline="0" noProof="0" dirty="0">
                <a:ln>
                  <a:noFill/>
                </a:ln>
                <a:solidFill>
                  <a:schemeClr val="tx1"/>
                </a:solidFill>
                <a:effectLst/>
                <a:uLnTx/>
                <a:uFillTx/>
                <a:latin typeface="+mn-lt"/>
                <a:ea typeface="+mn-ea"/>
                <a:sym typeface="Times New Roman" panose="02020603050405020304" pitchFamily="18" charset="0"/>
              </a:rPr>
              <a:t>完论文）</a:t>
            </a:r>
            <a:r>
              <a:rPr kumimoji="0" lang="zh-CN" altLang="en-US" sz="2000" b="0" i="0" u="none" strike="noStrike" kern="0" cap="none" spc="0" normalizeH="0" baseline="0" noProof="0" dirty="0" smtClean="0">
                <a:ln>
                  <a:noFill/>
                </a:ln>
                <a:solidFill>
                  <a:schemeClr val="tx1"/>
                </a:solidFill>
                <a:effectLst/>
                <a:uLnTx/>
                <a:uFillTx/>
                <a:latin typeface="+mn-lt"/>
                <a:ea typeface="+mn-ea"/>
                <a:sym typeface="Times New Roman" panose="02020603050405020304" pitchFamily="18" charset="0"/>
              </a:rPr>
              <a:t>。</a:t>
            </a:r>
            <a:endParaRPr kumimoji="0" lang="en-US" altLang="zh-CN" sz="2000" b="0" i="0" u="none" strike="noStrike" kern="0" cap="none" spc="0" normalizeH="0" baseline="0" noProof="0" dirty="0" smtClean="0">
              <a:ln>
                <a:noFill/>
              </a:ln>
              <a:solidFill>
                <a:schemeClr val="tx1"/>
              </a:solidFill>
              <a:effectLst/>
              <a:uLnTx/>
              <a:uFillTx/>
              <a:latin typeface="+mn-lt"/>
              <a:ea typeface="+mn-ea"/>
              <a:sym typeface="Times New Roman" panose="02020603050405020304" pitchFamily="18" charset="0"/>
            </a:endParaRPr>
          </a:p>
          <a:p>
            <a:pPr marL="342900" marR="0" lvl="0" indent="-342900" algn="l" defTabSz="0" rtl="0" eaLnBrk="0" fontAlgn="base" latinLnBrk="0" hangingPunct="0">
              <a:lnSpc>
                <a:spcPct val="125000"/>
              </a:lnSpc>
              <a:spcBef>
                <a:spcPts val="20"/>
              </a:spcBef>
              <a:spcAft>
                <a:spcPts val="0"/>
              </a:spcAft>
              <a:buClrTx/>
              <a:buSzTx/>
              <a:buFontTx/>
              <a:buChar char="•"/>
              <a:defRPr/>
            </a:pPr>
            <a:r>
              <a:rPr kumimoji="0" lang="zh-CN" altLang="en-US" sz="2800" b="1" i="0" u="none" strike="noStrike" kern="0" cap="none" spc="0" normalizeH="0" baseline="0" noProof="0" dirty="0">
                <a:ln>
                  <a:noFill/>
                </a:ln>
                <a:solidFill>
                  <a:srgbClr val="002060"/>
                </a:solidFill>
                <a:effectLst/>
                <a:uLnTx/>
                <a:uFillTx/>
                <a:latin typeface="+mn-ea"/>
                <a:ea typeface="+mn-ea"/>
                <a:cs typeface="+mn-cs"/>
                <a:sym typeface="Times New Roman" panose="02020603050405020304" pitchFamily="18" charset="0"/>
              </a:rPr>
              <a:t>有人由此衍生出本科生、硕士生、博士生、博士后之区别的</a:t>
            </a:r>
            <a:r>
              <a:rPr kumimoji="0" lang="zh-CN" altLang="en-US" sz="2800" b="1" i="0" u="none" strike="noStrike" kern="0" cap="none" spc="0" normalizeH="0" baseline="0" noProof="0" dirty="0" smtClean="0">
                <a:ln>
                  <a:noFill/>
                </a:ln>
                <a:solidFill>
                  <a:srgbClr val="002060"/>
                </a:solidFill>
                <a:effectLst/>
                <a:uLnTx/>
                <a:uFillTx/>
                <a:latin typeface="+mn-ea"/>
                <a:ea typeface="+mn-ea"/>
                <a:cs typeface="+mn-cs"/>
                <a:sym typeface="Times New Roman" panose="02020603050405020304" pitchFamily="18" charset="0"/>
              </a:rPr>
              <a:t>“兔子理论”</a:t>
            </a:r>
            <a:endParaRPr kumimoji="0" lang="zh-CN" altLang="en-US" sz="2800" b="1" i="0" u="none" strike="noStrike" kern="0" cap="none" spc="0" normalizeH="0" baseline="0" noProof="0" dirty="0" smtClean="0">
              <a:ln>
                <a:noFill/>
              </a:ln>
              <a:solidFill>
                <a:srgbClr val="002060"/>
              </a:solidFill>
              <a:effectLst/>
              <a:uLnTx/>
              <a:uFillTx/>
              <a:latin typeface="+mn-ea"/>
              <a:ea typeface="+mn-ea"/>
              <a:cs typeface="+mn-cs"/>
              <a:sym typeface="Times New Roman" panose="02020603050405020304" pitchFamily="18" charset="0"/>
            </a:endParaRPr>
          </a:p>
          <a:p>
            <a:pPr marL="742950" marR="0" lvl="1" indent="-285750" algn="l" defTabSz="0" rtl="0" eaLnBrk="0" fontAlgn="base" latinLnBrk="0" hangingPunct="0">
              <a:lnSpc>
                <a:spcPct val="125000"/>
              </a:lnSpc>
              <a:spcBef>
                <a:spcPts val="20"/>
              </a:spcBef>
              <a:spcAft>
                <a:spcPts val="0"/>
              </a:spcAft>
              <a:buClrTx/>
              <a:buSzTx/>
              <a:buFontTx/>
              <a:buChar char="–"/>
              <a:defRPr/>
            </a:pPr>
            <a:r>
              <a:rPr kumimoji="0" lang="zh-CN" altLang="en-US" sz="2400" b="1" i="0" u="none" strike="noStrike" kern="0" cap="none" spc="0" normalizeH="0" baseline="0" noProof="0" dirty="0" smtClean="0">
                <a:ln>
                  <a:noFill/>
                </a:ln>
                <a:solidFill>
                  <a:schemeClr val="tx1"/>
                </a:solidFill>
                <a:effectLst/>
                <a:uLnTx/>
                <a:uFillTx/>
                <a:latin typeface="+mn-lt"/>
                <a:ea typeface="+mn-ea"/>
                <a:sym typeface="Times New Roman" panose="02020603050405020304" pitchFamily="18" charset="0"/>
              </a:rPr>
              <a:t>本科生</a:t>
            </a:r>
            <a:r>
              <a:rPr kumimoji="0" lang="zh-CN" altLang="en-US" sz="2400" b="1" i="0" u="none" strike="noStrike" kern="0" cap="none" spc="0" normalizeH="0" baseline="0" noProof="0" dirty="0">
                <a:ln>
                  <a:noFill/>
                </a:ln>
                <a:solidFill>
                  <a:schemeClr val="tx1"/>
                </a:solidFill>
                <a:effectLst/>
                <a:uLnTx/>
                <a:uFillTx/>
                <a:latin typeface="+mn-lt"/>
                <a:ea typeface="+mn-ea"/>
                <a:sym typeface="Times New Roman" panose="02020603050405020304" pitchFamily="18" charset="0"/>
              </a:rPr>
              <a:t>：学习捡“死”兔子</a:t>
            </a:r>
            <a:r>
              <a:rPr kumimoji="0" lang="zh-CN" altLang="en-US" sz="2400" b="1" i="0" u="none" strike="noStrike" kern="0" cap="none" spc="0" normalizeH="0" baseline="0" noProof="0" dirty="0" smtClean="0">
                <a:ln>
                  <a:noFill/>
                </a:ln>
                <a:solidFill>
                  <a:schemeClr val="tx1"/>
                </a:solidFill>
                <a:effectLst/>
                <a:uLnTx/>
                <a:uFillTx/>
                <a:latin typeface="+mn-lt"/>
                <a:ea typeface="+mn-ea"/>
                <a:sym typeface="Times New Roman" panose="02020603050405020304" pitchFamily="18" charset="0"/>
              </a:rPr>
              <a:t>。</a:t>
            </a:r>
            <a:endParaRPr kumimoji="0" lang="en-US" altLang="zh-CN" sz="2400" b="1" i="0" u="none" strike="noStrike" kern="0" cap="none" spc="0" normalizeH="0" baseline="0" noProof="0" dirty="0" smtClean="0">
              <a:ln>
                <a:noFill/>
              </a:ln>
              <a:solidFill>
                <a:schemeClr val="tx1"/>
              </a:solidFill>
              <a:effectLst/>
              <a:uLnTx/>
              <a:uFillTx/>
              <a:latin typeface="+mn-lt"/>
              <a:ea typeface="+mn-ea"/>
              <a:sym typeface="Times New Roman" panose="02020603050405020304" pitchFamily="18" charset="0"/>
            </a:endParaRPr>
          </a:p>
          <a:p>
            <a:pPr marL="742950" marR="0" lvl="1" indent="-285750" algn="l" defTabSz="0" rtl="0" eaLnBrk="0" fontAlgn="base" latinLnBrk="0" hangingPunct="0">
              <a:lnSpc>
                <a:spcPct val="125000"/>
              </a:lnSpc>
              <a:spcBef>
                <a:spcPts val="20"/>
              </a:spcBef>
              <a:spcAft>
                <a:spcPts val="0"/>
              </a:spcAft>
              <a:buClrTx/>
              <a:buSzTx/>
              <a:buFontTx/>
              <a:buChar char="–"/>
              <a:defRPr/>
            </a:pPr>
            <a:r>
              <a:rPr kumimoji="0" lang="zh-CN" altLang="en-US" sz="2400" b="1" i="0" u="none" strike="noStrike" kern="0" cap="none" spc="0" normalizeH="0" baseline="0" noProof="0" dirty="0">
                <a:ln>
                  <a:noFill/>
                </a:ln>
                <a:solidFill>
                  <a:schemeClr val="tx1"/>
                </a:solidFill>
                <a:effectLst/>
                <a:uLnTx/>
                <a:uFillTx/>
                <a:latin typeface="+mn-lt"/>
                <a:ea typeface="+mn-ea"/>
                <a:sym typeface="Times New Roman" panose="02020603050405020304" pitchFamily="18" charset="0"/>
              </a:rPr>
              <a:t>硕士生：学习打一只在视野中奔跑的活兔子</a:t>
            </a:r>
            <a:r>
              <a:rPr kumimoji="0" lang="zh-CN" altLang="en-US" sz="2400" b="1" i="0" u="none" strike="noStrike" kern="0" cap="none" spc="0" normalizeH="0" baseline="0" noProof="0" dirty="0" smtClean="0">
                <a:ln>
                  <a:noFill/>
                </a:ln>
                <a:solidFill>
                  <a:schemeClr val="tx1"/>
                </a:solidFill>
                <a:effectLst/>
                <a:uLnTx/>
                <a:uFillTx/>
                <a:latin typeface="+mn-lt"/>
                <a:ea typeface="+mn-ea"/>
                <a:sym typeface="Times New Roman" panose="02020603050405020304" pitchFamily="18" charset="0"/>
              </a:rPr>
              <a:t>。</a:t>
            </a:r>
            <a:endParaRPr kumimoji="0" lang="en-US" altLang="zh-CN" sz="2400" b="1" i="0" u="none" strike="noStrike" kern="0" cap="none" spc="0" normalizeH="0" baseline="0" noProof="0" dirty="0" smtClean="0">
              <a:ln>
                <a:noFill/>
              </a:ln>
              <a:solidFill>
                <a:schemeClr val="tx1"/>
              </a:solidFill>
              <a:effectLst/>
              <a:uLnTx/>
              <a:uFillTx/>
              <a:latin typeface="+mn-lt"/>
              <a:ea typeface="+mn-ea"/>
              <a:sym typeface="Times New Roman" panose="02020603050405020304" pitchFamily="18" charset="0"/>
            </a:endParaRPr>
          </a:p>
          <a:p>
            <a:pPr marL="742950" marR="0" lvl="1" indent="-285750" algn="l" defTabSz="0" rtl="0" eaLnBrk="0" fontAlgn="base" latinLnBrk="0" hangingPunct="0">
              <a:lnSpc>
                <a:spcPct val="125000"/>
              </a:lnSpc>
              <a:spcBef>
                <a:spcPts val="20"/>
              </a:spcBef>
              <a:spcAft>
                <a:spcPts val="0"/>
              </a:spcAft>
              <a:buClrTx/>
              <a:buSzTx/>
              <a:buFontTx/>
              <a:buChar char="–"/>
              <a:defRPr/>
            </a:pPr>
            <a:r>
              <a:rPr kumimoji="0" lang="zh-CN" altLang="en-US" sz="2400" b="1" i="0" u="none" strike="noStrike" kern="0" cap="none" spc="0" normalizeH="0" baseline="0" noProof="0" dirty="0">
                <a:ln>
                  <a:noFill/>
                </a:ln>
                <a:solidFill>
                  <a:schemeClr val="tx1"/>
                </a:solidFill>
                <a:effectLst/>
                <a:uLnTx/>
                <a:uFillTx/>
                <a:latin typeface="+mn-lt"/>
                <a:ea typeface="+mn-ea"/>
                <a:sym typeface="Times New Roman" panose="02020603050405020304" pitchFamily="18" charset="0"/>
              </a:rPr>
              <a:t>博士生：学习打一只看不到的活兔子</a:t>
            </a:r>
            <a:r>
              <a:rPr kumimoji="0" lang="zh-CN" altLang="en-US" sz="2400" b="1" i="0" u="none" strike="noStrike" kern="0" cap="none" spc="0" normalizeH="0" baseline="0" noProof="0" dirty="0" smtClean="0">
                <a:ln>
                  <a:noFill/>
                </a:ln>
                <a:solidFill>
                  <a:schemeClr val="tx1"/>
                </a:solidFill>
                <a:effectLst/>
                <a:uLnTx/>
                <a:uFillTx/>
                <a:latin typeface="+mn-lt"/>
                <a:ea typeface="+mn-ea"/>
                <a:sym typeface="Times New Roman" panose="02020603050405020304" pitchFamily="18" charset="0"/>
              </a:rPr>
              <a:t>。</a:t>
            </a:r>
            <a:endParaRPr kumimoji="0" lang="en-US" altLang="zh-CN" sz="2400" b="1" i="0" u="none" strike="noStrike" kern="0" cap="none" spc="0" normalizeH="0" baseline="0" noProof="0" dirty="0" smtClean="0">
              <a:ln>
                <a:noFill/>
              </a:ln>
              <a:solidFill>
                <a:schemeClr val="tx1"/>
              </a:solidFill>
              <a:effectLst/>
              <a:uLnTx/>
              <a:uFillTx/>
              <a:latin typeface="+mn-lt"/>
              <a:ea typeface="+mn-ea"/>
              <a:sym typeface="Times New Roman" panose="02020603050405020304" pitchFamily="18" charset="0"/>
            </a:endParaRPr>
          </a:p>
          <a:p>
            <a:pPr marL="742950" marR="0" lvl="1" indent="-285750" algn="l" defTabSz="0" rtl="0" eaLnBrk="0" fontAlgn="base" latinLnBrk="0" hangingPunct="0">
              <a:lnSpc>
                <a:spcPct val="125000"/>
              </a:lnSpc>
              <a:spcBef>
                <a:spcPts val="20"/>
              </a:spcBef>
              <a:spcAft>
                <a:spcPts val="0"/>
              </a:spcAft>
              <a:buClrTx/>
              <a:buSzTx/>
              <a:buFontTx/>
              <a:buChar char="–"/>
              <a:defRPr/>
            </a:pPr>
            <a:r>
              <a:rPr kumimoji="0" lang="zh-CN" altLang="en-US" sz="2400" b="1" i="0" u="none" strike="noStrike" kern="0" cap="none" spc="0" normalizeH="0" baseline="0" noProof="0" dirty="0">
                <a:ln>
                  <a:noFill/>
                </a:ln>
                <a:solidFill>
                  <a:schemeClr val="tx1"/>
                </a:solidFill>
                <a:effectLst/>
                <a:uLnTx/>
                <a:uFillTx/>
                <a:latin typeface="+mn-lt"/>
                <a:ea typeface="+mn-ea"/>
                <a:sym typeface="Times New Roman" panose="02020603050405020304" pitchFamily="18" charset="0"/>
              </a:rPr>
              <a:t>博士后阶段：（兔子在哪里？）</a:t>
            </a:r>
            <a:endParaRPr kumimoji="0" lang="zh-CN" altLang="en-US" sz="2400" b="1" i="0" u="none" strike="noStrike" kern="0" cap="none" spc="0" normalizeH="0" baseline="0" noProof="0" dirty="0">
              <a:ln>
                <a:noFill/>
              </a:ln>
              <a:solidFill>
                <a:schemeClr val="tx1"/>
              </a:solidFill>
              <a:effectLst/>
              <a:uLnTx/>
              <a:uFillTx/>
              <a:latin typeface="+mn-ea"/>
              <a:ea typeface="+mn-ea"/>
              <a:sym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09" name="Picture 5" descr="软件架构师应该知道的97件事（领导力、技能、思维模式、沟通、博弈，53位优秀架构师各展绝技。）"/>
          <p:cNvPicPr>
            <a:picLocks noChangeAspect="1" noChangeArrowheads="1"/>
          </p:cNvPicPr>
          <p:nvPr/>
        </p:nvPicPr>
        <p:blipFill>
          <a:blip r:embed="rId1" cstate="print"/>
          <a:srcRect/>
          <a:stretch>
            <a:fillRect/>
          </a:stretch>
        </p:blipFill>
        <p:spPr bwMode="auto">
          <a:xfrm>
            <a:off x="1203325" y="1588"/>
            <a:ext cx="6796088" cy="6796087"/>
          </a:xfrm>
          <a:prstGeom prst="rect">
            <a:avLst/>
          </a:prstGeom>
          <a:noFill/>
          <a:ln w="9525">
            <a:noFill/>
            <a:miter lim="800000"/>
            <a:headEnd/>
            <a:tailEnd/>
          </a:ln>
        </p:spPr>
      </p:pic>
      <p:sp>
        <p:nvSpPr>
          <p:cNvPr id="43010" name="Rectangle 2"/>
          <p:cNvSpPr>
            <a:spLocks noGrp="1" noChangeArrowheads="1"/>
          </p:cNvSpPr>
          <p:nvPr>
            <p:ph type="title"/>
          </p:nvPr>
        </p:nvSpPr>
        <p:spPr/>
        <p:txBody>
          <a:bodyPr/>
          <a:lstStyle/>
          <a:p>
            <a:endParaRPr lang="zh-CN" altLang="en-US" smtClean="0">
              <a:effectLst/>
            </a:endParaRPr>
          </a:p>
        </p:txBody>
      </p:sp>
      <p:sp>
        <p:nvSpPr>
          <p:cNvPr id="715779" name="Rectangle 3"/>
          <p:cNvSpPr>
            <a:spLocks noGrp="1" noChangeArrowheads="1"/>
          </p:cNvSpPr>
          <p:nvPr>
            <p:ph type="body" idx="1"/>
          </p:nvPr>
        </p:nvSpPr>
        <p:spPr>
          <a:xfrm>
            <a:off x="685800" y="2270125"/>
            <a:ext cx="7856538" cy="1692275"/>
          </a:xfrm>
          <a:solidFill>
            <a:srgbClr val="FFFFCC"/>
          </a:solidFill>
        </p:spPr>
        <p:txBody>
          <a:bodyPr/>
          <a:lstStyle/>
          <a:p>
            <a:r>
              <a:rPr lang="zh-CN" altLang="en-US" smtClean="0">
                <a:latin typeface="宋体" panose="02010600030101010101" pitchFamily="2" charset="-122"/>
              </a:rPr>
              <a:t>软件架构师应该知道的</a:t>
            </a:r>
            <a:r>
              <a:rPr lang="en-US" altLang="zh-CN" smtClean="0">
                <a:latin typeface="宋体" panose="02010600030101010101" pitchFamily="2" charset="-122"/>
              </a:rPr>
              <a:t>97</a:t>
            </a:r>
            <a:r>
              <a:rPr lang="zh-CN" altLang="en-US" smtClean="0">
                <a:latin typeface="宋体" panose="02010600030101010101" pitchFamily="2" charset="-122"/>
              </a:rPr>
              <a:t>件事（领导力、技能、思维模式、沟通、博弈</a:t>
            </a:r>
            <a:r>
              <a:rPr lang="en-US" altLang="zh-CN" smtClean="0">
                <a:latin typeface="宋体" panose="02010600030101010101" pitchFamily="2" charset="-122"/>
              </a:rPr>
              <a:t>……</a:t>
            </a:r>
            <a:r>
              <a:rPr lang="zh-CN" altLang="en-US" smtClean="0">
                <a:latin typeface="宋体" panose="02010600030101010101" pitchFamily="2" charset="-122"/>
              </a:rPr>
              <a:t>）</a:t>
            </a:r>
            <a:endParaRPr lang="zh-CN" altLang="en-US" smtClean="0">
              <a:latin typeface="宋体" panose="02010600030101010101" pitchFamily="2" charset="-122"/>
            </a:endParaRPr>
          </a:p>
        </p:txBody>
      </p:sp>
      <p:sp>
        <p:nvSpPr>
          <p:cNvPr id="715782" name="AutoShape 6">
            <a:hlinkClick r:id="rId2" action="ppaction://hlinkfile" highlightClick="1"/>
          </p:cNvPr>
          <p:cNvSpPr>
            <a:spLocks noChangeArrowheads="1"/>
          </p:cNvSpPr>
          <p:nvPr/>
        </p:nvSpPr>
        <p:spPr bwMode="auto">
          <a:xfrm>
            <a:off x="7669213" y="5467350"/>
            <a:ext cx="1042987" cy="1042988"/>
          </a:xfrm>
          <a:prstGeom prst="actionButtonHome">
            <a:avLst/>
          </a:prstGeom>
          <a:solidFill>
            <a:schemeClr val="accent1"/>
          </a:solidFill>
          <a:ln w="9525">
            <a:noFill/>
            <a:miter lim="800000"/>
          </a:ln>
        </p:spPr>
        <p:txBody>
          <a:bodyPr wrap="none"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5779">
                                            <p:bg/>
                                          </p:spTgt>
                                        </p:tgtEl>
                                        <p:attrNameLst>
                                          <p:attrName>style.visibility</p:attrName>
                                        </p:attrNameLst>
                                      </p:cBhvr>
                                      <p:to>
                                        <p:strVal val="visible"/>
                                      </p:to>
                                    </p:set>
                                    <p:anim calcmode="lin" valueType="num">
                                      <p:cBhvr additive="base">
                                        <p:cTn id="7" dur="500" fill="hold"/>
                                        <p:tgtEl>
                                          <p:spTgt spid="71577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715779">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5779">
                                            <p:txEl>
                                              <p:pRg st="0" end="0"/>
                                            </p:txEl>
                                          </p:spTgt>
                                        </p:tgtEl>
                                        <p:attrNameLst>
                                          <p:attrName>style.visibility</p:attrName>
                                        </p:attrNameLst>
                                      </p:cBhvr>
                                      <p:to>
                                        <p:strVal val="visible"/>
                                      </p:to>
                                    </p:set>
                                    <p:anim calcmode="lin" valueType="num">
                                      <p:cBhvr additive="base">
                                        <p:cTn id="13" dur="500" fill="hold"/>
                                        <p:tgtEl>
                                          <p:spTgt spid="71577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57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15782"/>
                                        </p:tgtEl>
                                        <p:attrNameLst>
                                          <p:attrName>style.visibility</p:attrName>
                                        </p:attrNameLst>
                                      </p:cBhvr>
                                      <p:to>
                                        <p:strVal val="visible"/>
                                      </p:to>
                                    </p:set>
                                    <p:anim calcmode="lin" valueType="num">
                                      <p:cBhvr additive="base">
                                        <p:cTn id="19" dur="500" fill="hold"/>
                                        <p:tgtEl>
                                          <p:spTgt spid="715782"/>
                                        </p:tgtEl>
                                        <p:attrNameLst>
                                          <p:attrName>ppt_x</p:attrName>
                                        </p:attrNameLst>
                                      </p:cBhvr>
                                      <p:tavLst>
                                        <p:tav tm="0">
                                          <p:val>
                                            <p:strVal val="#ppt_x"/>
                                          </p:val>
                                        </p:tav>
                                        <p:tav tm="100000">
                                          <p:val>
                                            <p:strVal val="#ppt_x"/>
                                          </p:val>
                                        </p:tav>
                                      </p:tavLst>
                                    </p:anim>
                                    <p:anim calcmode="lin" valueType="num">
                                      <p:cBhvr additive="base">
                                        <p:cTn id="20" dur="500" fill="hold"/>
                                        <p:tgtEl>
                                          <p:spTgt spid="7157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5779" grpId="0" animBg="1" build="p"/>
      <p:bldP spid="71578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软件架构师（百度</a:t>
            </a:r>
            <a:r>
              <a:rPr lang="en-US" altLang="zh-CN"/>
              <a:t>-2020</a:t>
            </a:r>
            <a:r>
              <a:rPr lang="zh-CN" altLang="en-US"/>
              <a:t>）</a:t>
            </a:r>
            <a:endParaRPr lang="en-US" altLang="zh-CN"/>
          </a:p>
        </p:txBody>
      </p:sp>
      <p:sp>
        <p:nvSpPr>
          <p:cNvPr id="4" name="内容占位符 3"/>
          <p:cNvSpPr>
            <a:spLocks noGrp="1"/>
          </p:cNvSpPr>
          <p:nvPr>
            <p:ph idx="1"/>
          </p:nvPr>
        </p:nvSpPr>
        <p:spPr>
          <a:xfrm>
            <a:off x="409575" y="735330"/>
            <a:ext cx="8192135" cy="5591810"/>
          </a:xfrm>
        </p:spPr>
        <p:txBody>
          <a:bodyPr/>
          <a:p>
            <a:pPr>
              <a:lnSpc>
                <a:spcPct val="125000"/>
              </a:lnSpc>
              <a:spcBef>
                <a:spcPts val="20"/>
              </a:spcBef>
              <a:spcAft>
                <a:spcPts val="0"/>
              </a:spcAft>
            </a:pPr>
            <a:r>
              <a:rPr lang="zh-CN" altLang="en-US" sz="2400"/>
              <a:t>所谓</a:t>
            </a:r>
            <a:r>
              <a:rPr lang="zh-CN" altLang="en-US" sz="2400">
                <a:solidFill>
                  <a:srgbClr val="C00000"/>
                </a:solidFill>
              </a:rPr>
              <a:t>架构师</a:t>
            </a:r>
            <a:r>
              <a:rPr lang="zh-CN" altLang="en-US" sz="2400"/>
              <a:t>，通俗的说就是设计师或结构设计者，这些定义如果用在建筑学上，则是很容易理解的。在软件工程领域中，软件架构师实际上就是软件项目的总体设计师，是软件组织新产品的开发与集成、新技术体系的构建者。</a:t>
            </a:r>
            <a:endParaRPr lang="zh-CN" altLang="en-US" sz="2400"/>
          </a:p>
          <a:p>
            <a:pPr>
              <a:lnSpc>
                <a:spcPct val="125000"/>
              </a:lnSpc>
              <a:spcBef>
                <a:spcPts val="20"/>
              </a:spcBef>
              <a:spcAft>
                <a:spcPts val="0"/>
              </a:spcAft>
            </a:pPr>
            <a:r>
              <a:rPr lang="zh-CN" altLang="en-US" sz="2400">
                <a:solidFill>
                  <a:srgbClr val="C00000"/>
                </a:solidFill>
              </a:rPr>
              <a:t>软件架构师</a:t>
            </a:r>
            <a:r>
              <a:rPr lang="zh-CN" altLang="en-US" sz="2400"/>
              <a:t>是</a:t>
            </a:r>
            <a:r>
              <a:rPr lang="zh-CN" altLang="en-US" sz="2400">
                <a:solidFill>
                  <a:schemeClr val="tx1"/>
                </a:solidFill>
              </a:rPr>
              <a:t>软件行业中一种新兴职业，工作职责是在一个软件项目开发过程中，将客户的需求转换为规范的开发计划及文本，并制定这个项目的总体架构，指导整个开发团队完成这个计划。</a:t>
            </a:r>
            <a:r>
              <a:rPr lang="zh-CN" altLang="en-US" sz="2400"/>
              <a:t>主导系统全局分析设计与实施、负责软件架构和关键技术决策的人员。</a:t>
            </a:r>
            <a:r>
              <a:rPr lang="zh-CN" altLang="en-US" sz="2400">
                <a:solidFill>
                  <a:schemeClr val="tx1"/>
                </a:solidFill>
              </a:rPr>
              <a:t>软件架构师应能迅速抓住问题要害，并做出合理的关键决定的能力，具备战略性和前瞻性思维能力，善于把握全局，能够在更高抽象级别上进行思考。</a:t>
            </a:r>
            <a:endParaRPr lang="zh-CN" altLang="en-US" sz="2400">
              <a:solidFill>
                <a:schemeClr val="tx1"/>
              </a:solidFill>
            </a:endParaRPr>
          </a:p>
        </p:txBody>
      </p:sp>
      <p:sp>
        <p:nvSpPr>
          <p:cNvPr id="2" name="页脚占位符 1"/>
          <p:cNvSpPr>
            <a:spLocks noGrp="1"/>
          </p:cNvSpPr>
          <p:nvPr>
            <p:ph type="ftr" sz="quarter" idx="10"/>
          </p:nvPr>
        </p:nvSpPr>
        <p:spPr/>
        <p:txBody>
          <a:bodyPr/>
          <a:p>
            <a:pPr>
              <a:defRPr/>
            </a:pPr>
            <a:r>
              <a:rPr lang="zh-CN" altLang="en-US"/>
              <a:t>北京航空航天大学软件工程研究所    </a:t>
            </a:r>
            <a:r>
              <a:rPr lang="en-US" altLang="zh-CN"/>
              <a:t>lily@buaa.edu.cn</a:t>
            </a:r>
            <a:endParaRPr lang="en-US" altLang="zh-C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软件架构师</a:t>
            </a:r>
            <a:r>
              <a:rPr lang="en-US" altLang="zh-CN">
                <a:sym typeface="+mn-ea"/>
              </a:rPr>
              <a:t>-</a:t>
            </a:r>
            <a:r>
              <a:rPr lang="zh-CN" altLang="en-US">
                <a:sym typeface="+mn-ea"/>
              </a:rPr>
              <a:t>要求</a:t>
            </a:r>
            <a:r>
              <a:rPr lang="zh-CN" altLang="en-US">
                <a:sym typeface="+mn-ea"/>
              </a:rPr>
              <a:t>（百度）</a:t>
            </a:r>
            <a:endParaRPr lang="zh-CN" altLang="en-US"/>
          </a:p>
        </p:txBody>
      </p:sp>
      <p:sp>
        <p:nvSpPr>
          <p:cNvPr id="3" name="内容占位符 2"/>
          <p:cNvSpPr>
            <a:spLocks noGrp="1"/>
          </p:cNvSpPr>
          <p:nvPr>
            <p:ph idx="1"/>
          </p:nvPr>
        </p:nvSpPr>
        <p:spPr>
          <a:xfrm>
            <a:off x="178435" y="735330"/>
            <a:ext cx="8787130" cy="6122035"/>
          </a:xfrm>
          <a:solidFill>
            <a:schemeClr val="bg1"/>
          </a:solidFill>
        </p:spPr>
        <p:txBody>
          <a:bodyPr/>
          <a:p>
            <a:pPr marL="457200" indent="-457200">
              <a:lnSpc>
                <a:spcPct val="125000"/>
              </a:lnSpc>
              <a:spcBef>
                <a:spcPts val="20"/>
              </a:spcBef>
              <a:spcAft>
                <a:spcPts val="0"/>
              </a:spcAft>
              <a:buAutoNum type="arabicPeriod"/>
            </a:pPr>
            <a:r>
              <a:rPr lang="zh-CN" altLang="en-US" sz="2000"/>
              <a:t>对项目开发涉及的所有问题领域都有</a:t>
            </a:r>
            <a:r>
              <a:rPr lang="zh-CN" altLang="en-US" sz="2000">
                <a:solidFill>
                  <a:srgbClr val="C00000"/>
                </a:solidFill>
              </a:rPr>
              <a:t>经验</a:t>
            </a:r>
            <a:r>
              <a:rPr lang="zh-CN" altLang="en-US" sz="2000"/>
              <a:t>，包括彻底地理解项目需求，开展分析设计之类软件工程活动等；</a:t>
            </a:r>
            <a:endParaRPr lang="zh-CN" altLang="en-US" sz="2000"/>
          </a:p>
          <a:p>
            <a:pPr marL="457200" indent="-457200">
              <a:lnSpc>
                <a:spcPct val="125000"/>
              </a:lnSpc>
              <a:spcBef>
                <a:spcPts val="20"/>
              </a:spcBef>
              <a:spcAft>
                <a:spcPts val="0"/>
              </a:spcAft>
              <a:buAutoNum type="arabicPeriod"/>
            </a:pPr>
            <a:r>
              <a:rPr lang="zh-CN" altLang="en-US" sz="2000"/>
              <a:t>具备</a:t>
            </a:r>
            <a:r>
              <a:rPr lang="zh-CN" altLang="en-US" sz="2000">
                <a:solidFill>
                  <a:srgbClr val="C00000"/>
                </a:solidFill>
              </a:rPr>
              <a:t>领导素质</a:t>
            </a:r>
            <a:r>
              <a:rPr lang="zh-CN" altLang="en-US" sz="2000"/>
              <a:t>，以在各小组之间推进技术工作，并在项目压力下做出牢靠的关键决策；</a:t>
            </a:r>
            <a:endParaRPr lang="zh-CN" altLang="en-US" sz="2000"/>
          </a:p>
          <a:p>
            <a:pPr marL="457200" indent="-457200">
              <a:lnSpc>
                <a:spcPct val="125000"/>
              </a:lnSpc>
              <a:spcBef>
                <a:spcPts val="20"/>
              </a:spcBef>
              <a:spcAft>
                <a:spcPts val="0"/>
              </a:spcAft>
              <a:buAutoNum type="arabicPeriod"/>
            </a:pPr>
            <a:r>
              <a:rPr lang="zh-CN" altLang="en-US" sz="2000"/>
              <a:t>拥有</a:t>
            </a:r>
            <a:r>
              <a:rPr lang="zh-CN" altLang="en-US" sz="2000">
                <a:solidFill>
                  <a:srgbClr val="C00000"/>
                </a:solidFill>
              </a:rPr>
              <a:t>优秀的沟通能力</a:t>
            </a:r>
            <a:r>
              <a:rPr lang="zh-CN" altLang="en-US" sz="2000"/>
              <a:t>，用以进行说服、鼓励和指导等活动，并赢得项目成员的信任；</a:t>
            </a:r>
            <a:endParaRPr lang="zh-CN" altLang="en-US" sz="2000"/>
          </a:p>
          <a:p>
            <a:pPr marL="457200" indent="-457200">
              <a:lnSpc>
                <a:spcPct val="125000"/>
              </a:lnSpc>
              <a:spcBef>
                <a:spcPts val="20"/>
              </a:spcBef>
              <a:spcAft>
                <a:spcPts val="0"/>
              </a:spcAft>
              <a:buAutoNum type="arabicPeriod"/>
            </a:pPr>
            <a:r>
              <a:rPr lang="zh-CN" altLang="en-US" sz="2000"/>
              <a:t>以目标导向和主动的方式来不带任何感情色彩地关注项目结果，构架师应当是项目背后的</a:t>
            </a:r>
            <a:r>
              <a:rPr lang="zh-CN" altLang="en-US" sz="2000">
                <a:solidFill>
                  <a:srgbClr val="C00000"/>
                </a:solidFill>
              </a:rPr>
              <a:t>技术推动力</a:t>
            </a:r>
            <a:r>
              <a:rPr lang="zh-CN" altLang="en-US" sz="2000"/>
              <a:t>，而非构想者或梦想家（追求完美）；</a:t>
            </a:r>
            <a:endParaRPr lang="zh-CN" altLang="en-US" sz="2000"/>
          </a:p>
          <a:p>
            <a:pPr marL="457200" indent="-457200">
              <a:lnSpc>
                <a:spcPct val="125000"/>
              </a:lnSpc>
              <a:spcBef>
                <a:spcPts val="20"/>
              </a:spcBef>
              <a:spcAft>
                <a:spcPts val="0"/>
              </a:spcAft>
              <a:buAutoNum type="arabicPeriod"/>
            </a:pPr>
            <a:r>
              <a:rPr lang="zh-CN" altLang="en-US" sz="2000">
                <a:solidFill>
                  <a:srgbClr val="C00000"/>
                </a:solidFill>
              </a:rPr>
              <a:t>精通构架设计的理论、实践和工具</a:t>
            </a:r>
            <a:r>
              <a:rPr lang="zh-CN" altLang="en-US" sz="2000"/>
              <a:t>，并掌握多种参考构架、主要的可重用构架机制和模式（例如J2EE架构等）；</a:t>
            </a:r>
            <a:endParaRPr lang="zh-CN" altLang="en-US" sz="2000"/>
          </a:p>
          <a:p>
            <a:pPr marL="457200" indent="-457200">
              <a:lnSpc>
                <a:spcPct val="125000"/>
              </a:lnSpc>
              <a:spcBef>
                <a:spcPts val="20"/>
              </a:spcBef>
              <a:spcAft>
                <a:spcPts val="0"/>
              </a:spcAft>
              <a:buAutoNum type="arabicPeriod"/>
            </a:pPr>
            <a:r>
              <a:rPr lang="zh-CN" altLang="en-US" sz="2000"/>
              <a:t>具备</a:t>
            </a:r>
            <a:r>
              <a:rPr lang="zh-CN" altLang="en-US" sz="2000">
                <a:solidFill>
                  <a:srgbClr val="C00000"/>
                </a:solidFill>
              </a:rPr>
              <a:t>系统设计员的所有技能</a:t>
            </a:r>
            <a:r>
              <a:rPr lang="zh-CN" altLang="en-US" sz="2000"/>
              <a:t>，但涉及面更广、抽象级别更高；活动确定用例或需求的优先级、进行构架分析、创建构架的概念验证原型、评估构架的概念验证原型的可行性、组织系统实施模型、描述系统分布结构、描述运行时刻构架、确定设计机制、确定设计元素、合并已有设计元素、构架文档、参考构部署模型、构架概念验证原型、接口、事件、信号与协议等。架、分析模型、设计模型、实施模型。</a:t>
            </a:r>
            <a:endParaRPr lang="zh-CN" altLang="en-US" sz="2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软件架构师</a:t>
            </a:r>
            <a:r>
              <a:rPr lang="en-US" altLang="zh-CN">
                <a:sym typeface="+mn-ea"/>
              </a:rPr>
              <a:t>-</a:t>
            </a:r>
            <a:r>
              <a:rPr lang="zh-CN" altLang="en-US">
                <a:sym typeface="+mn-ea"/>
              </a:rPr>
              <a:t>主要任务</a:t>
            </a:r>
            <a:r>
              <a:rPr lang="zh-CN" altLang="en-US">
                <a:sym typeface="+mn-ea"/>
              </a:rPr>
              <a:t>（百度）</a:t>
            </a:r>
            <a:endParaRPr lang="zh-CN" altLang="en-US"/>
          </a:p>
        </p:txBody>
      </p:sp>
      <p:sp>
        <p:nvSpPr>
          <p:cNvPr id="3" name="内容占位符 2"/>
          <p:cNvSpPr>
            <a:spLocks noGrp="1"/>
          </p:cNvSpPr>
          <p:nvPr>
            <p:ph idx="1"/>
          </p:nvPr>
        </p:nvSpPr>
        <p:spPr>
          <a:xfrm>
            <a:off x="212725" y="650875"/>
            <a:ext cx="8733790" cy="5369560"/>
          </a:xfrm>
        </p:spPr>
        <p:txBody>
          <a:bodyPr/>
          <a:p>
            <a:pPr marL="0" indent="0">
              <a:lnSpc>
                <a:spcPct val="150000"/>
              </a:lnSpc>
              <a:buNone/>
            </a:pPr>
            <a:r>
              <a:rPr lang="en-US" altLang="zh-CN" sz="2000"/>
              <a:t>   </a:t>
            </a:r>
            <a:r>
              <a:rPr lang="zh-CN" altLang="en-US" sz="2000"/>
              <a:t>架构师的主要任务不是从事具体的软件程序的编写，而是从事更高层次的开发构架工作。他必须对开发技术非常了解，并且需要有良好的组织管理能力。可以这样说，一个架构师工作的好坏决定了整个软件开发项目的成败。</a:t>
            </a:r>
            <a:endParaRPr lang="zh-CN" altLang="en-US" sz="2000"/>
          </a:p>
          <a:p>
            <a:pPr marL="457200" lvl="1" indent="0">
              <a:lnSpc>
                <a:spcPct val="150000"/>
              </a:lnSpc>
              <a:buNone/>
            </a:pPr>
            <a:r>
              <a:rPr lang="zh-CN" altLang="en-US" sz="1750"/>
              <a:t>1、领导与协调整个项目中的技术活动（分析、设计和实施等）。</a:t>
            </a:r>
            <a:endParaRPr lang="zh-CN" altLang="en-US" sz="1750"/>
          </a:p>
          <a:p>
            <a:pPr marL="457200" lvl="1" indent="0">
              <a:lnSpc>
                <a:spcPct val="150000"/>
              </a:lnSpc>
              <a:buNone/>
            </a:pPr>
            <a:r>
              <a:rPr lang="zh-CN" altLang="en-US" sz="1750"/>
              <a:t>2、推动主要的技术决策，并最终表达为软件构架。</a:t>
            </a:r>
            <a:endParaRPr lang="zh-CN" altLang="en-US" sz="1750"/>
          </a:p>
          <a:p>
            <a:pPr marL="457200" lvl="1" indent="0">
              <a:lnSpc>
                <a:spcPct val="150000"/>
              </a:lnSpc>
              <a:buNone/>
            </a:pPr>
            <a:r>
              <a:rPr lang="zh-CN" altLang="en-US" sz="1750"/>
              <a:t>3、确定和文档化系统的相对构架而言意义重大的方面，包括系统的需求、设计、实施和部署等“视图”。</a:t>
            </a:r>
            <a:endParaRPr lang="zh-CN" altLang="en-US" sz="1750"/>
          </a:p>
          <a:p>
            <a:pPr marL="457200" lvl="1" indent="0">
              <a:lnSpc>
                <a:spcPct val="150000"/>
              </a:lnSpc>
              <a:buNone/>
            </a:pPr>
            <a:r>
              <a:rPr lang="zh-CN" altLang="en-US" sz="1750"/>
              <a:t>4、确定设计元素的分组以及这些主要分组之间的接口。</a:t>
            </a:r>
            <a:endParaRPr lang="zh-CN" altLang="en-US" sz="1750"/>
          </a:p>
          <a:p>
            <a:pPr marL="457200" lvl="1" indent="0">
              <a:lnSpc>
                <a:spcPct val="150000"/>
              </a:lnSpc>
              <a:buNone/>
            </a:pPr>
            <a:r>
              <a:rPr lang="zh-CN" altLang="en-US" sz="1750"/>
              <a:t>5、为技术决策提供规则，平衡各类涉众的不同关注点，化解技术风险，并保证相关决定被有效的传达和贯彻。</a:t>
            </a:r>
            <a:endParaRPr lang="zh-CN" altLang="en-US" sz="1750"/>
          </a:p>
          <a:p>
            <a:pPr marL="457200" lvl="1" indent="0">
              <a:lnSpc>
                <a:spcPct val="150000"/>
              </a:lnSpc>
              <a:buNone/>
            </a:pPr>
            <a:r>
              <a:rPr lang="zh-CN" altLang="en-US" sz="1750"/>
              <a:t>6、理解、评价并接收系统需求。</a:t>
            </a:r>
            <a:endParaRPr lang="zh-CN" altLang="en-US" sz="1750"/>
          </a:p>
          <a:p>
            <a:pPr marL="457200" lvl="1" indent="0">
              <a:lnSpc>
                <a:spcPct val="150000"/>
              </a:lnSpc>
              <a:buNone/>
            </a:pPr>
            <a:r>
              <a:rPr lang="zh-CN" altLang="en-US" sz="1750"/>
              <a:t>7、评价和确认软件架构的实现 专业技能。</a:t>
            </a:r>
            <a:endParaRPr lang="zh-CN" altLang="en-US" sz="1750"/>
          </a:p>
        </p:txBody>
      </p:sp>
      <p:sp>
        <p:nvSpPr>
          <p:cNvPr id="4" name="页脚占位符 3"/>
          <p:cNvSpPr>
            <a:spLocks noGrp="1"/>
          </p:cNvSpPr>
          <p:nvPr>
            <p:ph type="ftr" sz="quarter" idx="10"/>
          </p:nvPr>
        </p:nvSpPr>
        <p:spPr/>
        <p:txBody>
          <a:bodyPr/>
          <a:p>
            <a:pPr>
              <a:defRPr/>
            </a:pPr>
            <a:r>
              <a:rPr lang="zh-CN" altLang="en-US"/>
              <a:t>北京航空航天大学软件工程研究所    </a:t>
            </a:r>
            <a:r>
              <a:rPr lang="en-US" altLang="zh-CN"/>
              <a:t>lily@buaa.edu.cn</a:t>
            </a:r>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6706235" y="6020435"/>
            <a:ext cx="2056765" cy="227965"/>
          </a:xfrm>
        </p:spPr>
        <p:txBody>
          <a:bodyPr/>
          <a:p>
            <a:r>
              <a:rPr lang="en-US" altLang="zh-CN"/>
              <a:t>2020</a:t>
            </a:r>
            <a:endParaRPr lang="en-US" altLang="zh-CN"/>
          </a:p>
        </p:txBody>
      </p:sp>
      <p:sp>
        <p:nvSpPr>
          <p:cNvPr id="4" name="页脚占位符 3"/>
          <p:cNvSpPr>
            <a:spLocks noGrp="1"/>
          </p:cNvSpPr>
          <p:nvPr>
            <p:ph type="ftr" sz="quarter" idx="10"/>
          </p:nvPr>
        </p:nvSpPr>
        <p:spPr/>
        <p:txBody>
          <a:bodyPr/>
          <a:p>
            <a:pPr>
              <a:defRPr/>
            </a:pPr>
            <a:r>
              <a:rPr lang="zh-CN" altLang="en-US"/>
              <a:t>北京航空航天大学软件工程研究所    </a:t>
            </a:r>
            <a:r>
              <a:rPr lang="en-US" altLang="zh-CN"/>
              <a:t>lily@buaa.edu.cn</a:t>
            </a:r>
            <a:endParaRPr lang="en-US" altLang="zh-CN"/>
          </a:p>
        </p:txBody>
      </p:sp>
      <p:pic>
        <p:nvPicPr>
          <p:cNvPr id="5" name="图片 4"/>
          <p:cNvPicPr>
            <a:picLocks noChangeAspect="1"/>
          </p:cNvPicPr>
          <p:nvPr>
            <p:custDataLst>
              <p:tags r:id="rId1"/>
            </p:custDataLst>
          </p:nvPr>
        </p:nvPicPr>
        <p:blipFill>
          <a:blip r:embed="rId2"/>
          <a:stretch>
            <a:fillRect/>
          </a:stretch>
        </p:blipFill>
        <p:spPr>
          <a:xfrm>
            <a:off x="343535" y="0"/>
            <a:ext cx="5728970" cy="731329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3" name="页脚占位符 3"/>
          <p:cNvSpPr>
            <a:spLocks noGrp="1"/>
          </p:cNvSpPr>
          <p:nvPr>
            <p:ph type="ftr" sz="quarter" idx="10"/>
          </p:nvPr>
        </p:nvSpPr>
        <p:spPr>
          <a:noFill/>
        </p:spPr>
        <p:txBody>
          <a:bodyPr/>
          <a:lstStyle/>
          <a:p>
            <a:r>
              <a:rPr lang="zh-CN" altLang="en-US" smtClean="0">
                <a:ea typeface="宋体" panose="02010600030101010101" pitchFamily="2" charset="-122"/>
              </a:rPr>
              <a:t>北京航空航天大学软件工程研究所    </a:t>
            </a:r>
            <a:r>
              <a:rPr lang="en-US" altLang="zh-CN" smtClean="0">
                <a:ea typeface="宋体" panose="02010600030101010101" pitchFamily="2" charset="-122"/>
              </a:rPr>
              <a:t>lily@buaa.edu.cn</a:t>
            </a:r>
            <a:endParaRPr lang="en-US" altLang="zh-CN" smtClean="0">
              <a:ea typeface="宋体" panose="02010600030101010101" pitchFamily="2" charset="-122"/>
            </a:endParaRPr>
          </a:p>
        </p:txBody>
      </p:sp>
      <p:sp>
        <p:nvSpPr>
          <p:cNvPr id="379906" name="Rectangle 2"/>
          <p:cNvSpPr>
            <a:spLocks noGrp="1" noChangeArrowheads="1"/>
          </p:cNvSpPr>
          <p:nvPr>
            <p:ph type="title"/>
          </p:nvPr>
        </p:nvSpPr>
        <p:spPr/>
        <p:txBody>
          <a:bodyPr/>
          <a:lstStyle/>
          <a:p>
            <a:pPr eaLnBrk="1" hangingPunct="1">
              <a:defRPr/>
            </a:pPr>
            <a:r>
              <a:rPr lang="zh-CN" altLang="en-US"/>
              <a:t>成为软件架构师的途径</a:t>
            </a:r>
            <a:endParaRPr lang="zh-CN" altLang="en-US"/>
          </a:p>
        </p:txBody>
      </p:sp>
      <p:sp>
        <p:nvSpPr>
          <p:cNvPr id="561155" name="Rectangle 3"/>
          <p:cNvSpPr>
            <a:spLocks noGrp="1" noChangeArrowheads="1"/>
          </p:cNvSpPr>
          <p:nvPr>
            <p:ph type="body" idx="1"/>
          </p:nvPr>
        </p:nvSpPr>
        <p:spPr/>
        <p:txBody>
          <a:bodyPr/>
          <a:lstStyle/>
          <a:p>
            <a:pPr eaLnBrk="1" hangingPunct="1"/>
            <a:r>
              <a:rPr lang="zh-CN" altLang="en-US" sz="2800" smtClean="0"/>
              <a:t>软件架构</a:t>
            </a:r>
            <a:r>
              <a:rPr lang="en-US" altLang="zh-CN" sz="2800" smtClean="0"/>
              <a:t>— </a:t>
            </a:r>
            <a:r>
              <a:rPr lang="zh-CN" altLang="en-US" sz="2800" smtClean="0"/>
              <a:t>巨大的知识海洋</a:t>
            </a:r>
            <a:endParaRPr lang="zh-CN" altLang="en-US" sz="2800" smtClean="0"/>
          </a:p>
          <a:p>
            <a:pPr eaLnBrk="1" hangingPunct="1">
              <a:buFontTx/>
              <a:buNone/>
            </a:pPr>
            <a:r>
              <a:rPr lang="zh-CN" altLang="en-US" sz="2000" b="0" smtClean="0"/>
              <a:t>		</a:t>
            </a:r>
            <a:r>
              <a:rPr lang="zh-CN" altLang="en-US" sz="2000" b="0" smtClean="0">
                <a:solidFill>
                  <a:schemeClr val="tx1"/>
                </a:solidFill>
              </a:rPr>
              <a:t>门槛相对较高、职业生涯非常长</a:t>
            </a:r>
            <a:endParaRPr lang="zh-CN" altLang="en-US" sz="2000" b="0" smtClean="0">
              <a:solidFill>
                <a:schemeClr val="tx1"/>
              </a:solidFill>
            </a:endParaRPr>
          </a:p>
          <a:p>
            <a:pPr eaLnBrk="1" hangingPunct="1">
              <a:buFontTx/>
              <a:buNone/>
            </a:pPr>
            <a:r>
              <a:rPr lang="zh-CN" altLang="en-US" sz="2000" b="0" smtClean="0">
                <a:solidFill>
                  <a:schemeClr val="tx1"/>
                </a:solidFill>
              </a:rPr>
              <a:t>		相对独立于技术的新陈代谢</a:t>
            </a:r>
            <a:endParaRPr lang="zh-CN" altLang="en-US" sz="2000" b="0" smtClean="0">
              <a:solidFill>
                <a:schemeClr val="tx1"/>
              </a:solidFill>
            </a:endParaRPr>
          </a:p>
          <a:p>
            <a:pPr eaLnBrk="1" hangingPunct="1">
              <a:buFontTx/>
              <a:buNone/>
            </a:pPr>
            <a:r>
              <a:rPr lang="zh-CN" altLang="en-US" sz="2000" b="0" smtClean="0">
                <a:solidFill>
                  <a:schemeClr val="tx1"/>
                </a:solidFill>
              </a:rPr>
              <a:t>		适合于喜欢学习的人</a:t>
            </a:r>
            <a:endParaRPr lang="zh-CN" altLang="en-US" sz="2000" b="0" smtClean="0">
              <a:solidFill>
                <a:schemeClr val="tx1"/>
              </a:solidFill>
            </a:endParaRPr>
          </a:p>
          <a:p>
            <a:pPr eaLnBrk="1" hangingPunct="1"/>
            <a:r>
              <a:rPr lang="zh-CN" altLang="en-US" sz="2800" smtClean="0"/>
              <a:t>不断学习、增加积累、注重经验</a:t>
            </a:r>
            <a:endParaRPr lang="zh-CN" altLang="en-US" sz="2800" smtClean="0"/>
          </a:p>
          <a:p>
            <a:pPr eaLnBrk="1" hangingPunct="1">
              <a:buFontTx/>
              <a:buNone/>
            </a:pPr>
            <a:r>
              <a:rPr lang="zh-CN" altLang="en-US" sz="2000" b="0" smtClean="0"/>
              <a:t>		</a:t>
            </a:r>
            <a:r>
              <a:rPr lang="zh-CN" altLang="en-US" sz="2000" b="0" smtClean="0">
                <a:solidFill>
                  <a:schemeClr val="tx1"/>
                </a:solidFill>
              </a:rPr>
              <a:t>注意学习方法论、框架</a:t>
            </a:r>
            <a:endParaRPr lang="zh-CN" altLang="en-US" sz="2000" b="0" smtClean="0">
              <a:solidFill>
                <a:schemeClr val="tx1"/>
              </a:solidFill>
            </a:endParaRPr>
          </a:p>
          <a:p>
            <a:pPr eaLnBrk="1" hangingPunct="1">
              <a:buFontTx/>
              <a:buNone/>
            </a:pPr>
            <a:r>
              <a:rPr lang="zh-CN" altLang="en-US" sz="2000" b="0" smtClean="0">
                <a:solidFill>
                  <a:schemeClr val="tx1"/>
                </a:solidFill>
              </a:rPr>
              <a:t>		不断增加各种系统架构的知识</a:t>
            </a:r>
            <a:endParaRPr lang="zh-CN" altLang="en-US" sz="2000" b="0" smtClean="0">
              <a:solidFill>
                <a:schemeClr val="tx1"/>
              </a:solidFill>
            </a:endParaRPr>
          </a:p>
          <a:p>
            <a:pPr eaLnBrk="1" hangingPunct="1">
              <a:buFontTx/>
              <a:buNone/>
            </a:pPr>
            <a:r>
              <a:rPr lang="zh-CN" altLang="en-US" sz="2000" b="0" smtClean="0">
                <a:solidFill>
                  <a:schemeClr val="tx1"/>
                </a:solidFill>
              </a:rPr>
              <a:t>		经验积累非常重要</a:t>
            </a:r>
            <a:endParaRPr lang="zh-CN" altLang="en-US" sz="2000" b="0" smtClean="0">
              <a:solidFill>
                <a:schemeClr val="tx1"/>
              </a:solidFill>
            </a:endParaRPr>
          </a:p>
          <a:p>
            <a:pPr eaLnBrk="1" hangingPunct="1"/>
            <a:r>
              <a:rPr lang="zh-CN" altLang="en-US" sz="2800" smtClean="0"/>
              <a:t>在与高手和同行合作中提高水平</a:t>
            </a:r>
            <a:endParaRPr lang="zh-CN" altLang="en-US" sz="2800" smtClean="0"/>
          </a:p>
          <a:p>
            <a:pPr eaLnBrk="1" hangingPunct="1">
              <a:buFontTx/>
              <a:buNone/>
            </a:pPr>
            <a:r>
              <a:rPr lang="zh-CN" altLang="en-US" sz="2000" b="0" smtClean="0"/>
              <a:t>		</a:t>
            </a:r>
            <a:r>
              <a:rPr lang="zh-CN" altLang="en-US" sz="2000" b="0" smtClean="0">
                <a:solidFill>
                  <a:schemeClr val="tx1"/>
                </a:solidFill>
              </a:rPr>
              <a:t>与高手的合作是最佳途径</a:t>
            </a:r>
            <a:endParaRPr lang="zh-CN" altLang="en-US" sz="2000" b="0" smtClean="0">
              <a:solidFill>
                <a:schemeClr val="tx1"/>
              </a:solidFill>
            </a:endParaRPr>
          </a:p>
          <a:p>
            <a:pPr eaLnBrk="1" hangingPunct="1">
              <a:buFontTx/>
              <a:buNone/>
            </a:pPr>
            <a:r>
              <a:rPr lang="zh-CN" altLang="en-US" sz="2000" b="0" smtClean="0">
                <a:solidFill>
                  <a:schemeClr val="tx1"/>
                </a:solidFill>
              </a:rPr>
              <a:t>		同行之间的交流也非常有效</a:t>
            </a:r>
            <a:endParaRPr lang="zh-CN" altLang="en-US" sz="2000" b="0" smtClean="0">
              <a:solidFill>
                <a:schemeClr val="tx1"/>
              </a:solidFill>
            </a:endParaRPr>
          </a:p>
          <a:p>
            <a:pPr eaLnBrk="1" hangingPunct="1">
              <a:buFontTx/>
              <a:buNone/>
            </a:pPr>
            <a:r>
              <a:rPr lang="zh-CN" altLang="en-US" sz="2000" b="0" smtClean="0">
                <a:solidFill>
                  <a:schemeClr val="tx1"/>
                </a:solidFill>
              </a:rPr>
              <a:t>		在每一个项目中进行创新</a:t>
            </a:r>
            <a:endParaRPr lang="zh-CN" altLang="en-US" sz="2000" smtClean="0">
              <a:solidFill>
                <a:schemeClr val="tx1"/>
              </a:solidFill>
            </a:endParaRPr>
          </a:p>
          <a:p>
            <a:pPr eaLnBrk="1" hangingPunct="1"/>
            <a:endParaRPr lang="en-US" altLang="zh-CN" sz="200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页脚占位符 3"/>
          <p:cNvSpPr>
            <a:spLocks noGrp="1"/>
          </p:cNvSpPr>
          <p:nvPr>
            <p:ph type="ftr" sz="quarter" idx="10"/>
          </p:nvPr>
        </p:nvSpPr>
        <p:spPr>
          <a:noFill/>
        </p:spPr>
        <p:txBody>
          <a:bodyPr/>
          <a:lstStyle/>
          <a:p>
            <a:r>
              <a:rPr lang="zh-CN" altLang="en-US" smtClean="0">
                <a:ea typeface="宋体" panose="02010600030101010101" pitchFamily="2" charset="-122"/>
              </a:rPr>
              <a:t>北京航空航天大学软件工程研究所    </a:t>
            </a:r>
            <a:r>
              <a:rPr lang="en-US" altLang="zh-CN" smtClean="0">
                <a:ea typeface="宋体" panose="02010600030101010101" pitchFamily="2" charset="-122"/>
              </a:rPr>
              <a:t>lily@buaa.edu.cn</a:t>
            </a:r>
            <a:endParaRPr lang="en-US" altLang="zh-CN" smtClean="0">
              <a:ea typeface="宋体" panose="02010600030101010101" pitchFamily="2" charset="-122"/>
            </a:endParaRPr>
          </a:p>
        </p:txBody>
      </p:sp>
      <p:sp>
        <p:nvSpPr>
          <p:cNvPr id="217090" name="Rectangle 2"/>
          <p:cNvSpPr>
            <a:spLocks noGrp="1" noChangeArrowheads="1"/>
          </p:cNvSpPr>
          <p:nvPr>
            <p:ph type="title"/>
          </p:nvPr>
        </p:nvSpPr>
        <p:spPr/>
        <p:txBody>
          <a:bodyPr/>
          <a:lstStyle/>
          <a:p>
            <a:pPr eaLnBrk="1" hangingPunct="1">
              <a:defRPr/>
            </a:pPr>
            <a:r>
              <a:rPr lang="zh-CN" altLang="en-US"/>
              <a:t>课程内容</a:t>
            </a:r>
            <a:endParaRPr lang="zh-CN" altLang="en-US"/>
          </a:p>
        </p:txBody>
      </p:sp>
      <p:sp>
        <p:nvSpPr>
          <p:cNvPr id="46083" name="Rectangle 3"/>
          <p:cNvSpPr>
            <a:spLocks noGrp="1" noChangeArrowheads="1"/>
          </p:cNvSpPr>
          <p:nvPr>
            <p:ph type="body" idx="1"/>
          </p:nvPr>
        </p:nvSpPr>
        <p:spPr>
          <a:xfrm>
            <a:off x="685800" y="914400"/>
            <a:ext cx="8077200" cy="5529263"/>
          </a:xfrm>
        </p:spPr>
        <p:txBody>
          <a:bodyPr/>
          <a:lstStyle/>
          <a:p>
            <a:pPr marL="533400" indent="-533400" eaLnBrk="1" hangingPunct="1">
              <a:lnSpc>
                <a:spcPct val="80000"/>
              </a:lnSpc>
              <a:buFontTx/>
              <a:buNone/>
            </a:pPr>
            <a:r>
              <a:rPr lang="zh-CN" altLang="en-US" sz="2800" dirty="0" smtClean="0">
                <a:latin typeface="楷体_GB2312" pitchFamily="49" charset="-122"/>
                <a:ea typeface="楷体_GB2312" pitchFamily="49" charset="-122"/>
              </a:rPr>
              <a:t>一、软件体系结构概述</a:t>
            </a:r>
            <a:endParaRPr lang="zh-CN" altLang="en-US" sz="2800" dirty="0" smtClean="0">
              <a:latin typeface="楷体_GB2312" pitchFamily="49" charset="-122"/>
              <a:ea typeface="楷体_GB2312" pitchFamily="49" charset="-122"/>
            </a:endParaRPr>
          </a:p>
          <a:p>
            <a:pPr marL="914400" lvl="1" indent="-457200" eaLnBrk="1" hangingPunct="1">
              <a:lnSpc>
                <a:spcPct val="80000"/>
              </a:lnSpc>
            </a:pPr>
            <a:r>
              <a:rPr lang="zh-CN" altLang="en-US" sz="2400" dirty="0" smtClean="0">
                <a:latin typeface="楷体_GB2312" pitchFamily="49" charset="-122"/>
                <a:ea typeface="楷体_GB2312" pitchFamily="49" charset="-122"/>
              </a:rPr>
              <a:t>什么是软件体系结构</a:t>
            </a:r>
            <a:r>
              <a:rPr lang="en-US" altLang="zh-CN" sz="2400" dirty="0" smtClean="0">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为什么研究软件体系结构？</a:t>
            </a:r>
            <a:endParaRPr lang="zh-CN" altLang="en-US" sz="2400" dirty="0" smtClean="0">
              <a:latin typeface="楷体_GB2312" pitchFamily="49" charset="-122"/>
              <a:ea typeface="楷体_GB2312" pitchFamily="49" charset="-122"/>
            </a:endParaRPr>
          </a:p>
          <a:p>
            <a:pPr marL="914400" lvl="1" indent="-457200" eaLnBrk="1" hangingPunct="1">
              <a:lnSpc>
                <a:spcPct val="80000"/>
              </a:lnSpc>
            </a:pPr>
            <a:r>
              <a:rPr lang="zh-CN" altLang="en-US" sz="2400" dirty="0" smtClean="0">
                <a:latin typeface="楷体_GB2312" pitchFamily="49" charset="-122"/>
                <a:ea typeface="楷体_GB2312" pitchFamily="49" charset="-122"/>
              </a:rPr>
              <a:t>软件体系结构的重要性</a:t>
            </a:r>
            <a:r>
              <a:rPr lang="en-US" altLang="zh-CN" sz="2400" dirty="0" smtClean="0">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软件体系结构研究领域</a:t>
            </a:r>
            <a:endParaRPr lang="zh-CN" altLang="en-US" sz="2400" dirty="0" smtClean="0">
              <a:latin typeface="楷体_GB2312" pitchFamily="49" charset="-122"/>
              <a:ea typeface="楷体_GB2312" pitchFamily="49" charset="-122"/>
            </a:endParaRPr>
          </a:p>
          <a:p>
            <a:pPr marL="914400" lvl="1" indent="-457200" eaLnBrk="1" hangingPunct="1">
              <a:lnSpc>
                <a:spcPct val="80000"/>
              </a:lnSpc>
            </a:pPr>
            <a:r>
              <a:rPr lang="zh-CN" altLang="en-US" sz="2400" dirty="0" smtClean="0">
                <a:latin typeface="楷体_GB2312" pitchFamily="49" charset="-122"/>
                <a:ea typeface="楷体_GB2312" pitchFamily="49" charset="-122"/>
              </a:rPr>
              <a:t>一个实例</a:t>
            </a:r>
            <a:endParaRPr lang="zh-CN" altLang="en-US" sz="2400" dirty="0" smtClean="0">
              <a:latin typeface="楷体_GB2312" pitchFamily="49" charset="-122"/>
              <a:ea typeface="楷体_GB2312" pitchFamily="49" charset="-122"/>
            </a:endParaRPr>
          </a:p>
          <a:p>
            <a:pPr marL="533400" indent="-533400" eaLnBrk="1" hangingPunct="1">
              <a:lnSpc>
                <a:spcPct val="80000"/>
              </a:lnSpc>
              <a:buFontTx/>
              <a:buNone/>
            </a:pPr>
            <a:r>
              <a:rPr lang="zh-CN" altLang="en-US" sz="2800" dirty="0" smtClean="0">
                <a:latin typeface="楷体_GB2312" pitchFamily="49" charset="-122"/>
                <a:ea typeface="楷体_GB2312" pitchFamily="49" charset="-122"/>
              </a:rPr>
              <a:t>二、软件体系结构建模与描述</a:t>
            </a:r>
            <a:endParaRPr lang="zh-CN" altLang="en-US" sz="2800" dirty="0" smtClean="0">
              <a:solidFill>
                <a:srgbClr val="C00000"/>
              </a:solidFill>
              <a:latin typeface="楷体_GB2312" pitchFamily="49" charset="-122"/>
              <a:ea typeface="楷体_GB2312" pitchFamily="49" charset="-122"/>
            </a:endParaRPr>
          </a:p>
          <a:p>
            <a:pPr marL="914400" lvl="1" indent="-457200" eaLnBrk="1" hangingPunct="1">
              <a:lnSpc>
                <a:spcPct val="80000"/>
              </a:lnSpc>
            </a:pPr>
            <a:r>
              <a:rPr lang="zh-CN" altLang="en-US" sz="2400" dirty="0" smtClean="0">
                <a:latin typeface="楷体_GB2312" pitchFamily="49" charset="-122"/>
                <a:ea typeface="楷体_GB2312" pitchFamily="49" charset="-122"/>
              </a:rPr>
              <a:t>软件体系结构模型及建模（</a:t>
            </a:r>
            <a:r>
              <a:rPr lang="en-US" altLang="zh-CN" sz="2400" dirty="0" smtClean="0">
                <a:latin typeface="楷体_GB2312" pitchFamily="49" charset="-122"/>
                <a:ea typeface="楷体_GB2312" pitchFamily="49" charset="-122"/>
              </a:rPr>
              <a:t>MDA</a:t>
            </a:r>
            <a:r>
              <a:rPr lang="zh-CN" altLang="en-US" sz="2400" dirty="0" smtClean="0">
                <a:latin typeface="楷体_GB2312" pitchFamily="49" charset="-122"/>
                <a:ea typeface="楷体_GB2312" pitchFamily="49" charset="-122"/>
              </a:rPr>
              <a:t>、</a:t>
            </a:r>
            <a:r>
              <a:rPr lang="en-US" altLang="zh-CN" sz="2400" dirty="0" smtClean="0">
                <a:latin typeface="楷体_GB2312" pitchFamily="49" charset="-122"/>
                <a:ea typeface="楷体_GB2312" pitchFamily="49" charset="-122"/>
              </a:rPr>
              <a:t>UML</a:t>
            </a:r>
            <a:r>
              <a:rPr lang="zh-CN" altLang="en-US" sz="2400" dirty="0" smtClean="0">
                <a:latin typeface="楷体_GB2312" pitchFamily="49" charset="-122"/>
                <a:ea typeface="楷体_GB2312" pitchFamily="49" charset="-122"/>
              </a:rPr>
              <a:t>）</a:t>
            </a:r>
            <a:endParaRPr lang="zh-CN" altLang="en-US" sz="2400" dirty="0" smtClean="0">
              <a:latin typeface="楷体_GB2312" pitchFamily="49" charset="-122"/>
              <a:ea typeface="楷体_GB2312" pitchFamily="49" charset="-122"/>
            </a:endParaRPr>
          </a:p>
          <a:p>
            <a:pPr marL="914400" lvl="1" indent="-457200" eaLnBrk="1" hangingPunct="1">
              <a:lnSpc>
                <a:spcPct val="80000"/>
              </a:lnSpc>
            </a:pPr>
            <a:r>
              <a:rPr lang="zh-CN" altLang="en-US" sz="2400" dirty="0" smtClean="0">
                <a:latin typeface="楷体_GB2312" pitchFamily="49" charset="-122"/>
                <a:ea typeface="楷体_GB2312" pitchFamily="49" charset="-122"/>
              </a:rPr>
              <a:t>软件体系结构描述语言</a:t>
            </a:r>
            <a:endParaRPr lang="zh-CN" altLang="en-US" sz="2400" dirty="0" smtClean="0">
              <a:latin typeface="楷体_GB2312" pitchFamily="49" charset="-122"/>
              <a:ea typeface="楷体_GB2312" pitchFamily="49" charset="-122"/>
            </a:endParaRPr>
          </a:p>
          <a:p>
            <a:pPr marL="914400" lvl="1" indent="-457200" eaLnBrk="1" hangingPunct="1">
              <a:lnSpc>
                <a:spcPct val="80000"/>
              </a:lnSpc>
            </a:pPr>
            <a:r>
              <a:rPr lang="zh-CN" altLang="en-US" sz="2400" dirty="0" smtClean="0">
                <a:latin typeface="楷体_GB2312" pitchFamily="49" charset="-122"/>
                <a:ea typeface="楷体_GB2312" pitchFamily="49" charset="-122"/>
              </a:rPr>
              <a:t>软件体系结构文档</a:t>
            </a:r>
            <a:r>
              <a:rPr lang="en-US" altLang="zh-CN" sz="2400" dirty="0" smtClean="0">
                <a:latin typeface="楷体_GB2312" pitchFamily="49" charset="-122"/>
                <a:ea typeface="楷体_GB2312" pitchFamily="49" charset="-122"/>
              </a:rPr>
              <a:t>(documentation)</a:t>
            </a:r>
            <a:endParaRPr lang="en-US" altLang="zh-CN" sz="2400" dirty="0" smtClean="0">
              <a:latin typeface="楷体_GB2312" pitchFamily="49" charset="-122"/>
              <a:ea typeface="楷体_GB2312" pitchFamily="49" charset="-122"/>
            </a:endParaRPr>
          </a:p>
          <a:p>
            <a:pPr marL="533400" indent="-533400" eaLnBrk="1" hangingPunct="1">
              <a:lnSpc>
                <a:spcPct val="80000"/>
              </a:lnSpc>
              <a:buFontTx/>
              <a:buNone/>
            </a:pPr>
            <a:r>
              <a:rPr lang="zh-CN" altLang="en-US" sz="2800" dirty="0" smtClean="0">
                <a:latin typeface="楷体_GB2312" pitchFamily="49" charset="-122"/>
                <a:ea typeface="楷体_GB2312" pitchFamily="49" charset="-122"/>
              </a:rPr>
              <a:t>三、创建软件体系结构</a:t>
            </a:r>
            <a:endParaRPr lang="zh-CN" altLang="en-US" sz="2800" dirty="0" smtClean="0">
              <a:latin typeface="楷体_GB2312" pitchFamily="49" charset="-122"/>
              <a:ea typeface="楷体_GB2312" pitchFamily="49" charset="-122"/>
            </a:endParaRPr>
          </a:p>
          <a:p>
            <a:pPr marL="914400" lvl="1" indent="-457200" eaLnBrk="1" hangingPunct="1">
              <a:lnSpc>
                <a:spcPct val="80000"/>
              </a:lnSpc>
            </a:pPr>
            <a:r>
              <a:rPr lang="zh-CN" altLang="en-US" sz="2400" dirty="0" smtClean="0">
                <a:latin typeface="楷体_GB2312" pitchFamily="49" charset="-122"/>
                <a:ea typeface="楷体_GB2312" pitchFamily="49" charset="-122"/>
              </a:rPr>
              <a:t>理解质量属性</a:t>
            </a:r>
            <a:endParaRPr lang="zh-CN" altLang="en-US" sz="2400" dirty="0" smtClean="0">
              <a:latin typeface="楷体_GB2312" pitchFamily="49" charset="-122"/>
              <a:ea typeface="楷体_GB2312" pitchFamily="49" charset="-122"/>
            </a:endParaRPr>
          </a:p>
          <a:p>
            <a:pPr marL="914400" lvl="1" indent="-457200" eaLnBrk="1" hangingPunct="1">
              <a:lnSpc>
                <a:spcPct val="80000"/>
              </a:lnSpc>
            </a:pPr>
            <a:r>
              <a:rPr lang="zh-CN" altLang="en-US" sz="2400" dirty="0" smtClean="0">
                <a:latin typeface="楷体_GB2312" pitchFamily="49" charset="-122"/>
                <a:ea typeface="楷体_GB2312" pitchFamily="49" charset="-122"/>
              </a:rPr>
              <a:t>实现质量属性：软件体系结构风格、软件设计模式、软件体系结构设计的原子操作、软件体系结构实现战术</a:t>
            </a:r>
            <a:r>
              <a:rPr lang="zh-CN" altLang="en-US" dirty="0" smtClean="0">
                <a:latin typeface="楷体_GB2312" pitchFamily="49" charset="-122"/>
                <a:ea typeface="楷体_GB2312" pitchFamily="49" charset="-122"/>
              </a:rPr>
              <a:t> </a:t>
            </a:r>
            <a:endParaRPr lang="zh-CN" altLang="en-US" sz="2400" dirty="0" smtClean="0">
              <a:latin typeface="楷体_GB2312" pitchFamily="49" charset="-122"/>
              <a:ea typeface="楷体_GB2312" pitchFamily="49" charset="-122"/>
            </a:endParaRPr>
          </a:p>
          <a:p>
            <a:pPr marL="914400" lvl="1" indent="-457200" eaLnBrk="1" hangingPunct="1">
              <a:lnSpc>
                <a:spcPct val="80000"/>
              </a:lnSpc>
            </a:pPr>
            <a:r>
              <a:rPr lang="zh-CN" altLang="en-US" sz="2400" dirty="0" smtClean="0">
                <a:latin typeface="楷体_GB2312" pitchFamily="49" charset="-122"/>
                <a:ea typeface="楷体_GB2312" pitchFamily="49" charset="-122"/>
              </a:rPr>
              <a:t>案例分析（</a:t>
            </a:r>
            <a:r>
              <a:rPr lang="en-US" altLang="zh-CN" sz="2400" dirty="0" smtClean="0">
                <a:latin typeface="楷体_GB2312" pitchFamily="49" charset="-122"/>
                <a:ea typeface="楷体_GB2312" pitchFamily="49" charset="-122"/>
              </a:rPr>
              <a:t>OS</a:t>
            </a:r>
            <a:r>
              <a:rPr lang="zh-CN" altLang="en-US" sz="2400" dirty="0" smtClean="0">
                <a:latin typeface="楷体_GB2312" pitchFamily="49" charset="-122"/>
                <a:ea typeface="楷体_GB2312" pitchFamily="49" charset="-122"/>
              </a:rPr>
              <a:t>，等）</a:t>
            </a:r>
            <a:endParaRPr lang="zh-CN" altLang="en-US" sz="2400" dirty="0" smtClean="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页脚占位符 3"/>
          <p:cNvSpPr>
            <a:spLocks noGrp="1"/>
          </p:cNvSpPr>
          <p:nvPr>
            <p:ph type="ftr" sz="quarter" idx="10"/>
          </p:nvPr>
        </p:nvSpPr>
        <p:spPr>
          <a:noFill/>
        </p:spPr>
        <p:txBody>
          <a:bodyPr/>
          <a:lstStyle/>
          <a:p>
            <a:r>
              <a:rPr lang="zh-CN" altLang="en-US" smtClean="0">
                <a:ea typeface="宋体" panose="02010600030101010101" pitchFamily="2" charset="-122"/>
              </a:rPr>
              <a:t>北京航空航天大学软件工程研究所    </a:t>
            </a:r>
            <a:r>
              <a:rPr lang="en-US" altLang="zh-CN" smtClean="0">
                <a:ea typeface="宋体" panose="02010600030101010101" pitchFamily="2" charset="-122"/>
              </a:rPr>
              <a:t>lily@buaa.edu.cn</a:t>
            </a:r>
            <a:endParaRPr lang="en-US" altLang="zh-CN" smtClean="0">
              <a:ea typeface="宋体" panose="02010600030101010101" pitchFamily="2" charset="-122"/>
            </a:endParaRPr>
          </a:p>
        </p:txBody>
      </p:sp>
      <p:sp>
        <p:nvSpPr>
          <p:cNvPr id="332802" name="Rectangle 2"/>
          <p:cNvSpPr>
            <a:spLocks noGrp="1" noChangeArrowheads="1"/>
          </p:cNvSpPr>
          <p:nvPr>
            <p:ph type="title"/>
          </p:nvPr>
        </p:nvSpPr>
        <p:spPr/>
        <p:txBody>
          <a:bodyPr/>
          <a:lstStyle/>
          <a:p>
            <a:pPr eaLnBrk="1" hangingPunct="1">
              <a:defRPr/>
            </a:pPr>
            <a:endParaRPr lang="zh-CN" altLang="zh-CN"/>
          </a:p>
        </p:txBody>
      </p:sp>
      <p:sp>
        <p:nvSpPr>
          <p:cNvPr id="48131" name="Rectangle 3"/>
          <p:cNvSpPr>
            <a:spLocks noGrp="1" noChangeArrowheads="1"/>
          </p:cNvSpPr>
          <p:nvPr>
            <p:ph type="body" idx="1"/>
          </p:nvPr>
        </p:nvSpPr>
        <p:spPr/>
        <p:txBody>
          <a:bodyPr/>
          <a:lstStyle/>
          <a:p>
            <a:pPr marL="609600" indent="-609600" eaLnBrk="1" hangingPunct="1">
              <a:lnSpc>
                <a:spcPct val="90000"/>
              </a:lnSpc>
              <a:buFontTx/>
              <a:buNone/>
            </a:pPr>
            <a:r>
              <a:rPr lang="zh-CN" altLang="en-US" dirty="0" smtClean="0">
                <a:latin typeface="楷体_GB2312" pitchFamily="49" charset="-122"/>
                <a:ea typeface="楷体_GB2312" pitchFamily="49" charset="-122"/>
              </a:rPr>
              <a:t>四、软件体系结构分析和评估</a:t>
            </a:r>
            <a:endParaRPr lang="zh-CN" altLang="en-US" dirty="0" smtClean="0">
              <a:latin typeface="楷体_GB2312" pitchFamily="49" charset="-122"/>
              <a:ea typeface="楷体_GB2312" pitchFamily="49" charset="-122"/>
            </a:endParaRPr>
          </a:p>
          <a:p>
            <a:pPr marL="990600" lvl="1" indent="-533400" eaLnBrk="1" hangingPunct="1">
              <a:lnSpc>
                <a:spcPct val="90000"/>
              </a:lnSpc>
            </a:pPr>
            <a:r>
              <a:rPr lang="zh-CN" altLang="en-US" dirty="0" smtClean="0">
                <a:latin typeface="楷体_GB2312" pitchFamily="49" charset="-122"/>
                <a:ea typeface="楷体_GB2312" pitchFamily="49" charset="-122"/>
              </a:rPr>
              <a:t>软件体系结构度量和评估</a:t>
            </a:r>
            <a:endParaRPr lang="zh-CN" altLang="en-US" dirty="0" smtClean="0">
              <a:latin typeface="楷体_GB2312" pitchFamily="49" charset="-122"/>
              <a:ea typeface="楷体_GB2312" pitchFamily="49" charset="-122"/>
            </a:endParaRPr>
          </a:p>
          <a:p>
            <a:pPr marL="990600" lvl="1" indent="-533400" eaLnBrk="1" hangingPunct="1">
              <a:lnSpc>
                <a:spcPct val="90000"/>
              </a:lnSpc>
            </a:pPr>
            <a:r>
              <a:rPr lang="zh-CN" altLang="en-US" dirty="0" smtClean="0">
                <a:latin typeface="楷体_GB2312" pitchFamily="49" charset="-122"/>
                <a:ea typeface="楷体_GB2312" pitchFamily="49" charset="-122"/>
              </a:rPr>
              <a:t>软件体系结构分析与评审</a:t>
            </a:r>
            <a:endParaRPr lang="zh-CN" altLang="en-US" dirty="0" smtClean="0">
              <a:latin typeface="楷体_GB2312" pitchFamily="49" charset="-122"/>
              <a:ea typeface="楷体_GB2312" pitchFamily="49" charset="-122"/>
            </a:endParaRPr>
          </a:p>
          <a:p>
            <a:pPr marL="990600" lvl="1" indent="-533400" eaLnBrk="1" hangingPunct="1">
              <a:lnSpc>
                <a:spcPct val="90000"/>
              </a:lnSpc>
            </a:pPr>
            <a:r>
              <a:rPr lang="zh-CN" altLang="en-US" dirty="0" smtClean="0">
                <a:latin typeface="楷体_GB2312" pitchFamily="49" charset="-122"/>
                <a:ea typeface="楷体_GB2312" pitchFamily="49" charset="-122"/>
              </a:rPr>
              <a:t>案例分析和研讨</a:t>
            </a:r>
            <a:endParaRPr lang="zh-CN" altLang="en-US" dirty="0" smtClean="0">
              <a:latin typeface="楷体_GB2312" pitchFamily="49" charset="-122"/>
              <a:ea typeface="楷体_GB2312" pitchFamily="49" charset="-122"/>
            </a:endParaRPr>
          </a:p>
          <a:p>
            <a:pPr marL="609600" indent="-609600" eaLnBrk="1" hangingPunct="1">
              <a:lnSpc>
                <a:spcPct val="90000"/>
              </a:lnSpc>
              <a:buFontTx/>
              <a:buNone/>
            </a:pPr>
            <a:r>
              <a:rPr lang="zh-CN" altLang="en-US" dirty="0" smtClean="0">
                <a:latin typeface="楷体_GB2312" pitchFamily="49" charset="-122"/>
                <a:ea typeface="楷体_GB2312" pitchFamily="49" charset="-122"/>
              </a:rPr>
              <a:t>五、软件体系结构演化和维护</a:t>
            </a:r>
            <a:endParaRPr lang="zh-CN" altLang="en-US" dirty="0" smtClean="0">
              <a:latin typeface="楷体_GB2312" pitchFamily="49" charset="-122"/>
              <a:ea typeface="楷体_GB2312" pitchFamily="49" charset="-122"/>
            </a:endParaRPr>
          </a:p>
          <a:p>
            <a:pPr marL="990600" lvl="1" indent="-533400" algn="l" eaLnBrk="1" hangingPunct="1">
              <a:lnSpc>
                <a:spcPct val="90000"/>
              </a:lnSpc>
              <a:buClrTx/>
              <a:buSzTx/>
              <a:buFontTx/>
            </a:pPr>
            <a:r>
              <a:rPr lang="zh-CN" altLang="en-US" dirty="0" smtClean="0">
                <a:latin typeface="楷体_GB2312" pitchFamily="49" charset="-122"/>
                <a:ea typeface="楷体_GB2312" pitchFamily="49" charset="-122"/>
                <a:cs typeface="+mn-ea"/>
              </a:rPr>
              <a:t>软件体系结构恢复和重构</a:t>
            </a:r>
            <a:endParaRPr lang="zh-CN" altLang="en-US" dirty="0" smtClean="0">
              <a:latin typeface="楷体_GB2312" pitchFamily="49" charset="-122"/>
              <a:ea typeface="楷体_GB2312" pitchFamily="49" charset="-122"/>
              <a:cs typeface="+mn-ea"/>
            </a:endParaRPr>
          </a:p>
          <a:p>
            <a:pPr marL="990600" lvl="1" indent="-533400" algn="l" eaLnBrk="1" hangingPunct="1">
              <a:lnSpc>
                <a:spcPct val="90000"/>
              </a:lnSpc>
              <a:buClrTx/>
              <a:buSzTx/>
              <a:buFontTx/>
            </a:pPr>
            <a:r>
              <a:rPr lang="zh-CN" altLang="en-US" dirty="0" smtClean="0">
                <a:latin typeface="楷体_GB2312" pitchFamily="49" charset="-122"/>
                <a:ea typeface="楷体_GB2312" pitchFamily="49" charset="-122"/>
                <a:cs typeface="+mn-ea"/>
              </a:rPr>
              <a:t>案例分析、大作业展示、交流</a:t>
            </a:r>
            <a:endParaRPr lang="zh-CN" altLang="en-US" dirty="0" smtClean="0">
              <a:latin typeface="楷体_GB2312" pitchFamily="49" charset="-122"/>
              <a:ea typeface="楷体_GB2312" pitchFamily="49" charset="-122"/>
              <a:cs typeface="+mn-ea"/>
            </a:endParaRPr>
          </a:p>
          <a:p>
            <a:pPr marL="609600" indent="-609600" eaLnBrk="1" hangingPunct="1">
              <a:lnSpc>
                <a:spcPct val="90000"/>
              </a:lnSpc>
              <a:buFontTx/>
              <a:buNone/>
            </a:pPr>
            <a:r>
              <a:rPr lang="zh-CN" altLang="en-US" dirty="0" smtClean="0">
                <a:latin typeface="楷体_GB2312" pitchFamily="49" charset="-122"/>
                <a:ea typeface="楷体_GB2312" pitchFamily="49" charset="-122"/>
                <a:sym typeface="+mn-ea"/>
              </a:rPr>
              <a:t>六、</a:t>
            </a:r>
            <a:r>
              <a:rPr lang="zh-CN" altLang="en-US" dirty="0" smtClean="0">
                <a:latin typeface="楷体_GB2312" pitchFamily="49" charset="-122"/>
                <a:ea typeface="楷体_GB2312" pitchFamily="49" charset="-122"/>
              </a:rPr>
              <a:t>面向领域的软件体系结构</a:t>
            </a:r>
            <a:endParaRPr lang="zh-CN" altLang="en-US" dirty="0" smtClean="0">
              <a:latin typeface="楷体_GB2312" pitchFamily="49" charset="-122"/>
              <a:ea typeface="楷体_GB2312" pitchFamily="49" charset="-122"/>
            </a:endParaRPr>
          </a:p>
          <a:p>
            <a:pPr marL="990600" lvl="1" indent="-533400" eaLnBrk="1" hangingPunct="1">
              <a:lnSpc>
                <a:spcPct val="90000"/>
              </a:lnSpc>
            </a:pPr>
            <a:r>
              <a:rPr lang="zh-CN" altLang="en-US" dirty="0" smtClean="0">
                <a:latin typeface="楷体_GB2312" pitchFamily="49" charset="-122"/>
                <a:ea typeface="楷体_GB2312" pitchFamily="49" charset="-122"/>
              </a:rPr>
              <a:t>特定领域的软件体系结构</a:t>
            </a:r>
            <a:endParaRPr lang="zh-CN" altLang="en-US" dirty="0" smtClean="0">
              <a:latin typeface="楷体_GB2312" pitchFamily="49" charset="-122"/>
              <a:ea typeface="楷体_GB2312" pitchFamily="49" charset="-122"/>
            </a:endParaRPr>
          </a:p>
          <a:p>
            <a:pPr marL="990600" lvl="1" indent="-533400" eaLnBrk="1" hangingPunct="1">
              <a:lnSpc>
                <a:spcPct val="90000"/>
              </a:lnSpc>
            </a:pPr>
            <a:r>
              <a:rPr lang="zh-CN" altLang="en-US" dirty="0" smtClean="0">
                <a:latin typeface="楷体_GB2312" pitchFamily="49" charset="-122"/>
                <a:ea typeface="楷体_GB2312" pitchFamily="49" charset="-122"/>
              </a:rPr>
              <a:t>软件产品线</a:t>
            </a:r>
            <a:endParaRPr lang="zh-CN" altLang="en-US" dirty="0" smtClean="0">
              <a:latin typeface="楷体_GB2312" pitchFamily="49" charset="-122"/>
              <a:ea typeface="楷体_GB2312" pitchFamily="49" charset="-122"/>
            </a:endParaRPr>
          </a:p>
          <a:p>
            <a:pPr marL="609600" indent="-609600" eaLnBrk="1" hangingPunct="1">
              <a:lnSpc>
                <a:spcPct val="90000"/>
              </a:lnSpc>
            </a:pPr>
            <a:endParaRPr lang="en-US" altLang="zh-CN" dirty="0" smtClean="0"/>
          </a:p>
        </p:txBody>
      </p:sp>
      <p:sp>
        <p:nvSpPr>
          <p:cNvPr id="48132" name="AutoShape 4"/>
          <p:cNvSpPr>
            <a:spLocks noChangeArrowheads="1"/>
          </p:cNvSpPr>
          <p:nvPr/>
        </p:nvSpPr>
        <p:spPr bwMode="auto">
          <a:xfrm>
            <a:off x="3883025" y="5613400"/>
            <a:ext cx="5260975" cy="696913"/>
          </a:xfrm>
          <a:prstGeom prst="wedgeRoundRectCallout">
            <a:avLst>
              <a:gd name="adj1" fmla="val -46019"/>
              <a:gd name="adj2" fmla="val -136333"/>
              <a:gd name="adj3" fmla="val 16667"/>
            </a:avLst>
          </a:prstGeom>
          <a:solidFill>
            <a:schemeClr val="accent1"/>
          </a:solidFill>
          <a:ln w="9525">
            <a:noFill/>
            <a:miter lim="800000"/>
          </a:ln>
        </p:spPr>
        <p:txBody>
          <a:bodyPr/>
          <a:lstStyle/>
          <a:p>
            <a:pPr algn="ctr"/>
            <a:r>
              <a:rPr lang="zh-CN" altLang="en-US" dirty="0">
                <a:solidFill>
                  <a:srgbClr val="FFFF66"/>
                </a:solidFill>
              </a:rPr>
              <a:t>可能有变动</a:t>
            </a:r>
            <a:r>
              <a:rPr lang="en-US" altLang="zh-CN" dirty="0">
                <a:solidFill>
                  <a:srgbClr val="FFFF66"/>
                </a:solidFill>
              </a:rPr>
              <a:t>----</a:t>
            </a:r>
            <a:r>
              <a:rPr lang="zh-CN" altLang="en-US" dirty="0">
                <a:solidFill>
                  <a:srgbClr val="FFFF66"/>
                </a:solidFill>
              </a:rPr>
              <a:t>根据教学过程调整</a:t>
            </a:r>
            <a:endParaRPr lang="zh-CN" altLang="en-US" dirty="0">
              <a:solidFill>
                <a:srgbClr val="FFFF66"/>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3283" name="Rectangle 3"/>
          <p:cNvSpPr>
            <a:spLocks noChangeArrowheads="1"/>
          </p:cNvSpPr>
          <p:nvPr/>
        </p:nvSpPr>
        <p:spPr bwMode="auto">
          <a:xfrm>
            <a:off x="773113" y="1184910"/>
            <a:ext cx="3182937" cy="609600"/>
          </a:xfrm>
          <a:prstGeom prst="rect">
            <a:avLst/>
          </a:prstGeom>
          <a:noFill/>
          <a:ln w="9525">
            <a:noFill/>
            <a:miter lim="800000"/>
          </a:ln>
        </p:spPr>
        <p:txBody>
          <a:bodyPr/>
          <a:lstStyle/>
          <a:p>
            <a:pPr marL="533400" indent="-533400">
              <a:spcBef>
                <a:spcPct val="20000"/>
              </a:spcBef>
              <a:buFontTx/>
              <a:buChar char="•"/>
            </a:pPr>
            <a:r>
              <a:rPr lang="zh-CN" altLang="en-US" sz="4000">
                <a:solidFill>
                  <a:schemeClr val="accent2"/>
                </a:solidFill>
                <a:ea typeface="楷体_GB2312" pitchFamily="49" charset="-122"/>
              </a:rPr>
              <a:t>教学内容</a:t>
            </a:r>
            <a:endParaRPr lang="zh-CN" altLang="en-US" sz="4000">
              <a:solidFill>
                <a:schemeClr val="accent2"/>
              </a:solidFill>
              <a:latin typeface="楷体_GB2312" pitchFamily="49" charset="-122"/>
              <a:ea typeface="楷体_GB2312" pitchFamily="49" charset="-122"/>
            </a:endParaRPr>
          </a:p>
        </p:txBody>
      </p:sp>
      <p:sp>
        <p:nvSpPr>
          <p:cNvPr id="353284" name="Rectangle 4"/>
          <p:cNvSpPr>
            <a:spLocks noChangeArrowheads="1"/>
          </p:cNvSpPr>
          <p:nvPr/>
        </p:nvSpPr>
        <p:spPr bwMode="auto">
          <a:xfrm>
            <a:off x="773113" y="2184400"/>
            <a:ext cx="3798887" cy="838200"/>
          </a:xfrm>
          <a:prstGeom prst="rect">
            <a:avLst/>
          </a:prstGeom>
          <a:noFill/>
          <a:ln w="9525">
            <a:noFill/>
            <a:miter lim="800000"/>
          </a:ln>
        </p:spPr>
        <p:txBody>
          <a:bodyPr/>
          <a:lstStyle/>
          <a:p>
            <a:pPr marL="533400" indent="-533400">
              <a:spcBef>
                <a:spcPct val="20000"/>
              </a:spcBef>
              <a:buFontTx/>
              <a:buChar char="•"/>
            </a:pPr>
            <a:r>
              <a:rPr lang="zh-CN" altLang="en-US" sz="4000">
                <a:solidFill>
                  <a:schemeClr val="accent2"/>
                </a:solidFill>
                <a:ea typeface="楷体_GB2312" pitchFamily="49" charset="-122"/>
              </a:rPr>
              <a:t>参考资料</a:t>
            </a:r>
            <a:endParaRPr lang="zh-CN" altLang="en-US" sz="4000">
              <a:solidFill>
                <a:schemeClr val="accent2"/>
              </a:solidFill>
              <a:ea typeface="楷体_GB2312" pitchFamily="49" charset="-122"/>
            </a:endParaRPr>
          </a:p>
        </p:txBody>
      </p:sp>
      <p:sp>
        <p:nvSpPr>
          <p:cNvPr id="24580" name="Text Box 5"/>
          <p:cNvSpPr txBox="1">
            <a:spLocks noChangeArrowheads="1"/>
          </p:cNvSpPr>
          <p:nvPr/>
        </p:nvSpPr>
        <p:spPr bwMode="auto">
          <a:xfrm>
            <a:off x="4641850" y="1879600"/>
            <a:ext cx="2462213" cy="457200"/>
          </a:xfrm>
          <a:prstGeom prst="rect">
            <a:avLst/>
          </a:prstGeom>
          <a:noFill/>
          <a:ln w="9525">
            <a:noFill/>
            <a:miter lim="800000"/>
          </a:ln>
        </p:spPr>
        <p:txBody>
          <a:bodyPr>
            <a:spAutoFit/>
          </a:bodyPr>
          <a:lstStyle/>
          <a:p>
            <a:pPr>
              <a:spcBef>
                <a:spcPct val="50000"/>
              </a:spcBef>
            </a:pPr>
            <a:r>
              <a:rPr lang="zh-CN" altLang="en-US">
                <a:latin typeface="楷体_GB2312" pitchFamily="49" charset="-122"/>
                <a:ea typeface="楷体_GB2312" pitchFamily="49" charset="-122"/>
              </a:rPr>
              <a:t>学什么？</a:t>
            </a:r>
            <a:endParaRPr lang="zh-CN" altLang="en-US">
              <a:latin typeface="楷体_GB2312" pitchFamily="49" charset="-122"/>
              <a:ea typeface="楷体_GB2312" pitchFamily="49" charset="-122"/>
            </a:endParaRPr>
          </a:p>
        </p:txBody>
      </p:sp>
      <p:sp>
        <p:nvSpPr>
          <p:cNvPr id="353286" name="Rectangle 6"/>
          <p:cNvSpPr>
            <a:spLocks noChangeArrowheads="1"/>
          </p:cNvSpPr>
          <p:nvPr/>
        </p:nvSpPr>
        <p:spPr bwMode="auto">
          <a:xfrm>
            <a:off x="773113" y="3479800"/>
            <a:ext cx="3798887" cy="838200"/>
          </a:xfrm>
          <a:prstGeom prst="rect">
            <a:avLst/>
          </a:prstGeom>
          <a:noFill/>
          <a:ln w="9525">
            <a:noFill/>
            <a:miter lim="800000"/>
          </a:ln>
        </p:spPr>
        <p:txBody>
          <a:bodyPr/>
          <a:lstStyle/>
          <a:p>
            <a:pPr marL="533400" indent="-533400">
              <a:spcBef>
                <a:spcPct val="20000"/>
              </a:spcBef>
              <a:buFontTx/>
              <a:buChar char="•"/>
            </a:pPr>
            <a:r>
              <a:rPr lang="zh-CN" altLang="en-US" sz="4000">
                <a:solidFill>
                  <a:schemeClr val="accent2"/>
                </a:solidFill>
                <a:ea typeface="楷体_GB2312" pitchFamily="49" charset="-122"/>
              </a:rPr>
              <a:t>学习方法</a:t>
            </a:r>
            <a:endParaRPr lang="zh-CN" altLang="en-US" sz="4000">
              <a:solidFill>
                <a:schemeClr val="accent2"/>
              </a:solidFill>
              <a:ea typeface="楷体_GB2312" pitchFamily="49" charset="-122"/>
            </a:endParaRPr>
          </a:p>
        </p:txBody>
      </p:sp>
      <p:sp>
        <p:nvSpPr>
          <p:cNvPr id="353287" name="Rectangle 7"/>
          <p:cNvSpPr>
            <a:spLocks noChangeArrowheads="1"/>
          </p:cNvSpPr>
          <p:nvPr/>
        </p:nvSpPr>
        <p:spPr bwMode="auto">
          <a:xfrm>
            <a:off x="773113" y="4699000"/>
            <a:ext cx="3798887" cy="838200"/>
          </a:xfrm>
          <a:prstGeom prst="rect">
            <a:avLst/>
          </a:prstGeom>
          <a:noFill/>
          <a:ln w="9525">
            <a:noFill/>
            <a:miter lim="800000"/>
          </a:ln>
        </p:spPr>
        <p:txBody>
          <a:bodyPr/>
          <a:lstStyle/>
          <a:p>
            <a:pPr marL="533400" indent="-533400">
              <a:spcBef>
                <a:spcPct val="20000"/>
              </a:spcBef>
              <a:buFontTx/>
              <a:buChar char="•"/>
            </a:pPr>
            <a:r>
              <a:rPr lang="zh-CN" altLang="en-US" sz="4000" dirty="0">
                <a:solidFill>
                  <a:schemeClr val="accent2"/>
                </a:solidFill>
                <a:ea typeface="楷体_GB2312" pitchFamily="49" charset="-122"/>
              </a:rPr>
              <a:t>考试方法</a:t>
            </a:r>
            <a:endParaRPr lang="zh-CN" altLang="en-US" sz="4000" dirty="0">
              <a:solidFill>
                <a:schemeClr val="accent2"/>
              </a:solidFill>
              <a:ea typeface="楷体_GB2312" pitchFamily="49" charset="-122"/>
            </a:endParaRPr>
          </a:p>
        </p:txBody>
      </p:sp>
      <p:sp>
        <p:nvSpPr>
          <p:cNvPr id="24583" name="AutoShape 8"/>
          <p:cNvSpPr/>
          <p:nvPr/>
        </p:nvSpPr>
        <p:spPr bwMode="auto">
          <a:xfrm>
            <a:off x="3586163" y="1346200"/>
            <a:ext cx="914400" cy="1447800"/>
          </a:xfrm>
          <a:prstGeom prst="rightBrace">
            <a:avLst>
              <a:gd name="adj1" fmla="val 13194"/>
              <a:gd name="adj2" fmla="val 50000"/>
            </a:avLst>
          </a:prstGeom>
          <a:noFill/>
          <a:ln w="38100">
            <a:solidFill>
              <a:srgbClr val="0000CC"/>
            </a:solidFill>
            <a:round/>
          </a:ln>
        </p:spPr>
        <p:txBody>
          <a:bodyPr wrap="none" anchor="ctr"/>
          <a:lstStyle/>
          <a:p>
            <a:endParaRPr lang="zh-CN" altLang="en-US"/>
          </a:p>
        </p:txBody>
      </p:sp>
      <p:sp>
        <p:nvSpPr>
          <p:cNvPr id="24584" name="AutoShape 9"/>
          <p:cNvSpPr/>
          <p:nvPr/>
        </p:nvSpPr>
        <p:spPr bwMode="auto">
          <a:xfrm>
            <a:off x="3657600" y="4699000"/>
            <a:ext cx="422275" cy="914400"/>
          </a:xfrm>
          <a:prstGeom prst="rightBrace">
            <a:avLst>
              <a:gd name="adj1" fmla="val 18045"/>
              <a:gd name="adj2" fmla="val 50000"/>
            </a:avLst>
          </a:prstGeom>
          <a:noFill/>
          <a:ln w="38100">
            <a:solidFill>
              <a:srgbClr val="0000CC"/>
            </a:solidFill>
            <a:round/>
          </a:ln>
        </p:spPr>
        <p:txBody>
          <a:bodyPr wrap="none" anchor="ctr"/>
          <a:lstStyle/>
          <a:p>
            <a:endParaRPr lang="zh-CN" altLang="en-US" sz="4000"/>
          </a:p>
        </p:txBody>
      </p:sp>
      <p:sp>
        <p:nvSpPr>
          <p:cNvPr id="24585" name="AutoShape 10"/>
          <p:cNvSpPr/>
          <p:nvPr/>
        </p:nvSpPr>
        <p:spPr bwMode="auto">
          <a:xfrm>
            <a:off x="3657600" y="3327400"/>
            <a:ext cx="422275" cy="914400"/>
          </a:xfrm>
          <a:prstGeom prst="rightBrace">
            <a:avLst>
              <a:gd name="adj1" fmla="val 18045"/>
              <a:gd name="adj2" fmla="val 50000"/>
            </a:avLst>
          </a:prstGeom>
          <a:noFill/>
          <a:ln w="38100">
            <a:solidFill>
              <a:srgbClr val="0000CC"/>
            </a:solidFill>
            <a:round/>
          </a:ln>
        </p:spPr>
        <p:txBody>
          <a:bodyPr wrap="none" anchor="ctr"/>
          <a:lstStyle/>
          <a:p>
            <a:endParaRPr lang="zh-CN" altLang="en-US" sz="4000"/>
          </a:p>
        </p:txBody>
      </p:sp>
      <p:sp>
        <p:nvSpPr>
          <p:cNvPr id="24586" name="Text Box 11"/>
          <p:cNvSpPr txBox="1">
            <a:spLocks noChangeArrowheads="1"/>
          </p:cNvSpPr>
          <p:nvPr/>
        </p:nvSpPr>
        <p:spPr bwMode="auto">
          <a:xfrm>
            <a:off x="4641850" y="3556000"/>
            <a:ext cx="1617663" cy="457200"/>
          </a:xfrm>
          <a:prstGeom prst="rect">
            <a:avLst/>
          </a:prstGeom>
          <a:noFill/>
          <a:ln w="9525">
            <a:noFill/>
            <a:miter lim="800000"/>
          </a:ln>
        </p:spPr>
        <p:txBody>
          <a:bodyPr>
            <a:spAutoFit/>
          </a:bodyPr>
          <a:lstStyle/>
          <a:p>
            <a:pPr>
              <a:spcBef>
                <a:spcPct val="50000"/>
              </a:spcBef>
            </a:pPr>
            <a:r>
              <a:rPr lang="zh-CN" altLang="en-US">
                <a:latin typeface="楷体_GB2312" pitchFamily="49" charset="-122"/>
                <a:ea typeface="楷体_GB2312" pitchFamily="49" charset="-122"/>
              </a:rPr>
              <a:t>如何学？</a:t>
            </a:r>
            <a:endParaRPr lang="zh-CN" altLang="en-US">
              <a:latin typeface="楷体_GB2312" pitchFamily="49" charset="-122"/>
              <a:ea typeface="楷体_GB2312" pitchFamily="49" charset="-122"/>
            </a:endParaRPr>
          </a:p>
        </p:txBody>
      </p:sp>
      <p:sp>
        <p:nvSpPr>
          <p:cNvPr id="24587" name="Text Box 12"/>
          <p:cNvSpPr txBox="1">
            <a:spLocks noChangeArrowheads="1"/>
          </p:cNvSpPr>
          <p:nvPr/>
        </p:nvSpPr>
        <p:spPr bwMode="auto">
          <a:xfrm>
            <a:off x="4641850" y="4851400"/>
            <a:ext cx="2532063" cy="457200"/>
          </a:xfrm>
          <a:prstGeom prst="rect">
            <a:avLst/>
          </a:prstGeom>
          <a:noFill/>
          <a:ln w="9525">
            <a:noFill/>
            <a:miter lim="800000"/>
          </a:ln>
        </p:spPr>
        <p:txBody>
          <a:bodyPr>
            <a:spAutoFit/>
          </a:bodyPr>
          <a:lstStyle/>
          <a:p>
            <a:pPr>
              <a:spcBef>
                <a:spcPct val="50000"/>
              </a:spcBef>
            </a:pPr>
            <a:r>
              <a:rPr lang="zh-CN" altLang="en-US">
                <a:latin typeface="楷体_GB2312" pitchFamily="49" charset="-122"/>
                <a:ea typeface="楷体_GB2312" pitchFamily="49" charset="-122"/>
              </a:rPr>
              <a:t>学习的结果？</a:t>
            </a:r>
            <a:endParaRPr lang="zh-CN" altLang="en-US">
              <a:latin typeface="楷体_GB2312" pitchFamily="49" charset="-122"/>
              <a:ea typeface="楷体_GB2312" pitchFamily="49" charset="-122"/>
            </a:endParaRPr>
          </a:p>
        </p:txBody>
      </p:sp>
      <p:sp>
        <p:nvSpPr>
          <p:cNvPr id="353293" name="Rectangle 13"/>
          <p:cNvSpPr>
            <a:spLocks noGrp="1" noChangeArrowheads="1"/>
          </p:cNvSpPr>
          <p:nvPr>
            <p:ph type="title"/>
          </p:nvPr>
        </p:nvSpPr>
        <p:spPr/>
        <p:txBody>
          <a:bodyPr/>
          <a:lstStyle/>
          <a:p>
            <a:pPr eaLnBrk="1" hangingPunct="1">
              <a:defRPr/>
            </a:pPr>
            <a:endParaRPr lang="zh-CN" altLang="zh-CN"/>
          </a:p>
        </p:txBody>
      </p:sp>
      <p:sp>
        <p:nvSpPr>
          <p:cNvPr id="14" name="Rectangle 7"/>
          <p:cNvSpPr>
            <a:spLocks noChangeArrowheads="1"/>
          </p:cNvSpPr>
          <p:nvPr/>
        </p:nvSpPr>
        <p:spPr bwMode="auto">
          <a:xfrm>
            <a:off x="0" y="6049981"/>
            <a:ext cx="9144000" cy="572546"/>
          </a:xfrm>
          <a:prstGeom prst="rect">
            <a:avLst/>
          </a:prstGeom>
          <a:solidFill>
            <a:srgbClr val="FFFFCC"/>
          </a:solidFill>
          <a:ln w="9525">
            <a:noFill/>
            <a:miter lim="800000"/>
          </a:ln>
        </p:spPr>
        <p:txBody>
          <a:bodyPr/>
          <a:lstStyle/>
          <a:p>
            <a:pPr marL="533400" indent="-533400">
              <a:spcBef>
                <a:spcPct val="20000"/>
              </a:spcBef>
              <a:buFontTx/>
              <a:buChar char="•"/>
            </a:pPr>
            <a:r>
              <a:rPr lang="zh-CN" altLang="en-US" sz="2800" dirty="0" smtClean="0">
                <a:solidFill>
                  <a:srgbClr val="C00000"/>
                </a:solidFill>
                <a:ea typeface="楷体_GB2312" pitchFamily="49" charset="-122"/>
              </a:rPr>
              <a:t>每年的教学内容会更新，作业可能不同</a:t>
            </a:r>
            <a:endParaRPr lang="zh-CN" altLang="en-US" sz="2800" dirty="0">
              <a:solidFill>
                <a:srgbClr val="C00000"/>
              </a:solidFill>
              <a:ea typeface="楷体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3283"/>
                                        </p:tgtEl>
                                        <p:attrNameLst>
                                          <p:attrName>style.visibility</p:attrName>
                                        </p:attrNameLst>
                                      </p:cBhvr>
                                      <p:to>
                                        <p:strVal val="visible"/>
                                      </p:to>
                                    </p:set>
                                    <p:anim calcmode="lin" valueType="num">
                                      <p:cBhvr additive="base">
                                        <p:cTn id="7" dur="500" fill="hold"/>
                                        <p:tgtEl>
                                          <p:spTgt spid="353283"/>
                                        </p:tgtEl>
                                        <p:attrNameLst>
                                          <p:attrName>ppt_x</p:attrName>
                                        </p:attrNameLst>
                                      </p:cBhvr>
                                      <p:tavLst>
                                        <p:tav tm="0">
                                          <p:val>
                                            <p:strVal val="0-#ppt_w/2"/>
                                          </p:val>
                                        </p:tav>
                                        <p:tav tm="100000">
                                          <p:val>
                                            <p:strVal val="#ppt_x"/>
                                          </p:val>
                                        </p:tav>
                                      </p:tavLst>
                                    </p:anim>
                                    <p:anim calcmode="lin" valueType="num">
                                      <p:cBhvr additive="base">
                                        <p:cTn id="8" dur="500" fill="hold"/>
                                        <p:tgtEl>
                                          <p:spTgt spid="35328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3284"/>
                                        </p:tgtEl>
                                        <p:attrNameLst>
                                          <p:attrName>style.visibility</p:attrName>
                                        </p:attrNameLst>
                                      </p:cBhvr>
                                      <p:to>
                                        <p:strVal val="visible"/>
                                      </p:to>
                                    </p:set>
                                    <p:anim calcmode="lin" valueType="num">
                                      <p:cBhvr additive="base">
                                        <p:cTn id="13" dur="500" fill="hold"/>
                                        <p:tgtEl>
                                          <p:spTgt spid="353284"/>
                                        </p:tgtEl>
                                        <p:attrNameLst>
                                          <p:attrName>ppt_x</p:attrName>
                                        </p:attrNameLst>
                                      </p:cBhvr>
                                      <p:tavLst>
                                        <p:tav tm="0">
                                          <p:val>
                                            <p:strVal val="0-#ppt_w/2"/>
                                          </p:val>
                                        </p:tav>
                                        <p:tav tm="100000">
                                          <p:val>
                                            <p:strVal val="#ppt_x"/>
                                          </p:val>
                                        </p:tav>
                                      </p:tavLst>
                                    </p:anim>
                                    <p:anim calcmode="lin" valueType="num">
                                      <p:cBhvr additive="base">
                                        <p:cTn id="14" dur="500" fill="hold"/>
                                        <p:tgtEl>
                                          <p:spTgt spid="35328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3286"/>
                                        </p:tgtEl>
                                        <p:attrNameLst>
                                          <p:attrName>style.visibility</p:attrName>
                                        </p:attrNameLst>
                                      </p:cBhvr>
                                      <p:to>
                                        <p:strVal val="visible"/>
                                      </p:to>
                                    </p:set>
                                    <p:anim calcmode="lin" valueType="num">
                                      <p:cBhvr additive="base">
                                        <p:cTn id="19" dur="500" fill="hold"/>
                                        <p:tgtEl>
                                          <p:spTgt spid="353286"/>
                                        </p:tgtEl>
                                        <p:attrNameLst>
                                          <p:attrName>ppt_x</p:attrName>
                                        </p:attrNameLst>
                                      </p:cBhvr>
                                      <p:tavLst>
                                        <p:tav tm="0">
                                          <p:val>
                                            <p:strVal val="0-#ppt_w/2"/>
                                          </p:val>
                                        </p:tav>
                                        <p:tav tm="100000">
                                          <p:val>
                                            <p:strVal val="#ppt_x"/>
                                          </p:val>
                                        </p:tav>
                                      </p:tavLst>
                                    </p:anim>
                                    <p:anim calcmode="lin" valueType="num">
                                      <p:cBhvr additive="base">
                                        <p:cTn id="20" dur="500" fill="hold"/>
                                        <p:tgtEl>
                                          <p:spTgt spid="35328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3287"/>
                                        </p:tgtEl>
                                        <p:attrNameLst>
                                          <p:attrName>style.visibility</p:attrName>
                                        </p:attrNameLst>
                                      </p:cBhvr>
                                      <p:to>
                                        <p:strVal val="visible"/>
                                      </p:to>
                                    </p:set>
                                    <p:anim calcmode="lin" valueType="num">
                                      <p:cBhvr additive="base">
                                        <p:cTn id="25" dur="500" fill="hold"/>
                                        <p:tgtEl>
                                          <p:spTgt spid="353287"/>
                                        </p:tgtEl>
                                        <p:attrNameLst>
                                          <p:attrName>ppt_x</p:attrName>
                                        </p:attrNameLst>
                                      </p:cBhvr>
                                      <p:tavLst>
                                        <p:tav tm="0">
                                          <p:val>
                                            <p:strVal val="0-#ppt_w/2"/>
                                          </p:val>
                                        </p:tav>
                                        <p:tav tm="100000">
                                          <p:val>
                                            <p:strVal val="#ppt_x"/>
                                          </p:val>
                                        </p:tav>
                                      </p:tavLst>
                                    </p:anim>
                                    <p:anim calcmode="lin" valueType="num">
                                      <p:cBhvr additive="base">
                                        <p:cTn id="26" dur="500" fill="hold"/>
                                        <p:tgtEl>
                                          <p:spTgt spid="35328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3" grpId="0" autoUpdateAnimBg="0"/>
      <p:bldP spid="353284" grpId="0" autoUpdateAnimBg="0"/>
      <p:bldP spid="353286" grpId="0" autoUpdateAnimBg="0"/>
      <p:bldP spid="353287" grpId="0" autoUpdateAnimBg="0"/>
      <p:bldP spid="1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页脚占位符 3"/>
          <p:cNvSpPr>
            <a:spLocks noGrp="1"/>
          </p:cNvSpPr>
          <p:nvPr>
            <p:ph type="ftr" sz="quarter" idx="10"/>
          </p:nvPr>
        </p:nvSpPr>
        <p:spPr>
          <a:noFill/>
        </p:spPr>
        <p:txBody>
          <a:bodyPr/>
          <a:lstStyle/>
          <a:p>
            <a:r>
              <a:rPr lang="zh-CN" altLang="en-US" smtClean="0">
                <a:ea typeface="宋体" panose="02010600030101010101" pitchFamily="2" charset="-122"/>
              </a:rPr>
              <a:t>北京航空航天大学软件工程研究所    </a:t>
            </a:r>
            <a:r>
              <a:rPr lang="en-US" altLang="zh-CN" smtClean="0">
                <a:ea typeface="宋体" panose="02010600030101010101" pitchFamily="2" charset="-122"/>
              </a:rPr>
              <a:t>lily@buaa.edu.cn</a:t>
            </a:r>
            <a:endParaRPr lang="en-US" altLang="zh-CN" smtClean="0">
              <a:ea typeface="宋体" panose="02010600030101010101" pitchFamily="2" charset="-122"/>
            </a:endParaRPr>
          </a:p>
        </p:txBody>
      </p:sp>
      <p:sp>
        <p:nvSpPr>
          <p:cNvPr id="50178" name="Rectangle 2"/>
          <p:cNvSpPr>
            <a:spLocks noGrp="1" noChangeArrowheads="1"/>
          </p:cNvSpPr>
          <p:nvPr>
            <p:ph type="body" idx="1"/>
          </p:nvPr>
        </p:nvSpPr>
        <p:spPr/>
        <p:txBody>
          <a:bodyPr/>
          <a:lstStyle/>
          <a:p>
            <a:pPr eaLnBrk="1" hangingPunct="1">
              <a:lnSpc>
                <a:spcPct val="120000"/>
              </a:lnSpc>
            </a:pPr>
            <a:r>
              <a:rPr lang="en-US" altLang="zh-CN" dirty="0" smtClean="0"/>
              <a:t>Reference books:</a:t>
            </a:r>
            <a:endParaRPr lang="en-US" altLang="zh-CN" dirty="0" smtClean="0"/>
          </a:p>
          <a:p>
            <a:pPr lvl="1" eaLnBrk="1" hangingPunct="1"/>
            <a:r>
              <a:rPr lang="en-US" altLang="zh-CN" dirty="0" smtClean="0"/>
              <a:t>http://www.Course.buaa.edu.cn</a:t>
            </a:r>
            <a:endParaRPr lang="en-US" altLang="zh-CN" dirty="0" smtClean="0"/>
          </a:p>
          <a:p>
            <a:pPr lvl="1" eaLnBrk="1" hangingPunct="1">
              <a:lnSpc>
                <a:spcPct val="120000"/>
              </a:lnSpc>
            </a:pPr>
            <a:r>
              <a:rPr lang="en-US" altLang="zh-CN" b="1" dirty="0" smtClean="0">
                <a:solidFill>
                  <a:schemeClr val="accent2"/>
                </a:solidFill>
              </a:rPr>
              <a:t>"Software Architecture in Practice"  Len Bass, Paul Clements, Rick </a:t>
            </a:r>
            <a:r>
              <a:rPr lang="en-US" altLang="zh-CN" b="1" dirty="0" err="1" smtClean="0">
                <a:solidFill>
                  <a:schemeClr val="accent2"/>
                </a:solidFill>
              </a:rPr>
              <a:t>Kazman</a:t>
            </a:r>
            <a:r>
              <a:rPr lang="en-US" altLang="zh-CN" b="1" dirty="0" smtClean="0">
                <a:solidFill>
                  <a:schemeClr val="accent2"/>
                </a:solidFill>
              </a:rPr>
              <a:t>(1st Version)</a:t>
            </a:r>
            <a:endParaRPr lang="en-US" altLang="zh-CN" b="1" dirty="0" smtClean="0">
              <a:solidFill>
                <a:schemeClr val="accent2"/>
              </a:solidFill>
            </a:endParaRPr>
          </a:p>
          <a:p>
            <a:pPr lvl="1" eaLnBrk="1" hangingPunct="1">
              <a:lnSpc>
                <a:spcPct val="120000"/>
              </a:lnSpc>
            </a:pPr>
            <a:r>
              <a:rPr lang="en-US" altLang="zh-CN" b="1" dirty="0" smtClean="0">
                <a:solidFill>
                  <a:schemeClr val="accent2"/>
                </a:solidFill>
              </a:rPr>
              <a:t>"Software Architecture in Practice"  Len Bass, Paul Clements, Rick </a:t>
            </a:r>
            <a:r>
              <a:rPr lang="en-US" altLang="zh-CN" b="1" dirty="0" err="1" smtClean="0">
                <a:solidFill>
                  <a:schemeClr val="accent2"/>
                </a:solidFill>
              </a:rPr>
              <a:t>Kazman</a:t>
            </a:r>
            <a:r>
              <a:rPr lang="en-US" altLang="zh-CN" b="1" dirty="0" smtClean="0">
                <a:solidFill>
                  <a:schemeClr val="accent2"/>
                </a:solidFill>
              </a:rPr>
              <a:t>(2nd Version)</a:t>
            </a:r>
            <a:endParaRPr lang="en-US" altLang="zh-CN" b="1" dirty="0" smtClean="0">
              <a:solidFill>
                <a:schemeClr val="accent2"/>
              </a:solidFill>
            </a:endParaRPr>
          </a:p>
          <a:p>
            <a:pPr lvl="2" eaLnBrk="1" hangingPunct="1">
              <a:lnSpc>
                <a:spcPct val="120000"/>
              </a:lnSpc>
            </a:pPr>
            <a:r>
              <a:rPr lang="zh-CN" altLang="en-US" b="1" dirty="0" smtClean="0">
                <a:solidFill>
                  <a:schemeClr val="accent2"/>
                </a:solidFill>
              </a:rPr>
              <a:t>软件构架实践（第二版）</a:t>
            </a:r>
            <a:endParaRPr lang="zh-CN" altLang="en-US" b="1" dirty="0" smtClean="0">
              <a:solidFill>
                <a:schemeClr val="accent2"/>
              </a:solidFill>
            </a:endParaRPr>
          </a:p>
          <a:p>
            <a:pPr lvl="2" eaLnBrk="1" hangingPunct="1">
              <a:lnSpc>
                <a:spcPct val="120000"/>
              </a:lnSpc>
            </a:pPr>
            <a:r>
              <a:rPr lang="zh-CN" altLang="en-US" b="1" dirty="0" smtClean="0">
                <a:solidFill>
                  <a:schemeClr val="accent2"/>
                </a:solidFill>
              </a:rPr>
              <a:t>软件架构实践（第三版，英文印影版，</a:t>
            </a:r>
            <a:r>
              <a:rPr lang="en-US" altLang="zh-CN" b="1" dirty="0" smtClean="0">
                <a:solidFill>
                  <a:schemeClr val="accent2"/>
                </a:solidFill>
              </a:rPr>
              <a:t>2013, 2016</a:t>
            </a:r>
            <a:r>
              <a:rPr lang="zh-CN" altLang="en-US" b="1" dirty="0" smtClean="0">
                <a:solidFill>
                  <a:schemeClr val="accent2"/>
                </a:solidFill>
              </a:rPr>
              <a:t>）</a:t>
            </a:r>
            <a:endParaRPr lang="zh-CN" altLang="en-US" b="1" dirty="0" smtClean="0">
              <a:solidFill>
                <a:schemeClr val="accent2"/>
              </a:solidFill>
            </a:endParaRPr>
          </a:p>
          <a:p>
            <a:pPr lvl="1" eaLnBrk="1" hangingPunct="1">
              <a:lnSpc>
                <a:spcPct val="120000"/>
              </a:lnSpc>
            </a:pPr>
            <a:endParaRPr lang="zh-CN" altLang="en-US" b="1" dirty="0" smtClean="0">
              <a:solidFill>
                <a:schemeClr val="accent2"/>
              </a:solidFill>
            </a:endParaRPr>
          </a:p>
          <a:p>
            <a:pPr lvl="1" eaLnBrk="1" hangingPunct="1">
              <a:lnSpc>
                <a:spcPct val="120000"/>
              </a:lnSpc>
            </a:pPr>
            <a:endParaRPr lang="zh-CN" altLang="en-US" b="1" dirty="0" smtClean="0">
              <a:solidFill>
                <a:schemeClr val="accent2"/>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页脚占位符 3"/>
          <p:cNvSpPr>
            <a:spLocks noGrp="1"/>
          </p:cNvSpPr>
          <p:nvPr>
            <p:ph type="ftr" sz="quarter" idx="10"/>
          </p:nvPr>
        </p:nvSpPr>
        <p:spPr>
          <a:xfrm>
            <a:off x="1346200" y="6616700"/>
            <a:ext cx="6985000" cy="241300"/>
          </a:xfrm>
          <a:noFill/>
        </p:spPr>
        <p:txBody>
          <a:bodyPr/>
          <a:lstStyle/>
          <a:p>
            <a:r>
              <a:rPr lang="zh-CN" altLang="en-US" sz="1200" smtClean="0">
                <a:ea typeface="宋体" panose="02010600030101010101" pitchFamily="2" charset="-122"/>
              </a:rPr>
              <a:t>北京航空航天大学软件工程研究所    </a:t>
            </a:r>
            <a:r>
              <a:rPr lang="en-US" altLang="zh-CN" sz="1200" smtClean="0">
                <a:ea typeface="宋体" panose="02010600030101010101" pitchFamily="2" charset="-122"/>
              </a:rPr>
              <a:t>lily@buaa.edu.cn</a:t>
            </a:r>
            <a:endParaRPr lang="en-US" altLang="zh-CN" sz="1200" smtClean="0">
              <a:ea typeface="宋体" panose="02010600030101010101" pitchFamily="2" charset="-122"/>
            </a:endParaRPr>
          </a:p>
        </p:txBody>
      </p:sp>
      <p:sp>
        <p:nvSpPr>
          <p:cNvPr id="347138" name="Rectangle 2"/>
          <p:cNvSpPr>
            <a:spLocks noGrp="1" noChangeArrowheads="1"/>
          </p:cNvSpPr>
          <p:nvPr>
            <p:ph type="title"/>
          </p:nvPr>
        </p:nvSpPr>
        <p:spPr/>
        <p:txBody>
          <a:bodyPr/>
          <a:lstStyle/>
          <a:p>
            <a:pPr eaLnBrk="1" hangingPunct="1">
              <a:defRPr/>
            </a:pPr>
            <a:endParaRPr lang="zh-CN" altLang="zh-CN"/>
          </a:p>
        </p:txBody>
      </p:sp>
      <p:sp>
        <p:nvSpPr>
          <p:cNvPr id="52227" name="Rectangle 3"/>
          <p:cNvSpPr>
            <a:spLocks noGrp="1" noChangeArrowheads="1"/>
          </p:cNvSpPr>
          <p:nvPr>
            <p:ph type="body" idx="1"/>
          </p:nvPr>
        </p:nvSpPr>
        <p:spPr/>
        <p:txBody>
          <a:bodyPr/>
          <a:lstStyle/>
          <a:p>
            <a:pPr lvl="1" eaLnBrk="1" hangingPunct="1">
              <a:lnSpc>
                <a:spcPct val="120000"/>
              </a:lnSpc>
            </a:pPr>
            <a:r>
              <a:rPr lang="en-US" altLang="zh-CN" sz="2400" dirty="0" smtClean="0">
                <a:solidFill>
                  <a:schemeClr val="accent2"/>
                </a:solidFill>
                <a:sym typeface="+mn-ea"/>
              </a:rPr>
              <a:t>Documenting Software Architectures</a:t>
            </a:r>
            <a:r>
              <a:rPr lang="zh-CN" altLang="en-US" sz="2400" dirty="0" smtClean="0">
                <a:solidFill>
                  <a:schemeClr val="accent2"/>
                </a:solidFill>
                <a:sym typeface="+mn-ea"/>
              </a:rPr>
              <a:t>，</a:t>
            </a:r>
            <a:r>
              <a:rPr lang="en-US" altLang="zh-CN" sz="2400" dirty="0" smtClean="0">
                <a:solidFill>
                  <a:schemeClr val="accent2"/>
                </a:solidFill>
                <a:sym typeface="+mn-ea"/>
              </a:rPr>
              <a:t>Paul</a:t>
            </a:r>
            <a:r>
              <a:rPr lang="zh-CN" altLang="en-US" sz="2400" dirty="0" smtClean="0">
                <a:solidFill>
                  <a:schemeClr val="accent2"/>
                </a:solidFill>
                <a:sym typeface="+mn-ea"/>
              </a:rPr>
              <a:t>等（中译本：软件架构编档）</a:t>
            </a:r>
            <a:endParaRPr lang="zh-CN" altLang="en-US" sz="2400" dirty="0" smtClean="0">
              <a:solidFill>
                <a:schemeClr val="accent2"/>
              </a:solidFill>
            </a:endParaRPr>
          </a:p>
          <a:p>
            <a:pPr lvl="1" eaLnBrk="1" hangingPunct="1">
              <a:lnSpc>
                <a:spcPct val="120000"/>
              </a:lnSpc>
            </a:pPr>
            <a:r>
              <a:rPr lang="en-US" altLang="zh-CN" sz="2400" smtClean="0">
                <a:solidFill>
                  <a:schemeClr val="accent2"/>
                </a:solidFill>
              </a:rPr>
              <a:t>Software Product Lines, Practices and Patterns, Paul Clements, Linda Northrop</a:t>
            </a:r>
            <a:r>
              <a:rPr lang="en-US" altLang="zh-CN" sz="2400" u="sng" smtClean="0">
                <a:solidFill>
                  <a:schemeClr val="accent2"/>
                </a:solidFill>
              </a:rPr>
              <a:t> </a:t>
            </a:r>
            <a:endParaRPr lang="en-US" altLang="zh-CN" sz="2400" u="sng" smtClean="0">
              <a:solidFill>
                <a:schemeClr val="accent2"/>
              </a:solidFill>
            </a:endParaRPr>
          </a:p>
          <a:p>
            <a:pPr lvl="2" eaLnBrk="1" hangingPunct="1">
              <a:lnSpc>
                <a:spcPct val="120000"/>
              </a:lnSpc>
            </a:pPr>
            <a:r>
              <a:rPr lang="en-US" altLang="zh-CN" sz="2000" u="sng" smtClean="0">
                <a:solidFill>
                  <a:schemeClr val="accent2"/>
                </a:solidFill>
              </a:rPr>
              <a:t>(</a:t>
            </a:r>
            <a:r>
              <a:rPr lang="zh-CN" altLang="en-US" sz="2000" u="sng" smtClean="0">
                <a:solidFill>
                  <a:schemeClr val="accent2"/>
                </a:solidFill>
              </a:rPr>
              <a:t>软件产品线实践与模式，张莉等译）</a:t>
            </a:r>
            <a:endParaRPr lang="zh-CN" altLang="en-US" sz="2000" smtClean="0">
              <a:solidFill>
                <a:schemeClr val="accent2"/>
              </a:solidFill>
            </a:endParaRPr>
          </a:p>
          <a:p>
            <a:pPr lvl="1"/>
            <a:r>
              <a:rPr lang="en-US" altLang="zh-CN" sz="2400" smtClean="0">
                <a:solidFill>
                  <a:schemeClr val="accent2"/>
                </a:solidFill>
              </a:rPr>
              <a:t>Evaluating Software Architectures, Paul</a:t>
            </a:r>
            <a:r>
              <a:rPr lang="zh-CN" altLang="en-US" sz="2400" smtClean="0">
                <a:solidFill>
                  <a:schemeClr val="accent2"/>
                </a:solidFill>
              </a:rPr>
              <a:t>等</a:t>
            </a:r>
            <a:endParaRPr lang="zh-CN" altLang="en-US" sz="2400" smtClean="0">
              <a:solidFill>
                <a:schemeClr val="accent2"/>
              </a:solidFill>
            </a:endParaRPr>
          </a:p>
          <a:p>
            <a:pPr lvl="2"/>
            <a:r>
              <a:rPr lang="zh-CN" altLang="en-US" sz="2000" smtClean="0">
                <a:solidFill>
                  <a:schemeClr val="accent2"/>
                </a:solidFill>
              </a:rPr>
              <a:t>软件架构评估</a:t>
            </a:r>
            <a:endParaRPr lang="zh-CN" altLang="en-US" sz="2000" smtClean="0">
              <a:solidFill>
                <a:schemeClr val="accent2"/>
              </a:solidFill>
            </a:endParaRPr>
          </a:p>
          <a:p>
            <a:pPr lvl="1"/>
            <a:r>
              <a:rPr lang="en-US" altLang="zh-CN" sz="2400" smtClean="0"/>
              <a:t>Design patterns-- Elements of Reusable Object Oriented Software</a:t>
            </a:r>
            <a:r>
              <a:rPr lang="zh-CN" altLang="en-US" sz="2400" smtClean="0"/>
              <a:t>，</a:t>
            </a:r>
            <a:r>
              <a:rPr lang="en-US" altLang="zh-CN" sz="2400" smtClean="0"/>
              <a:t>Erich Gamma</a:t>
            </a:r>
            <a:r>
              <a:rPr lang="zh-CN" altLang="en-US" sz="2400" smtClean="0"/>
              <a:t>，</a:t>
            </a:r>
            <a:r>
              <a:rPr lang="en-US" altLang="zh-CN" sz="2400" smtClean="0"/>
              <a:t>Richard Helm</a:t>
            </a:r>
            <a:r>
              <a:rPr lang="zh-CN" altLang="en-US" sz="2400" smtClean="0"/>
              <a:t>，</a:t>
            </a:r>
            <a:r>
              <a:rPr lang="en-US" altLang="zh-CN" sz="2400" smtClean="0"/>
              <a:t>Ralph Johnson</a:t>
            </a:r>
            <a:r>
              <a:rPr lang="zh-CN" altLang="en-US" sz="2400" smtClean="0"/>
              <a:t>，</a:t>
            </a:r>
            <a:r>
              <a:rPr lang="en-US" altLang="zh-CN" sz="2400" smtClean="0"/>
              <a:t>John Vlissides</a:t>
            </a:r>
            <a:endParaRPr lang="en-US" altLang="zh-CN" sz="2400" smtClean="0"/>
          </a:p>
          <a:p>
            <a:pPr lvl="1" eaLnBrk="1" hangingPunct="1">
              <a:lnSpc>
                <a:spcPct val="120000"/>
              </a:lnSpc>
            </a:pPr>
            <a:r>
              <a:rPr lang="zh-CN" altLang="en-US" sz="2400" b="1" dirty="0" smtClean="0">
                <a:solidFill>
                  <a:schemeClr val="accent2"/>
                </a:solidFill>
                <a:sym typeface="+mn-ea"/>
              </a:rPr>
              <a:t>《恰如其分的软件架构》 </a:t>
            </a:r>
            <a:r>
              <a:rPr lang="en-US" altLang="zh-CN" sz="2400" b="1" dirty="0" smtClean="0">
                <a:solidFill>
                  <a:schemeClr val="accent2"/>
                </a:solidFill>
                <a:sym typeface="+mn-ea"/>
              </a:rPr>
              <a:t>George Fairbanks</a:t>
            </a:r>
            <a:r>
              <a:rPr lang="zh-CN" altLang="en-US" sz="2400" b="1" dirty="0" smtClean="0">
                <a:solidFill>
                  <a:schemeClr val="accent2"/>
                </a:solidFill>
                <a:sym typeface="+mn-ea"/>
              </a:rPr>
              <a:t>，</a:t>
            </a:r>
            <a:r>
              <a:rPr lang="en-US" altLang="zh-CN" sz="2400" b="1" dirty="0" smtClean="0">
                <a:solidFill>
                  <a:schemeClr val="accent2"/>
                </a:solidFill>
                <a:sym typeface="+mn-ea"/>
              </a:rPr>
              <a:t>2016</a:t>
            </a:r>
            <a:r>
              <a:rPr lang="zh-CN" altLang="en-US" sz="2400" b="1" dirty="0" smtClean="0">
                <a:solidFill>
                  <a:schemeClr val="accent2"/>
                </a:solidFill>
                <a:sym typeface="+mn-ea"/>
              </a:rPr>
              <a:t>年</a:t>
            </a:r>
            <a:endParaRPr lang="zh-CN" altLang="en-US" sz="2400" b="1" dirty="0" smtClean="0">
              <a:solidFill>
                <a:schemeClr val="accent2"/>
              </a:solidFill>
              <a:sym typeface="+mn-ea"/>
            </a:endParaRPr>
          </a:p>
          <a:p>
            <a:pPr lvl="1" eaLnBrk="1" hangingPunct="1">
              <a:lnSpc>
                <a:spcPct val="120000"/>
              </a:lnSpc>
            </a:pPr>
            <a:r>
              <a:rPr lang="zh-CN" altLang="en-US" sz="2400" dirty="0" smtClean="0">
                <a:solidFill>
                  <a:schemeClr val="accent2"/>
                </a:solidFill>
                <a:sym typeface="+mn-ea"/>
              </a:rPr>
              <a:t>还有要求大家阅读的论文。</a:t>
            </a:r>
            <a:endParaRPr lang="en-US" altLang="zh-CN" sz="240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3" name="页脚占位符 3"/>
          <p:cNvSpPr>
            <a:spLocks noGrp="1"/>
          </p:cNvSpPr>
          <p:nvPr>
            <p:ph type="ftr" sz="quarter" idx="10"/>
          </p:nvPr>
        </p:nvSpPr>
        <p:spPr>
          <a:noFill/>
        </p:spPr>
        <p:txBody>
          <a:bodyPr/>
          <a:lstStyle/>
          <a:p>
            <a:r>
              <a:rPr lang="zh-CN" altLang="en-US" smtClean="0">
                <a:ea typeface="宋体" panose="02010600030101010101" pitchFamily="2" charset="-122"/>
              </a:rPr>
              <a:t>北京航空航天大学软件工程研究所    </a:t>
            </a:r>
            <a:r>
              <a:rPr lang="en-US" altLang="zh-CN" smtClean="0">
                <a:ea typeface="宋体" panose="02010600030101010101" pitchFamily="2" charset="-122"/>
              </a:rPr>
              <a:t>lily@buaa.edu.cn</a:t>
            </a:r>
            <a:endParaRPr lang="en-US" altLang="zh-CN" smtClean="0">
              <a:ea typeface="宋体" panose="02010600030101010101" pitchFamily="2" charset="-122"/>
            </a:endParaRPr>
          </a:p>
        </p:txBody>
      </p:sp>
      <p:sp>
        <p:nvSpPr>
          <p:cNvPr id="343042" name="Rectangle 2"/>
          <p:cNvSpPr>
            <a:spLocks noGrp="1" noChangeArrowheads="1"/>
          </p:cNvSpPr>
          <p:nvPr>
            <p:ph type="title"/>
          </p:nvPr>
        </p:nvSpPr>
        <p:spPr/>
        <p:txBody>
          <a:bodyPr/>
          <a:lstStyle/>
          <a:p>
            <a:pPr eaLnBrk="1" hangingPunct="1">
              <a:defRPr/>
            </a:pPr>
            <a:r>
              <a:rPr lang="zh-CN" altLang="en-US"/>
              <a:t>课程定位</a:t>
            </a:r>
            <a:endParaRPr lang="zh-CN" altLang="en-US"/>
          </a:p>
        </p:txBody>
      </p:sp>
      <p:sp>
        <p:nvSpPr>
          <p:cNvPr id="343043" name="Rectangle 3"/>
          <p:cNvSpPr>
            <a:spLocks noGrp="1" noChangeArrowheads="1"/>
          </p:cNvSpPr>
          <p:nvPr>
            <p:ph type="body" idx="1"/>
          </p:nvPr>
        </p:nvSpPr>
        <p:spPr>
          <a:xfrm>
            <a:off x="785813" y="941388"/>
            <a:ext cx="7258050" cy="5359400"/>
          </a:xfrm>
        </p:spPr>
        <p:txBody>
          <a:bodyPr/>
          <a:lstStyle/>
          <a:p>
            <a:pPr eaLnBrk="1" hangingPunct="1">
              <a:lnSpc>
                <a:spcPct val="90000"/>
              </a:lnSpc>
            </a:pPr>
            <a:r>
              <a:rPr lang="zh-CN" altLang="en-US" sz="2800" smtClean="0"/>
              <a:t>你能学到什么？</a:t>
            </a:r>
            <a:endParaRPr lang="zh-CN" altLang="en-US" sz="2800" smtClean="0"/>
          </a:p>
          <a:p>
            <a:pPr eaLnBrk="1" hangingPunct="1">
              <a:lnSpc>
                <a:spcPct val="90000"/>
              </a:lnSpc>
            </a:pPr>
            <a:r>
              <a:rPr lang="zh-CN" altLang="en-US" sz="2800" smtClean="0"/>
              <a:t>你不能学到什么？</a:t>
            </a:r>
            <a:endParaRPr lang="zh-CN" altLang="en-US" sz="2800" smtClean="0"/>
          </a:p>
          <a:p>
            <a:pPr eaLnBrk="1" hangingPunct="1">
              <a:lnSpc>
                <a:spcPct val="90000"/>
              </a:lnSpc>
            </a:pPr>
            <a:endParaRPr lang="zh-CN" altLang="en-US" sz="2800" smtClean="0"/>
          </a:p>
          <a:p>
            <a:pPr eaLnBrk="1" hangingPunct="1">
              <a:lnSpc>
                <a:spcPct val="90000"/>
              </a:lnSpc>
            </a:pPr>
            <a:r>
              <a:rPr lang="zh-CN" altLang="en-US" sz="2800" smtClean="0"/>
              <a:t>你可能不能完全听懂，这时你要学会提问。</a:t>
            </a:r>
            <a:endParaRPr lang="zh-CN" altLang="en-US" sz="2800" smtClean="0"/>
          </a:p>
          <a:p>
            <a:pPr lvl="1" eaLnBrk="1" hangingPunct="1">
              <a:lnSpc>
                <a:spcPct val="90000"/>
              </a:lnSpc>
            </a:pPr>
            <a:r>
              <a:rPr lang="zh-CN" altLang="en-US" sz="2400" smtClean="0"/>
              <a:t>具体的问题，而不是抽象的问题。</a:t>
            </a:r>
            <a:endParaRPr lang="zh-CN" altLang="en-US" sz="2400" smtClean="0"/>
          </a:p>
          <a:p>
            <a:pPr lvl="1" eaLnBrk="1" hangingPunct="1">
              <a:lnSpc>
                <a:spcPct val="90000"/>
              </a:lnSpc>
            </a:pPr>
            <a:r>
              <a:rPr lang="zh-CN" altLang="en-US" sz="2400" smtClean="0"/>
              <a:t>给出一个例子，我们来分析。</a:t>
            </a:r>
            <a:endParaRPr lang="zh-CN" altLang="en-US" sz="2400" smtClean="0"/>
          </a:p>
          <a:p>
            <a:pPr lvl="1" eaLnBrk="1" hangingPunct="1">
              <a:lnSpc>
                <a:spcPct val="90000"/>
              </a:lnSpc>
            </a:pPr>
            <a:endParaRPr lang="zh-CN" altLang="en-US" sz="2400" smtClean="0"/>
          </a:p>
          <a:p>
            <a:pPr eaLnBrk="1" hangingPunct="1">
              <a:lnSpc>
                <a:spcPct val="90000"/>
              </a:lnSpc>
            </a:pPr>
            <a:r>
              <a:rPr lang="zh-CN" altLang="en-US" sz="2800" smtClean="0"/>
              <a:t>强调观念的更新和思路</a:t>
            </a:r>
            <a:endParaRPr lang="zh-CN" altLang="en-US" sz="2800" smtClean="0"/>
          </a:p>
          <a:p>
            <a:pPr lvl="1" eaLnBrk="1" hangingPunct="1">
              <a:lnSpc>
                <a:spcPct val="90000"/>
              </a:lnSpc>
            </a:pPr>
            <a:r>
              <a:rPr lang="zh-CN" altLang="en-US" sz="2400" smtClean="0"/>
              <a:t>设计在整个软件生命周期中的重要性</a:t>
            </a:r>
            <a:endParaRPr lang="zh-CN" altLang="en-US" sz="2400" smtClean="0"/>
          </a:p>
          <a:p>
            <a:pPr lvl="1" eaLnBrk="1" hangingPunct="1">
              <a:lnSpc>
                <a:spcPct val="90000"/>
              </a:lnSpc>
            </a:pPr>
            <a:r>
              <a:rPr lang="zh-CN" altLang="en-US" sz="2400" smtClean="0"/>
              <a:t>学会如何设计一个复杂系统，学会在系统层面思考问题，学会多问为什么</a:t>
            </a:r>
            <a:endParaRPr lang="zh-CN" altLang="en-US" sz="2400" smtClean="0"/>
          </a:p>
          <a:p>
            <a:pPr eaLnBrk="1" hangingPunct="1">
              <a:lnSpc>
                <a:spcPct val="90000"/>
              </a:lnSpc>
            </a:pPr>
            <a:r>
              <a:rPr lang="zh-CN" altLang="en-US" sz="2800" smtClean="0"/>
              <a:t>积累靠自己</a:t>
            </a:r>
            <a:endParaRPr lang="zh-CN" altLang="en-US" sz="2800" smtClean="0"/>
          </a:p>
          <a:p>
            <a:pPr eaLnBrk="1" hangingPunct="1">
              <a:lnSpc>
                <a:spcPct val="90000"/>
              </a:lnSpc>
            </a:pPr>
            <a:endParaRPr lang="zh-CN" altLang="en-US" sz="280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indefinite" fill="hold">
                                          <p:stCondLst>
                                            <p:cond delay="0"/>
                                          </p:stCondLst>
                                        </p:cTn>
                                        <p:tgtEl>
                                          <p:spTgt spid="343042"/>
                                        </p:tgtEl>
                                        <p:attrNameLst>
                                          <p:attrName>style.visibility</p:attrName>
                                        </p:attrNameLst>
                                      </p:cBhvr>
                                      <p:to>
                                        <p:strVal val="visible"/>
                                      </p:to>
                                    </p:set>
                                    <p:anim calcmode="lin" valueType="num">
                                      <p:cBhvr>
                                        <p:cTn id="7" dur="1000" fill="hold"/>
                                        <p:tgtEl>
                                          <p:spTgt spid="343042"/>
                                        </p:tgtEl>
                                        <p:attrNameLst>
                                          <p:attrName>ppt_x</p:attrName>
                                        </p:attrNameLst>
                                      </p:cBhvr>
                                      <p:tavLst>
                                        <p:tav tm="0">
                                          <p:val>
                                            <p:strVal val="#ppt_x-.2"/>
                                          </p:val>
                                        </p:tav>
                                        <p:tav tm="100000">
                                          <p:val>
                                            <p:strVal val="#ppt_x"/>
                                          </p:val>
                                        </p:tav>
                                      </p:tavLst>
                                    </p:anim>
                                    <p:anim calcmode="lin" valueType="num">
                                      <p:cBhvr>
                                        <p:cTn id="8" dur="1000" fill="hold"/>
                                        <p:tgtEl>
                                          <p:spTgt spid="343042"/>
                                        </p:tgtEl>
                                        <p:attrNameLst>
                                          <p:attrName>ppt_y</p:attrName>
                                        </p:attrNameLst>
                                      </p:cBhvr>
                                      <p:tavLst>
                                        <p:tav tm="0">
                                          <p:val>
                                            <p:strVal val="#ppt_y"/>
                                          </p:val>
                                        </p:tav>
                                        <p:tav tm="100000">
                                          <p:val>
                                            <p:strVal val="#ppt_y"/>
                                          </p:val>
                                        </p:tav>
                                      </p:tavLst>
                                    </p:anim>
                                    <p:animEffect transition="in" filter="wipe(right)" prLst="gradientSize: 0.1">
                                      <p:cBhvr>
                                        <p:cTn id="9" dur="1000"/>
                                        <p:tgtEl>
                                          <p:spTgt spid="343042"/>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indefinite" fill="hold">
                                          <p:stCondLst>
                                            <p:cond delay="0"/>
                                          </p:stCondLst>
                                        </p:cTn>
                                        <p:tgtEl>
                                          <p:spTgt spid="343043">
                                            <p:txEl>
                                              <p:pRg st="0" end="0"/>
                                            </p:txEl>
                                          </p:spTgt>
                                        </p:tgtEl>
                                        <p:attrNameLst>
                                          <p:attrName>style.visibility</p:attrName>
                                        </p:attrNameLst>
                                      </p:cBhvr>
                                      <p:to>
                                        <p:strVal val="visible"/>
                                      </p:to>
                                    </p:set>
                                    <p:animEffect transition="in" filter="fade">
                                      <p:cBhvr>
                                        <p:cTn id="14" dur="500"/>
                                        <p:tgtEl>
                                          <p:spTgt spid="343043">
                                            <p:txEl>
                                              <p:pRg st="0" end="0"/>
                                            </p:txEl>
                                          </p:spTgt>
                                        </p:tgtEl>
                                      </p:cBhvr>
                                    </p:animEffect>
                                    <p:anim calcmode="lin" valueType="num">
                                      <p:cBhvr>
                                        <p:cTn id="15" dur="500" fill="hold"/>
                                        <p:tgtEl>
                                          <p:spTgt spid="34304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343043">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4" presetClass="entr" presetSubtype="0" fill="hold" grpId="0" nodeType="clickEffect">
                                  <p:stCondLst>
                                    <p:cond delay="0"/>
                                  </p:stCondLst>
                                  <p:childTnLst>
                                    <p:set>
                                      <p:cBhvr>
                                        <p:cTn id="20" dur="indefinite" fill="hold">
                                          <p:stCondLst>
                                            <p:cond delay="0"/>
                                          </p:stCondLst>
                                        </p:cTn>
                                        <p:tgtEl>
                                          <p:spTgt spid="343043">
                                            <p:txEl>
                                              <p:pRg st="1" end="1"/>
                                            </p:txEl>
                                          </p:spTgt>
                                        </p:tgtEl>
                                        <p:attrNameLst>
                                          <p:attrName>style.visibility</p:attrName>
                                        </p:attrNameLst>
                                      </p:cBhvr>
                                      <p:to>
                                        <p:strVal val="visible"/>
                                      </p:to>
                                    </p:set>
                                    <p:animEffect transition="in" filter="fade">
                                      <p:cBhvr>
                                        <p:cTn id="21" dur="500"/>
                                        <p:tgtEl>
                                          <p:spTgt spid="343043">
                                            <p:txEl>
                                              <p:pRg st="1" end="1"/>
                                            </p:txEl>
                                          </p:spTgt>
                                        </p:tgtEl>
                                      </p:cBhvr>
                                    </p:animEffect>
                                    <p:anim calcmode="lin" valueType="num">
                                      <p:cBhvr>
                                        <p:cTn id="22" dur="500" fill="hold"/>
                                        <p:tgtEl>
                                          <p:spTgt spid="343043">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343043">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4" presetClass="entr" presetSubtype="0" fill="hold" grpId="0" nodeType="clickEffect">
                                  <p:stCondLst>
                                    <p:cond delay="0"/>
                                  </p:stCondLst>
                                  <p:childTnLst>
                                    <p:set>
                                      <p:cBhvr>
                                        <p:cTn id="27" dur="indefinite" fill="hold">
                                          <p:stCondLst>
                                            <p:cond delay="0"/>
                                          </p:stCondLst>
                                        </p:cTn>
                                        <p:tgtEl>
                                          <p:spTgt spid="343043">
                                            <p:txEl>
                                              <p:pRg st="3" end="3"/>
                                            </p:txEl>
                                          </p:spTgt>
                                        </p:tgtEl>
                                        <p:attrNameLst>
                                          <p:attrName>style.visibility</p:attrName>
                                        </p:attrNameLst>
                                      </p:cBhvr>
                                      <p:to>
                                        <p:strVal val="visible"/>
                                      </p:to>
                                    </p:set>
                                    <p:animEffect transition="in" filter="fade">
                                      <p:cBhvr>
                                        <p:cTn id="28" dur="500"/>
                                        <p:tgtEl>
                                          <p:spTgt spid="343043">
                                            <p:txEl>
                                              <p:pRg st="3" end="3"/>
                                            </p:txEl>
                                          </p:spTgt>
                                        </p:tgtEl>
                                      </p:cBhvr>
                                    </p:animEffect>
                                    <p:anim calcmode="lin" valueType="num">
                                      <p:cBhvr>
                                        <p:cTn id="29" dur="500" fill="hold"/>
                                        <p:tgtEl>
                                          <p:spTgt spid="343043">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343043">
                                            <p:txEl>
                                              <p:pRg st="3" end="3"/>
                                            </p:txEl>
                                          </p:spTgt>
                                        </p:tgtEl>
                                        <p:attrNameLst>
                                          <p:attrName>ppt_y</p:attrName>
                                        </p:attrNameLst>
                                      </p:cBhvr>
                                      <p:tavLst>
                                        <p:tav tm="0">
                                          <p:val>
                                            <p:strVal val="#ppt_y+.05"/>
                                          </p:val>
                                        </p:tav>
                                        <p:tav tm="100000">
                                          <p:val>
                                            <p:strVal val="#ppt_y"/>
                                          </p:val>
                                        </p:tav>
                                      </p:tavLst>
                                    </p:anim>
                                  </p:childTnLst>
                                </p:cTn>
                              </p:par>
                              <p:par>
                                <p:cTn id="31" presetID="44" presetClass="entr" presetSubtype="0" fill="hold" grpId="0" nodeType="withEffect">
                                  <p:stCondLst>
                                    <p:cond delay="0"/>
                                  </p:stCondLst>
                                  <p:childTnLst>
                                    <p:set>
                                      <p:cBhvr>
                                        <p:cTn id="32" dur="indefinite" fill="hold">
                                          <p:stCondLst>
                                            <p:cond delay="0"/>
                                          </p:stCondLst>
                                        </p:cTn>
                                        <p:tgtEl>
                                          <p:spTgt spid="343043">
                                            <p:txEl>
                                              <p:pRg st="4" end="4"/>
                                            </p:txEl>
                                          </p:spTgt>
                                        </p:tgtEl>
                                        <p:attrNameLst>
                                          <p:attrName>style.visibility</p:attrName>
                                        </p:attrNameLst>
                                      </p:cBhvr>
                                      <p:to>
                                        <p:strVal val="visible"/>
                                      </p:to>
                                    </p:set>
                                    <p:animEffect transition="in" filter="fade">
                                      <p:cBhvr>
                                        <p:cTn id="33" dur="500"/>
                                        <p:tgtEl>
                                          <p:spTgt spid="343043">
                                            <p:txEl>
                                              <p:pRg st="4" end="4"/>
                                            </p:txEl>
                                          </p:spTgt>
                                        </p:tgtEl>
                                      </p:cBhvr>
                                    </p:animEffect>
                                    <p:anim calcmode="lin" valueType="num">
                                      <p:cBhvr>
                                        <p:cTn id="34" dur="500" fill="hold"/>
                                        <p:tgtEl>
                                          <p:spTgt spid="343043">
                                            <p:txEl>
                                              <p:pRg st="4" end="4"/>
                                            </p:txEl>
                                          </p:spTgt>
                                        </p:tgtEl>
                                        <p:attrNameLst>
                                          <p:attrName>ppt_x</p:attrName>
                                        </p:attrNameLst>
                                      </p:cBhvr>
                                      <p:tavLst>
                                        <p:tav tm="0">
                                          <p:val>
                                            <p:strVal val="#ppt_x"/>
                                          </p:val>
                                        </p:tav>
                                        <p:tav tm="100000">
                                          <p:val>
                                            <p:strVal val="#ppt_x"/>
                                          </p:val>
                                        </p:tav>
                                      </p:tavLst>
                                    </p:anim>
                                    <p:anim calcmode="lin" valueType="num">
                                      <p:cBhvr>
                                        <p:cTn id="35" dur="500" fill="hold"/>
                                        <p:tgtEl>
                                          <p:spTgt spid="343043">
                                            <p:txEl>
                                              <p:pRg st="4" end="4"/>
                                            </p:txEl>
                                          </p:spTgt>
                                        </p:tgtEl>
                                        <p:attrNameLst>
                                          <p:attrName>ppt_y</p:attrName>
                                        </p:attrNameLst>
                                      </p:cBhvr>
                                      <p:tavLst>
                                        <p:tav tm="0">
                                          <p:val>
                                            <p:strVal val="#ppt_y+.05"/>
                                          </p:val>
                                        </p:tav>
                                        <p:tav tm="100000">
                                          <p:val>
                                            <p:strVal val="#ppt_y"/>
                                          </p:val>
                                        </p:tav>
                                      </p:tavLst>
                                    </p:anim>
                                  </p:childTnLst>
                                </p:cTn>
                              </p:par>
                              <p:par>
                                <p:cTn id="36" presetID="44" presetClass="entr" presetSubtype="0" fill="hold" grpId="0" nodeType="withEffect">
                                  <p:stCondLst>
                                    <p:cond delay="0"/>
                                  </p:stCondLst>
                                  <p:childTnLst>
                                    <p:set>
                                      <p:cBhvr>
                                        <p:cTn id="37" dur="indefinite" fill="hold">
                                          <p:stCondLst>
                                            <p:cond delay="0"/>
                                          </p:stCondLst>
                                        </p:cTn>
                                        <p:tgtEl>
                                          <p:spTgt spid="343043">
                                            <p:txEl>
                                              <p:pRg st="5" end="5"/>
                                            </p:txEl>
                                          </p:spTgt>
                                        </p:tgtEl>
                                        <p:attrNameLst>
                                          <p:attrName>style.visibility</p:attrName>
                                        </p:attrNameLst>
                                      </p:cBhvr>
                                      <p:to>
                                        <p:strVal val="visible"/>
                                      </p:to>
                                    </p:set>
                                    <p:animEffect transition="in" filter="fade">
                                      <p:cBhvr>
                                        <p:cTn id="38" dur="500"/>
                                        <p:tgtEl>
                                          <p:spTgt spid="343043">
                                            <p:txEl>
                                              <p:pRg st="5" end="5"/>
                                            </p:txEl>
                                          </p:spTgt>
                                        </p:tgtEl>
                                      </p:cBhvr>
                                    </p:animEffect>
                                    <p:anim calcmode="lin" valueType="num">
                                      <p:cBhvr>
                                        <p:cTn id="39" dur="500" fill="hold"/>
                                        <p:tgtEl>
                                          <p:spTgt spid="343043">
                                            <p:txEl>
                                              <p:pRg st="5" end="5"/>
                                            </p:txEl>
                                          </p:spTgt>
                                        </p:tgtEl>
                                        <p:attrNameLst>
                                          <p:attrName>ppt_x</p:attrName>
                                        </p:attrNameLst>
                                      </p:cBhvr>
                                      <p:tavLst>
                                        <p:tav tm="0">
                                          <p:val>
                                            <p:strVal val="#ppt_x"/>
                                          </p:val>
                                        </p:tav>
                                        <p:tav tm="100000">
                                          <p:val>
                                            <p:strVal val="#ppt_x"/>
                                          </p:val>
                                        </p:tav>
                                      </p:tavLst>
                                    </p:anim>
                                    <p:anim calcmode="lin" valueType="num">
                                      <p:cBhvr>
                                        <p:cTn id="40" dur="500" fill="hold"/>
                                        <p:tgtEl>
                                          <p:spTgt spid="343043">
                                            <p:txEl>
                                              <p:pRg st="5" end="5"/>
                                            </p:txEl>
                                          </p:spTgt>
                                        </p:tgtEl>
                                        <p:attrNameLst>
                                          <p:attrName>ppt_y</p:attrName>
                                        </p:attrNameLst>
                                      </p:cBhvr>
                                      <p:tavLst>
                                        <p:tav tm="0">
                                          <p:val>
                                            <p:strVal val="#ppt_y+.05"/>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4" presetClass="entr" presetSubtype="0" fill="hold" grpId="0" nodeType="clickEffect">
                                  <p:stCondLst>
                                    <p:cond delay="0"/>
                                  </p:stCondLst>
                                  <p:childTnLst>
                                    <p:set>
                                      <p:cBhvr>
                                        <p:cTn id="44" dur="indefinite" fill="hold">
                                          <p:stCondLst>
                                            <p:cond delay="0"/>
                                          </p:stCondLst>
                                        </p:cTn>
                                        <p:tgtEl>
                                          <p:spTgt spid="343043">
                                            <p:txEl>
                                              <p:pRg st="7" end="7"/>
                                            </p:txEl>
                                          </p:spTgt>
                                        </p:tgtEl>
                                        <p:attrNameLst>
                                          <p:attrName>style.visibility</p:attrName>
                                        </p:attrNameLst>
                                      </p:cBhvr>
                                      <p:to>
                                        <p:strVal val="visible"/>
                                      </p:to>
                                    </p:set>
                                    <p:animEffect transition="in" filter="fade">
                                      <p:cBhvr>
                                        <p:cTn id="45" dur="500"/>
                                        <p:tgtEl>
                                          <p:spTgt spid="343043">
                                            <p:txEl>
                                              <p:pRg st="7" end="7"/>
                                            </p:txEl>
                                          </p:spTgt>
                                        </p:tgtEl>
                                      </p:cBhvr>
                                    </p:animEffect>
                                    <p:anim calcmode="lin" valueType="num">
                                      <p:cBhvr>
                                        <p:cTn id="46" dur="500" fill="hold"/>
                                        <p:tgtEl>
                                          <p:spTgt spid="343043">
                                            <p:txEl>
                                              <p:pRg st="7" end="7"/>
                                            </p:txEl>
                                          </p:spTgt>
                                        </p:tgtEl>
                                        <p:attrNameLst>
                                          <p:attrName>ppt_x</p:attrName>
                                        </p:attrNameLst>
                                      </p:cBhvr>
                                      <p:tavLst>
                                        <p:tav tm="0">
                                          <p:val>
                                            <p:strVal val="#ppt_x"/>
                                          </p:val>
                                        </p:tav>
                                        <p:tav tm="100000">
                                          <p:val>
                                            <p:strVal val="#ppt_x"/>
                                          </p:val>
                                        </p:tav>
                                      </p:tavLst>
                                    </p:anim>
                                    <p:anim calcmode="lin" valueType="num">
                                      <p:cBhvr>
                                        <p:cTn id="47" dur="500" fill="hold"/>
                                        <p:tgtEl>
                                          <p:spTgt spid="343043">
                                            <p:txEl>
                                              <p:pRg st="7" end="7"/>
                                            </p:txEl>
                                          </p:spTgt>
                                        </p:tgtEl>
                                        <p:attrNameLst>
                                          <p:attrName>ppt_y</p:attrName>
                                        </p:attrNameLst>
                                      </p:cBhvr>
                                      <p:tavLst>
                                        <p:tav tm="0">
                                          <p:val>
                                            <p:strVal val="#ppt_y+.05"/>
                                          </p:val>
                                        </p:tav>
                                        <p:tav tm="100000">
                                          <p:val>
                                            <p:strVal val="#ppt_y"/>
                                          </p:val>
                                        </p:tav>
                                      </p:tavLst>
                                    </p:anim>
                                  </p:childTnLst>
                                </p:cTn>
                              </p:par>
                              <p:par>
                                <p:cTn id="48" presetID="44" presetClass="entr" presetSubtype="0" fill="hold" grpId="0" nodeType="withEffect">
                                  <p:stCondLst>
                                    <p:cond delay="0"/>
                                  </p:stCondLst>
                                  <p:childTnLst>
                                    <p:set>
                                      <p:cBhvr>
                                        <p:cTn id="49" dur="indefinite" fill="hold">
                                          <p:stCondLst>
                                            <p:cond delay="0"/>
                                          </p:stCondLst>
                                        </p:cTn>
                                        <p:tgtEl>
                                          <p:spTgt spid="343043">
                                            <p:txEl>
                                              <p:pRg st="8" end="8"/>
                                            </p:txEl>
                                          </p:spTgt>
                                        </p:tgtEl>
                                        <p:attrNameLst>
                                          <p:attrName>style.visibility</p:attrName>
                                        </p:attrNameLst>
                                      </p:cBhvr>
                                      <p:to>
                                        <p:strVal val="visible"/>
                                      </p:to>
                                    </p:set>
                                    <p:animEffect transition="in" filter="fade">
                                      <p:cBhvr>
                                        <p:cTn id="50" dur="500"/>
                                        <p:tgtEl>
                                          <p:spTgt spid="343043">
                                            <p:txEl>
                                              <p:pRg st="8" end="8"/>
                                            </p:txEl>
                                          </p:spTgt>
                                        </p:tgtEl>
                                      </p:cBhvr>
                                    </p:animEffect>
                                    <p:anim calcmode="lin" valueType="num">
                                      <p:cBhvr>
                                        <p:cTn id="51" dur="500" fill="hold"/>
                                        <p:tgtEl>
                                          <p:spTgt spid="343043">
                                            <p:txEl>
                                              <p:pRg st="8" end="8"/>
                                            </p:txEl>
                                          </p:spTgt>
                                        </p:tgtEl>
                                        <p:attrNameLst>
                                          <p:attrName>ppt_x</p:attrName>
                                        </p:attrNameLst>
                                      </p:cBhvr>
                                      <p:tavLst>
                                        <p:tav tm="0">
                                          <p:val>
                                            <p:strVal val="#ppt_x"/>
                                          </p:val>
                                        </p:tav>
                                        <p:tav tm="100000">
                                          <p:val>
                                            <p:strVal val="#ppt_x"/>
                                          </p:val>
                                        </p:tav>
                                      </p:tavLst>
                                    </p:anim>
                                    <p:anim calcmode="lin" valueType="num">
                                      <p:cBhvr>
                                        <p:cTn id="52" dur="500" fill="hold"/>
                                        <p:tgtEl>
                                          <p:spTgt spid="343043">
                                            <p:txEl>
                                              <p:pRg st="8" end="8"/>
                                            </p:txEl>
                                          </p:spTgt>
                                        </p:tgtEl>
                                        <p:attrNameLst>
                                          <p:attrName>ppt_y</p:attrName>
                                        </p:attrNameLst>
                                      </p:cBhvr>
                                      <p:tavLst>
                                        <p:tav tm="0">
                                          <p:val>
                                            <p:strVal val="#ppt_y+.05"/>
                                          </p:val>
                                        </p:tav>
                                        <p:tav tm="100000">
                                          <p:val>
                                            <p:strVal val="#ppt_y"/>
                                          </p:val>
                                        </p:tav>
                                      </p:tavLst>
                                    </p:anim>
                                  </p:childTnLst>
                                </p:cTn>
                              </p:par>
                              <p:par>
                                <p:cTn id="53" presetID="44" presetClass="entr" presetSubtype="0" fill="hold" grpId="0" nodeType="withEffect">
                                  <p:stCondLst>
                                    <p:cond delay="0"/>
                                  </p:stCondLst>
                                  <p:childTnLst>
                                    <p:set>
                                      <p:cBhvr>
                                        <p:cTn id="54" dur="indefinite" fill="hold">
                                          <p:stCondLst>
                                            <p:cond delay="0"/>
                                          </p:stCondLst>
                                        </p:cTn>
                                        <p:tgtEl>
                                          <p:spTgt spid="343043">
                                            <p:txEl>
                                              <p:pRg st="9" end="9"/>
                                            </p:txEl>
                                          </p:spTgt>
                                        </p:tgtEl>
                                        <p:attrNameLst>
                                          <p:attrName>style.visibility</p:attrName>
                                        </p:attrNameLst>
                                      </p:cBhvr>
                                      <p:to>
                                        <p:strVal val="visible"/>
                                      </p:to>
                                    </p:set>
                                    <p:animEffect transition="in" filter="fade">
                                      <p:cBhvr>
                                        <p:cTn id="55" dur="500"/>
                                        <p:tgtEl>
                                          <p:spTgt spid="343043">
                                            <p:txEl>
                                              <p:pRg st="9" end="9"/>
                                            </p:txEl>
                                          </p:spTgt>
                                        </p:tgtEl>
                                      </p:cBhvr>
                                    </p:animEffect>
                                    <p:anim calcmode="lin" valueType="num">
                                      <p:cBhvr>
                                        <p:cTn id="56" dur="500" fill="hold"/>
                                        <p:tgtEl>
                                          <p:spTgt spid="343043">
                                            <p:txEl>
                                              <p:pRg st="9" end="9"/>
                                            </p:txEl>
                                          </p:spTgt>
                                        </p:tgtEl>
                                        <p:attrNameLst>
                                          <p:attrName>ppt_x</p:attrName>
                                        </p:attrNameLst>
                                      </p:cBhvr>
                                      <p:tavLst>
                                        <p:tav tm="0">
                                          <p:val>
                                            <p:strVal val="#ppt_x"/>
                                          </p:val>
                                        </p:tav>
                                        <p:tav tm="100000">
                                          <p:val>
                                            <p:strVal val="#ppt_x"/>
                                          </p:val>
                                        </p:tav>
                                      </p:tavLst>
                                    </p:anim>
                                    <p:anim calcmode="lin" valueType="num">
                                      <p:cBhvr>
                                        <p:cTn id="57" dur="500" fill="hold"/>
                                        <p:tgtEl>
                                          <p:spTgt spid="343043">
                                            <p:txEl>
                                              <p:pRg st="9" end="9"/>
                                            </p:txEl>
                                          </p:spTgt>
                                        </p:tgtEl>
                                        <p:attrNameLst>
                                          <p:attrName>ppt_y</p:attrName>
                                        </p:attrNameLst>
                                      </p:cBhvr>
                                      <p:tavLst>
                                        <p:tav tm="0">
                                          <p:val>
                                            <p:strVal val="#ppt_y+.05"/>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4" presetClass="entr" presetSubtype="0" fill="hold" grpId="0" nodeType="clickEffect">
                                  <p:stCondLst>
                                    <p:cond delay="0"/>
                                  </p:stCondLst>
                                  <p:childTnLst>
                                    <p:set>
                                      <p:cBhvr>
                                        <p:cTn id="61" dur="indefinite" fill="hold">
                                          <p:stCondLst>
                                            <p:cond delay="0"/>
                                          </p:stCondLst>
                                        </p:cTn>
                                        <p:tgtEl>
                                          <p:spTgt spid="343043">
                                            <p:txEl>
                                              <p:pRg st="10" end="10"/>
                                            </p:txEl>
                                          </p:spTgt>
                                        </p:tgtEl>
                                        <p:attrNameLst>
                                          <p:attrName>style.visibility</p:attrName>
                                        </p:attrNameLst>
                                      </p:cBhvr>
                                      <p:to>
                                        <p:strVal val="visible"/>
                                      </p:to>
                                    </p:set>
                                    <p:animEffect transition="in" filter="fade">
                                      <p:cBhvr>
                                        <p:cTn id="62" dur="500"/>
                                        <p:tgtEl>
                                          <p:spTgt spid="343043">
                                            <p:txEl>
                                              <p:pRg st="10" end="10"/>
                                            </p:txEl>
                                          </p:spTgt>
                                        </p:tgtEl>
                                      </p:cBhvr>
                                    </p:animEffect>
                                    <p:anim calcmode="lin" valueType="num">
                                      <p:cBhvr>
                                        <p:cTn id="63" dur="500" fill="hold"/>
                                        <p:tgtEl>
                                          <p:spTgt spid="343043">
                                            <p:txEl>
                                              <p:pRg st="10" end="10"/>
                                            </p:txEl>
                                          </p:spTgt>
                                        </p:tgtEl>
                                        <p:attrNameLst>
                                          <p:attrName>ppt_x</p:attrName>
                                        </p:attrNameLst>
                                      </p:cBhvr>
                                      <p:tavLst>
                                        <p:tav tm="0">
                                          <p:val>
                                            <p:strVal val="#ppt_x"/>
                                          </p:val>
                                        </p:tav>
                                        <p:tav tm="100000">
                                          <p:val>
                                            <p:strVal val="#ppt_x"/>
                                          </p:val>
                                        </p:tav>
                                      </p:tavLst>
                                    </p:anim>
                                    <p:anim calcmode="lin" valueType="num">
                                      <p:cBhvr>
                                        <p:cTn id="64" dur="500" fill="hold"/>
                                        <p:tgtEl>
                                          <p:spTgt spid="343043">
                                            <p:txEl>
                                              <p:pRg st="10" end="10"/>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2" grpId="0" bldLvl="0" animBg="1"/>
      <p:bldP spid="343043"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1" name="页脚占位符 3"/>
          <p:cNvSpPr>
            <a:spLocks noGrp="1"/>
          </p:cNvSpPr>
          <p:nvPr>
            <p:ph type="ftr" sz="quarter" idx="10"/>
          </p:nvPr>
        </p:nvSpPr>
        <p:spPr>
          <a:noFill/>
        </p:spPr>
        <p:txBody>
          <a:bodyPr/>
          <a:lstStyle/>
          <a:p>
            <a:r>
              <a:rPr lang="zh-CN" altLang="en-US" smtClean="0">
                <a:ea typeface="宋体" panose="02010600030101010101" pitchFamily="2" charset="-122"/>
              </a:rPr>
              <a:t>北京航空航天大学软件工程研究所    </a:t>
            </a:r>
            <a:r>
              <a:rPr lang="en-US" altLang="zh-CN" smtClean="0">
                <a:ea typeface="宋体" panose="02010600030101010101" pitchFamily="2" charset="-122"/>
              </a:rPr>
              <a:t>lily@buaa.edu.cn</a:t>
            </a:r>
            <a:endParaRPr lang="en-US" altLang="zh-CN" smtClean="0">
              <a:ea typeface="宋体" panose="02010600030101010101" pitchFamily="2" charset="-122"/>
            </a:endParaRPr>
          </a:p>
        </p:txBody>
      </p:sp>
      <p:sp>
        <p:nvSpPr>
          <p:cNvPr id="359426" name="Rectangle 2"/>
          <p:cNvSpPr>
            <a:spLocks noGrp="1" noChangeArrowheads="1"/>
          </p:cNvSpPr>
          <p:nvPr>
            <p:ph type="title"/>
          </p:nvPr>
        </p:nvSpPr>
        <p:spPr>
          <a:xfrm>
            <a:off x="421958" y="0"/>
            <a:ext cx="8162925" cy="823913"/>
          </a:xfrm>
        </p:spPr>
        <p:txBody>
          <a:bodyPr/>
          <a:lstStyle/>
          <a:p>
            <a:pPr eaLnBrk="1" hangingPunct="1">
              <a:defRPr/>
            </a:pPr>
            <a:r>
              <a:rPr lang="zh-CN" altLang="en-US" sz="3600" b="0"/>
              <a:t>学习方法</a:t>
            </a:r>
            <a:endParaRPr lang="zh-CN" altLang="en-US" sz="3600" b="0"/>
          </a:p>
        </p:txBody>
      </p:sp>
      <p:sp>
        <p:nvSpPr>
          <p:cNvPr id="56323" name="Text Box 3"/>
          <p:cNvSpPr txBox="1">
            <a:spLocks noChangeArrowheads="1"/>
          </p:cNvSpPr>
          <p:nvPr/>
        </p:nvSpPr>
        <p:spPr bwMode="auto">
          <a:xfrm>
            <a:off x="422275" y="1013778"/>
            <a:ext cx="7758113" cy="5754370"/>
          </a:xfrm>
          <a:prstGeom prst="rect">
            <a:avLst/>
          </a:prstGeom>
          <a:noFill/>
          <a:ln w="9525">
            <a:noFill/>
            <a:miter lim="800000"/>
          </a:ln>
        </p:spPr>
        <p:txBody>
          <a:bodyPr>
            <a:spAutoFit/>
          </a:bodyPr>
          <a:lstStyle/>
          <a:p>
            <a:pPr>
              <a:spcBef>
                <a:spcPct val="50000"/>
              </a:spcBef>
            </a:pPr>
            <a:r>
              <a:rPr lang="zh-CN" altLang="en-US" sz="3200"/>
              <a:t>今年有些特殊：前期采用网络教学</a:t>
            </a:r>
            <a:endParaRPr lang="zh-CN" altLang="en-US" sz="3200"/>
          </a:p>
          <a:p>
            <a:pPr>
              <a:spcBef>
                <a:spcPct val="50000"/>
              </a:spcBef>
            </a:pPr>
            <a:r>
              <a:rPr lang="zh-CN" altLang="en-US" sz="3200">
                <a:solidFill>
                  <a:srgbClr val="0000CC"/>
                </a:solidFill>
              </a:rPr>
              <a:t>     授课－老师讲（视频录播）</a:t>
            </a:r>
            <a:endParaRPr lang="zh-CN" altLang="en-US" sz="3200">
              <a:solidFill>
                <a:srgbClr val="0000CC"/>
              </a:solidFill>
            </a:endParaRPr>
          </a:p>
          <a:p>
            <a:pPr>
              <a:spcBef>
                <a:spcPct val="50000"/>
              </a:spcBef>
            </a:pPr>
            <a:r>
              <a:rPr lang="zh-CN" altLang="en-US" sz="3200">
                <a:solidFill>
                  <a:srgbClr val="0000CC"/>
                </a:solidFill>
              </a:rPr>
              <a:t>     讨论问题－同学讲</a:t>
            </a:r>
            <a:endParaRPr lang="zh-CN" altLang="en-US" sz="3200">
              <a:solidFill>
                <a:srgbClr val="0000CC"/>
              </a:solidFill>
            </a:endParaRPr>
          </a:p>
          <a:p>
            <a:pPr>
              <a:spcBef>
                <a:spcPct val="50000"/>
              </a:spcBef>
            </a:pPr>
            <a:r>
              <a:rPr lang="zh-CN" altLang="en-US" sz="3200">
                <a:solidFill>
                  <a:srgbClr val="0000CC"/>
                </a:solidFill>
              </a:rPr>
              <a:t>                   回答问题－同学讲、互相讨论</a:t>
            </a:r>
            <a:endParaRPr lang="zh-CN" altLang="en-US" sz="3200">
              <a:solidFill>
                <a:srgbClr val="0000CC"/>
              </a:solidFill>
            </a:endParaRPr>
          </a:p>
          <a:p>
            <a:pPr>
              <a:spcBef>
                <a:spcPct val="50000"/>
              </a:spcBef>
            </a:pPr>
            <a:r>
              <a:rPr lang="zh-CN" altLang="en-US" sz="3200">
                <a:solidFill>
                  <a:srgbClr val="0000CC"/>
                </a:solidFill>
              </a:rPr>
              <a:t>                   示范作业－同学讲</a:t>
            </a:r>
            <a:endParaRPr lang="zh-CN" altLang="en-US" sz="3200">
              <a:solidFill>
                <a:srgbClr val="0000CC"/>
              </a:solidFill>
            </a:endParaRPr>
          </a:p>
          <a:p>
            <a:pPr algn="ctr">
              <a:spcBef>
                <a:spcPct val="50000"/>
              </a:spcBef>
            </a:pPr>
            <a:r>
              <a:rPr lang="zh-CN" altLang="en-US" sz="3200">
                <a:solidFill>
                  <a:srgbClr val="0000CC"/>
                </a:solidFill>
              </a:rPr>
              <a:t>你的参与是课程成功的基础</a:t>
            </a:r>
            <a:endParaRPr lang="en-US" altLang="zh-CN" sz="3200">
              <a:solidFill>
                <a:srgbClr val="0000CC"/>
              </a:solidFill>
            </a:endParaRPr>
          </a:p>
          <a:p>
            <a:pPr algn="ctr">
              <a:spcBef>
                <a:spcPct val="50000"/>
              </a:spcBef>
            </a:pPr>
            <a:r>
              <a:rPr lang="zh-CN" altLang="en-US" sz="3200">
                <a:solidFill>
                  <a:srgbClr val="0000CC"/>
                </a:solidFill>
              </a:rPr>
              <a:t>目标：知识变成你的能力</a:t>
            </a:r>
            <a:endParaRPr lang="en-US" altLang="zh-CN" sz="3200">
              <a:solidFill>
                <a:srgbClr val="0000CC"/>
              </a:solidFill>
            </a:endParaRPr>
          </a:p>
          <a:p>
            <a:pPr algn="ctr">
              <a:spcBef>
                <a:spcPct val="50000"/>
              </a:spcBef>
            </a:pPr>
            <a:endParaRPr lang="zh-CN" altLang="en-US" sz="3200">
              <a:solidFill>
                <a:srgbClr val="0000CC"/>
              </a:solidFill>
            </a:endParaRPr>
          </a:p>
        </p:txBody>
      </p:sp>
    </p:spTree>
  </p:cSld>
  <p:clrMapOvr>
    <a:masterClrMapping/>
  </p:clrMapOvr>
  <p:transition>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页脚占位符 3"/>
          <p:cNvSpPr>
            <a:spLocks noGrp="1"/>
          </p:cNvSpPr>
          <p:nvPr>
            <p:ph type="ftr" sz="quarter" idx="10"/>
          </p:nvPr>
        </p:nvSpPr>
        <p:spPr>
          <a:noFill/>
        </p:spPr>
        <p:txBody>
          <a:bodyPr/>
          <a:lstStyle/>
          <a:p>
            <a:r>
              <a:rPr lang="zh-CN" altLang="en-US" smtClean="0">
                <a:ea typeface="宋体" panose="02010600030101010101" pitchFamily="2" charset="-122"/>
              </a:rPr>
              <a:t>北京航空航天大学软件工程研究所    </a:t>
            </a:r>
            <a:r>
              <a:rPr lang="en-US" altLang="zh-CN" smtClean="0">
                <a:ea typeface="宋体" panose="02010600030101010101" pitchFamily="2" charset="-122"/>
              </a:rPr>
              <a:t>lily@buaa.edu.cn</a:t>
            </a:r>
            <a:endParaRPr lang="en-US" altLang="zh-CN" smtClean="0">
              <a:ea typeface="宋体" panose="02010600030101010101" pitchFamily="2" charset="-122"/>
            </a:endParaRPr>
          </a:p>
        </p:txBody>
      </p:sp>
      <p:sp>
        <p:nvSpPr>
          <p:cNvPr id="506882" name="Rectangle 2"/>
          <p:cNvSpPr>
            <a:spLocks noGrp="1" noChangeArrowheads="1"/>
          </p:cNvSpPr>
          <p:nvPr>
            <p:ph type="title"/>
          </p:nvPr>
        </p:nvSpPr>
        <p:spPr/>
        <p:txBody>
          <a:bodyPr/>
          <a:lstStyle/>
          <a:p>
            <a:pPr eaLnBrk="1" hangingPunct="1">
              <a:defRPr/>
            </a:pPr>
            <a:r>
              <a:rPr lang="zh-CN" altLang="en-US"/>
              <a:t>课堂教学</a:t>
            </a:r>
            <a:endParaRPr lang="zh-CN" altLang="en-US"/>
          </a:p>
        </p:txBody>
      </p:sp>
      <p:sp>
        <p:nvSpPr>
          <p:cNvPr id="506883" name="Rectangle 3"/>
          <p:cNvSpPr>
            <a:spLocks noGrp="1" noChangeArrowheads="1"/>
          </p:cNvSpPr>
          <p:nvPr>
            <p:ph type="body" idx="1"/>
          </p:nvPr>
        </p:nvSpPr>
        <p:spPr>
          <a:xfrm>
            <a:off x="308610" y="962025"/>
            <a:ext cx="8527415" cy="5591175"/>
          </a:xfrm>
        </p:spPr>
        <p:txBody>
          <a:bodyPr/>
          <a:lstStyle/>
          <a:p>
            <a:pPr eaLnBrk="1" hangingPunct="1"/>
            <a:r>
              <a:rPr lang="en-US" altLang="zh-CN" dirty="0" smtClean="0"/>
              <a:t>48</a:t>
            </a:r>
            <a:r>
              <a:rPr lang="zh-CN" altLang="en-US" dirty="0" smtClean="0"/>
              <a:t>学时：</a:t>
            </a:r>
            <a:r>
              <a:rPr lang="en-US" altLang="zh-CN" dirty="0" smtClean="0"/>
              <a:t>2</a:t>
            </a:r>
            <a:r>
              <a:rPr lang="en-US" altLang="zh-CN" dirty="0" smtClean="0"/>
              <a:t>-17</a:t>
            </a:r>
            <a:r>
              <a:rPr lang="zh-CN" altLang="en-US" dirty="0" smtClean="0"/>
              <a:t>周</a:t>
            </a:r>
            <a:endParaRPr lang="zh-CN" altLang="en-US" dirty="0" smtClean="0"/>
          </a:p>
          <a:p>
            <a:pPr eaLnBrk="1" hangingPunct="1"/>
            <a:r>
              <a:rPr lang="zh-CN" altLang="en-US" dirty="0" smtClean="0"/>
              <a:t>每周四上午   </a:t>
            </a:r>
            <a:r>
              <a:rPr lang="en-US" altLang="zh-CN" dirty="0" smtClean="0"/>
              <a:t>9 :50-12:15</a:t>
            </a:r>
            <a:r>
              <a:rPr lang="zh-CN" altLang="en-US" sz="2000" dirty="0" smtClean="0"/>
              <a:t>（少休息一次，提前</a:t>
            </a:r>
            <a:r>
              <a:rPr lang="en-US" altLang="zh-CN" sz="2000" dirty="0" smtClean="0"/>
              <a:t>5</a:t>
            </a:r>
            <a:r>
              <a:rPr lang="zh-CN" altLang="en-US" sz="2000" dirty="0" smtClean="0"/>
              <a:t>分钟下课？）</a:t>
            </a:r>
            <a:endParaRPr lang="zh-CN" altLang="en-US" dirty="0" smtClean="0"/>
          </a:p>
          <a:p>
            <a:pPr eaLnBrk="1" hangingPunct="1"/>
            <a:r>
              <a:rPr lang="zh-CN" altLang="en-US" dirty="0" smtClean="0"/>
              <a:t>地点</a:t>
            </a:r>
            <a:endParaRPr lang="zh-CN" altLang="en-US" dirty="0" smtClean="0"/>
          </a:p>
          <a:p>
            <a:pPr lvl="1" eaLnBrk="1" hangingPunct="1"/>
            <a:r>
              <a:rPr lang="zh-CN" altLang="en-US" dirty="0" smtClean="0"/>
              <a:t>主楼</a:t>
            </a:r>
            <a:r>
              <a:rPr lang="en-US" dirty="0" smtClean="0"/>
              <a:t> 405</a:t>
            </a:r>
            <a:r>
              <a:rPr lang="zh-CN" altLang="en-US" dirty="0" smtClean="0"/>
              <a:t>（全国各地）改到</a:t>
            </a:r>
            <a:r>
              <a:rPr lang="zh-CN" altLang="en-US" dirty="0" smtClean="0">
                <a:solidFill>
                  <a:srgbClr val="FF0000"/>
                </a:solidFill>
              </a:rPr>
              <a:t>1-316</a:t>
            </a:r>
            <a:r>
              <a:rPr lang="zh-CN" altLang="en-US" dirty="0" smtClean="0"/>
              <a:t>.</a:t>
            </a:r>
            <a:endParaRPr lang="zh-CN" altLang="en-US" dirty="0" smtClean="0"/>
          </a:p>
          <a:p>
            <a:pPr eaLnBrk="1" hangingPunct="1"/>
            <a:r>
              <a:rPr lang="zh-CN" altLang="en-US" dirty="0" smtClean="0"/>
              <a:t>助教：</a:t>
            </a:r>
            <a:r>
              <a:rPr lang="zh-CN" altLang="en-US" dirty="0" smtClean="0">
                <a:sym typeface="+mn-ea"/>
              </a:rPr>
              <a:t>李延旭</a:t>
            </a:r>
            <a:r>
              <a:rPr lang="zh-CN" altLang="en-US" dirty="0" smtClean="0"/>
              <a:t>   余伟伟和郭维泽（协助）</a:t>
            </a:r>
            <a:endParaRPr lang="zh-CN" altLang="en-US" dirty="0" smtClean="0"/>
          </a:p>
          <a:p>
            <a:pPr lvl="1" eaLnBrk="1" hangingPunct="1"/>
            <a:r>
              <a:rPr lang="zh-CN" altLang="en-US" dirty="0" smtClean="0"/>
              <a:t>地点：</a:t>
            </a:r>
            <a:r>
              <a:rPr lang="en-US" altLang="zh-CN" dirty="0" smtClean="0"/>
              <a:t>QQ</a:t>
            </a:r>
            <a:r>
              <a:rPr lang="zh-CN" altLang="en-US" dirty="0" smtClean="0"/>
              <a:t>群、</a:t>
            </a:r>
            <a:r>
              <a:rPr lang="zh-CN" altLang="en-US" dirty="0" smtClean="0"/>
              <a:t>微信群</a:t>
            </a:r>
            <a:endParaRPr lang="en-US" altLang="zh-CN" dirty="0" smtClean="0"/>
          </a:p>
          <a:p>
            <a:pPr lvl="1" eaLnBrk="1" hangingPunct="1"/>
            <a:r>
              <a:rPr lang="zh-CN" altLang="en-US" b="1" dirty="0" smtClean="0">
                <a:solidFill>
                  <a:schemeClr val="accent2"/>
                </a:solidFill>
              </a:rPr>
              <a:t>请大家按时提交作业、高质量完成</a:t>
            </a:r>
            <a:r>
              <a:rPr lang="en-US" altLang="zh-CN" b="1" dirty="0" err="1" smtClean="0">
                <a:solidFill>
                  <a:schemeClr val="accent2"/>
                </a:solidFill>
              </a:rPr>
              <a:t>ppt</a:t>
            </a:r>
            <a:endParaRPr lang="en-US" altLang="zh-CN" b="1" dirty="0" smtClean="0">
              <a:solidFill>
                <a:schemeClr val="accent2"/>
              </a:solidFill>
            </a:endParaRPr>
          </a:p>
          <a:p>
            <a:pPr lvl="1" eaLnBrk="1" hangingPunct="1"/>
            <a:endParaRPr lang="zh-CN" altLang="en-US" b="1" dirty="0" smtClean="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clickPar">
                                  <p:stCondLst>
                                    <p:cond delay="0"/>
                                  </p:stCondLst>
                                  <p:childTnLst>
                                    <p:set>
                                      <p:cBhvr>
                                        <p:cTn id="6" dur="500" fill="hold">
                                          <p:stCondLst>
                                            <p:cond delay="0"/>
                                          </p:stCondLst>
                                        </p:cTn>
                                        <p:tgtEl>
                                          <p:spTgt spid="506883">
                                            <p:txEl>
                                              <p:pRg st="0" end="0"/>
                                            </p:txEl>
                                          </p:spTgt>
                                        </p:tgtEl>
                                        <p:attrNameLst>
                                          <p:attrName>style.visibility</p:attrName>
                                        </p:attrNameLst>
                                      </p:cBhvr>
                                      <p:to>
                                        <p:strVal val="visible"/>
                                      </p:to>
                                    </p:set>
                                    <p:anim calcmode="lin" valueType="num">
                                      <p:cBhvr additive="base">
                                        <p:cTn id="7" dur="500" fill="hold"/>
                                        <p:tgtEl>
                                          <p:spTgt spid="5068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068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Par">
                                  <p:stCondLst>
                                    <p:cond delay="0"/>
                                  </p:stCondLst>
                                  <p:childTnLst>
                                    <p:set>
                                      <p:cBhvr>
                                        <p:cTn id="12" dur="500" fill="hold">
                                          <p:stCondLst>
                                            <p:cond delay="0"/>
                                          </p:stCondLst>
                                        </p:cTn>
                                        <p:tgtEl>
                                          <p:spTgt spid="506883">
                                            <p:txEl>
                                              <p:pRg st="1" end="1"/>
                                            </p:txEl>
                                          </p:spTgt>
                                        </p:tgtEl>
                                        <p:attrNameLst>
                                          <p:attrName>style.visibility</p:attrName>
                                        </p:attrNameLst>
                                      </p:cBhvr>
                                      <p:to>
                                        <p:strVal val="visible"/>
                                      </p:to>
                                    </p:set>
                                    <p:anim calcmode="lin" valueType="num">
                                      <p:cBhvr additive="base">
                                        <p:cTn id="13" dur="500" fill="hold"/>
                                        <p:tgtEl>
                                          <p:spTgt spid="5068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068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Par">
                                  <p:stCondLst>
                                    <p:cond delay="0"/>
                                  </p:stCondLst>
                                  <p:childTnLst>
                                    <p:set>
                                      <p:cBhvr>
                                        <p:cTn id="18" dur="500" fill="hold">
                                          <p:stCondLst>
                                            <p:cond delay="0"/>
                                          </p:stCondLst>
                                        </p:cTn>
                                        <p:tgtEl>
                                          <p:spTgt spid="506883">
                                            <p:txEl>
                                              <p:pRg st="2" end="2"/>
                                            </p:txEl>
                                          </p:spTgt>
                                        </p:tgtEl>
                                        <p:attrNameLst>
                                          <p:attrName>style.visibility</p:attrName>
                                        </p:attrNameLst>
                                      </p:cBhvr>
                                      <p:to>
                                        <p:strVal val="visible"/>
                                      </p:to>
                                    </p:set>
                                    <p:anim calcmode="lin" valueType="num">
                                      <p:cBhvr additive="base">
                                        <p:cTn id="19" dur="500" fill="hold"/>
                                        <p:tgtEl>
                                          <p:spTgt spid="50688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068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Par">
                                  <p:stCondLst>
                                    <p:cond delay="0"/>
                                  </p:stCondLst>
                                  <p:childTnLst>
                                    <p:set>
                                      <p:cBhvr>
                                        <p:cTn id="24" dur="500" fill="hold">
                                          <p:stCondLst>
                                            <p:cond delay="0"/>
                                          </p:stCondLst>
                                        </p:cTn>
                                        <p:tgtEl>
                                          <p:spTgt spid="506883">
                                            <p:txEl>
                                              <p:pRg st="3" end="3"/>
                                            </p:txEl>
                                          </p:spTgt>
                                        </p:tgtEl>
                                        <p:attrNameLst>
                                          <p:attrName>style.visibility</p:attrName>
                                        </p:attrNameLst>
                                      </p:cBhvr>
                                      <p:to>
                                        <p:strVal val="visible"/>
                                      </p:to>
                                    </p:set>
                                    <p:anim calcmode="lin" valueType="num">
                                      <p:cBhvr additive="base">
                                        <p:cTn id="25" dur="500" fill="hold"/>
                                        <p:tgtEl>
                                          <p:spTgt spid="50688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068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Par">
                                  <p:stCondLst>
                                    <p:cond delay="0"/>
                                  </p:stCondLst>
                                  <p:childTnLst>
                                    <p:set>
                                      <p:cBhvr>
                                        <p:cTn id="30" dur="500" fill="hold">
                                          <p:stCondLst>
                                            <p:cond delay="0"/>
                                          </p:stCondLst>
                                        </p:cTn>
                                        <p:tgtEl>
                                          <p:spTgt spid="506883">
                                            <p:txEl>
                                              <p:pRg st="4" end="4"/>
                                            </p:txEl>
                                          </p:spTgt>
                                        </p:tgtEl>
                                        <p:attrNameLst>
                                          <p:attrName>style.visibility</p:attrName>
                                        </p:attrNameLst>
                                      </p:cBhvr>
                                      <p:to>
                                        <p:strVal val="visible"/>
                                      </p:to>
                                    </p:set>
                                    <p:anim calcmode="lin" valueType="num">
                                      <p:cBhvr additive="base">
                                        <p:cTn id="31" dur="500" fill="hold"/>
                                        <p:tgtEl>
                                          <p:spTgt spid="50688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0688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Par">
                                  <p:stCondLst>
                                    <p:cond delay="0"/>
                                  </p:stCondLst>
                                  <p:childTnLst>
                                    <p:set>
                                      <p:cBhvr>
                                        <p:cTn id="36" dur="500" fill="hold">
                                          <p:stCondLst>
                                            <p:cond delay="0"/>
                                          </p:stCondLst>
                                        </p:cTn>
                                        <p:tgtEl>
                                          <p:spTgt spid="506883">
                                            <p:txEl>
                                              <p:pRg st="5" end="5"/>
                                            </p:txEl>
                                          </p:spTgt>
                                        </p:tgtEl>
                                        <p:attrNameLst>
                                          <p:attrName>style.visibility</p:attrName>
                                        </p:attrNameLst>
                                      </p:cBhvr>
                                      <p:to>
                                        <p:strVal val="visible"/>
                                      </p:to>
                                    </p:set>
                                    <p:anim calcmode="lin" valueType="num">
                                      <p:cBhvr additive="base">
                                        <p:cTn id="37" dur="500" fill="hold"/>
                                        <p:tgtEl>
                                          <p:spTgt spid="50688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0688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Par">
                                  <p:stCondLst>
                                    <p:cond delay="0"/>
                                  </p:stCondLst>
                                  <p:childTnLst>
                                    <p:set>
                                      <p:cBhvr>
                                        <p:cTn id="42" dur="500" fill="hold">
                                          <p:stCondLst>
                                            <p:cond delay="0"/>
                                          </p:stCondLst>
                                        </p:cTn>
                                        <p:tgtEl>
                                          <p:spTgt spid="506883">
                                            <p:txEl>
                                              <p:pRg st="6" end="6"/>
                                            </p:txEl>
                                          </p:spTgt>
                                        </p:tgtEl>
                                        <p:attrNameLst>
                                          <p:attrName>style.visibility</p:attrName>
                                        </p:attrNameLst>
                                      </p:cBhvr>
                                      <p:to>
                                        <p:strVal val="visible"/>
                                      </p:to>
                                    </p:set>
                                    <p:anim calcmode="lin" valueType="num">
                                      <p:cBhvr additive="base">
                                        <p:cTn id="43" dur="500" fill="hold"/>
                                        <p:tgtEl>
                                          <p:spTgt spid="50688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0688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8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3" name="页脚占位符 3"/>
          <p:cNvSpPr>
            <a:spLocks noGrp="1"/>
          </p:cNvSpPr>
          <p:nvPr>
            <p:ph type="ftr" sz="quarter" idx="10"/>
          </p:nvPr>
        </p:nvSpPr>
        <p:spPr>
          <a:noFill/>
        </p:spPr>
        <p:txBody>
          <a:bodyPr/>
          <a:lstStyle/>
          <a:p>
            <a:r>
              <a:rPr lang="zh-CN" altLang="en-US" smtClean="0">
                <a:ea typeface="宋体" panose="02010600030101010101" pitchFamily="2" charset="-122"/>
              </a:rPr>
              <a:t>北京航空航天大学软件工程研究所    </a:t>
            </a:r>
            <a:r>
              <a:rPr lang="en-US" altLang="zh-CN" smtClean="0">
                <a:ea typeface="宋体" panose="02010600030101010101" pitchFamily="2" charset="-122"/>
              </a:rPr>
              <a:t>lily@buaa.edu.cn</a:t>
            </a:r>
            <a:endParaRPr lang="en-US" altLang="zh-CN" smtClean="0">
              <a:ea typeface="宋体" panose="02010600030101010101" pitchFamily="2" charset="-122"/>
            </a:endParaRPr>
          </a:p>
        </p:txBody>
      </p:sp>
      <p:sp>
        <p:nvSpPr>
          <p:cNvPr id="360450" name="Rectangle 2"/>
          <p:cNvSpPr>
            <a:spLocks noGrp="1" noChangeArrowheads="1"/>
          </p:cNvSpPr>
          <p:nvPr>
            <p:ph type="title"/>
          </p:nvPr>
        </p:nvSpPr>
        <p:spPr>
          <a:xfrm>
            <a:off x="228600" y="0"/>
            <a:ext cx="8162925" cy="709295"/>
          </a:xfrm>
        </p:spPr>
        <p:txBody>
          <a:bodyPr/>
          <a:lstStyle/>
          <a:p>
            <a:pPr eaLnBrk="1" hangingPunct="1">
              <a:defRPr/>
            </a:pPr>
            <a:r>
              <a:rPr lang="zh-CN" altLang="en-US" sz="3600" dirty="0" smtClean="0">
                <a:sym typeface="+mn-ea"/>
              </a:rPr>
              <a:t>课程要求</a:t>
            </a:r>
            <a:endParaRPr lang="zh-CN" altLang="en-US" sz="3600" b="0" dirty="0" smtClean="0"/>
          </a:p>
        </p:txBody>
      </p:sp>
      <p:sp>
        <p:nvSpPr>
          <p:cNvPr id="360451" name="Rectangle 3"/>
          <p:cNvSpPr>
            <a:spLocks noChangeArrowheads="1"/>
          </p:cNvSpPr>
          <p:nvPr/>
        </p:nvSpPr>
        <p:spPr bwMode="auto">
          <a:xfrm>
            <a:off x="228600" y="959485"/>
            <a:ext cx="8748395" cy="5344160"/>
          </a:xfrm>
          <a:prstGeom prst="rect">
            <a:avLst/>
          </a:prstGeom>
          <a:noFill/>
          <a:ln w="9525">
            <a:noFill/>
            <a:miter lim="800000"/>
          </a:ln>
        </p:spPr>
        <p:txBody>
          <a:bodyPr/>
          <a:lstStyle/>
          <a:p>
            <a:pPr marL="533400" indent="-533400" algn="just">
              <a:spcBef>
                <a:spcPct val="20000"/>
              </a:spcBef>
            </a:pPr>
            <a:r>
              <a:rPr lang="zh-CN" altLang="en-US" sz="2800" dirty="0">
                <a:solidFill>
                  <a:srgbClr val="0000CC"/>
                </a:solidFill>
              </a:rPr>
              <a:t>按时听课：腾讯课堂，或者</a:t>
            </a:r>
            <a:r>
              <a:rPr lang="en-US" altLang="zh-CN" sz="2800" dirty="0">
                <a:solidFill>
                  <a:srgbClr val="0000CC"/>
                </a:solidFill>
              </a:rPr>
              <a:t>QQ</a:t>
            </a:r>
            <a:r>
              <a:rPr lang="zh-CN" altLang="en-US" sz="2800" dirty="0">
                <a:solidFill>
                  <a:srgbClr val="0000CC"/>
                </a:solidFill>
              </a:rPr>
              <a:t>群、</a:t>
            </a:r>
            <a:r>
              <a:rPr lang="zh-CN" altLang="en-US" sz="2800" dirty="0">
                <a:solidFill>
                  <a:srgbClr val="0000CC"/>
                </a:solidFill>
              </a:rPr>
              <a:t>微信群</a:t>
            </a:r>
            <a:endParaRPr lang="zh-CN" altLang="en-US" sz="2800" dirty="0">
              <a:solidFill>
                <a:srgbClr val="0000CC"/>
              </a:solidFill>
            </a:endParaRPr>
          </a:p>
          <a:p>
            <a:pPr marL="533400" indent="-533400" algn="just">
              <a:spcBef>
                <a:spcPct val="20000"/>
              </a:spcBef>
            </a:pPr>
            <a:r>
              <a:rPr lang="zh-CN" altLang="en-US" sz="2800" dirty="0">
                <a:solidFill>
                  <a:srgbClr val="0000CC"/>
                </a:solidFill>
              </a:rPr>
              <a:t>成绩组成：</a:t>
            </a:r>
            <a:r>
              <a:rPr lang="en-US" altLang="zh-CN" sz="2800" dirty="0">
                <a:solidFill>
                  <a:srgbClr val="0000CC"/>
                </a:solidFill>
              </a:rPr>
              <a:t> </a:t>
            </a:r>
            <a:endParaRPr lang="en-US" altLang="zh-CN" sz="2800" dirty="0">
              <a:solidFill>
                <a:srgbClr val="0000CC"/>
              </a:solidFill>
            </a:endParaRPr>
          </a:p>
          <a:p>
            <a:pPr marL="533400" indent="-533400" algn="just">
              <a:spcBef>
                <a:spcPct val="20000"/>
              </a:spcBef>
            </a:pPr>
            <a:r>
              <a:rPr lang="zh-CN" altLang="en-US" sz="2800" dirty="0" smtClean="0">
                <a:solidFill>
                  <a:srgbClr val="0000CC"/>
                </a:solidFill>
              </a:rPr>
              <a:t>     作业 </a:t>
            </a:r>
            <a:r>
              <a:rPr lang="en-US" altLang="zh-CN" sz="2800" dirty="0" smtClean="0">
                <a:solidFill>
                  <a:srgbClr val="0000CC"/>
                </a:solidFill>
              </a:rPr>
              <a:t>70</a:t>
            </a:r>
            <a:r>
              <a:rPr lang="en-US" sz="2800" dirty="0" smtClean="0">
                <a:solidFill>
                  <a:srgbClr val="0000CC"/>
                </a:solidFill>
              </a:rPr>
              <a:t>-90</a:t>
            </a:r>
            <a:r>
              <a:rPr lang="zh-CN" altLang="en-US" sz="2800" dirty="0" smtClean="0">
                <a:solidFill>
                  <a:srgbClr val="0000CC"/>
                </a:solidFill>
              </a:rPr>
              <a:t>分 </a:t>
            </a:r>
            <a:r>
              <a:rPr sz="2800" dirty="0">
                <a:solidFill>
                  <a:srgbClr val="0000CC"/>
                </a:solidFill>
                <a:sym typeface="+mn-ea"/>
              </a:rPr>
              <a:t>+ </a:t>
            </a:r>
            <a:r>
              <a:rPr lang="zh-CN" sz="2800" dirty="0">
                <a:solidFill>
                  <a:srgbClr val="0000CC"/>
                </a:solidFill>
                <a:sym typeface="+mn-ea"/>
              </a:rPr>
              <a:t>期末 </a:t>
            </a:r>
            <a:r>
              <a:rPr sz="2800" dirty="0">
                <a:solidFill>
                  <a:srgbClr val="0000CC"/>
                </a:solidFill>
                <a:sym typeface="+mn-ea"/>
              </a:rPr>
              <a:t>20</a:t>
            </a:r>
            <a:r>
              <a:rPr lang="zh-CN" sz="2800" dirty="0">
                <a:solidFill>
                  <a:srgbClr val="0000CC"/>
                </a:solidFill>
                <a:sym typeface="+mn-ea"/>
              </a:rPr>
              <a:t>（待定）</a:t>
            </a:r>
            <a:r>
              <a:rPr sz="2800" dirty="0">
                <a:solidFill>
                  <a:srgbClr val="0000CC"/>
                </a:solidFill>
                <a:sym typeface="+mn-ea"/>
              </a:rPr>
              <a:t> </a:t>
            </a:r>
            <a:r>
              <a:rPr lang="en-US" sz="2800" dirty="0">
                <a:solidFill>
                  <a:srgbClr val="0000CC"/>
                </a:solidFill>
                <a:sym typeface="+mn-ea"/>
              </a:rPr>
              <a:t>+ </a:t>
            </a:r>
            <a:r>
              <a:rPr lang="zh-CN" altLang="en-US" sz="2800" dirty="0">
                <a:solidFill>
                  <a:srgbClr val="0000CC"/>
                </a:solidFill>
                <a:sym typeface="+mn-ea"/>
              </a:rPr>
              <a:t>课堂表现</a:t>
            </a:r>
            <a:r>
              <a:rPr lang="en-US" sz="2800" dirty="0">
                <a:solidFill>
                  <a:srgbClr val="0000CC"/>
                </a:solidFill>
                <a:sym typeface="+mn-ea"/>
              </a:rPr>
              <a:t>10</a:t>
            </a:r>
            <a:r>
              <a:rPr sz="2800" dirty="0">
                <a:solidFill>
                  <a:srgbClr val="0000CC"/>
                </a:solidFill>
                <a:sym typeface="+mn-ea"/>
              </a:rPr>
              <a:t>.</a:t>
            </a:r>
            <a:endParaRPr sz="2800" dirty="0">
              <a:solidFill>
                <a:srgbClr val="0000CC"/>
              </a:solidFill>
            </a:endParaRPr>
          </a:p>
          <a:p>
            <a:pPr marL="533400" indent="-533400" algn="just">
              <a:spcBef>
                <a:spcPct val="20000"/>
              </a:spcBef>
            </a:pPr>
            <a:endParaRPr lang="zh-CN" altLang="en-US" sz="2800" dirty="0" smtClean="0">
              <a:solidFill>
                <a:srgbClr val="0000CC"/>
              </a:solidFill>
            </a:endParaRPr>
          </a:p>
          <a:p>
            <a:pPr marL="571500" lvl="0" indent="-571500" algn="just">
              <a:spcBef>
                <a:spcPct val="20000"/>
              </a:spcBef>
              <a:buFont typeface="Arial" panose="020B0604020202020204" pitchFamily="34" charset="0"/>
              <a:buChar char="•"/>
            </a:pPr>
            <a:r>
              <a:rPr lang="zh-CN" altLang="en-US" sz="4000" dirty="0" smtClean="0">
                <a:solidFill>
                  <a:srgbClr val="C00000"/>
                </a:solidFill>
                <a:sym typeface="+mn-ea"/>
              </a:rPr>
              <a:t>课程网站</a:t>
            </a:r>
            <a:endParaRPr lang="zh-CN" altLang="en-US" sz="4000" dirty="0"/>
          </a:p>
          <a:p>
            <a:pPr marL="914400" lvl="1" indent="-457200" eaLnBrk="1" hangingPunct="1">
              <a:buFont typeface="Wingdings" panose="05000000000000000000" charset="0"/>
              <a:buChar char="ü"/>
            </a:pPr>
            <a:r>
              <a:rPr lang="en-US" altLang="zh-CN" sz="2800" dirty="0" smtClean="0">
                <a:sym typeface="+mn-ea"/>
              </a:rPr>
              <a:t>https://judge.buaa.edu.cn/  </a:t>
            </a:r>
            <a:r>
              <a:rPr lang="zh-CN" altLang="en-US" sz="2800" dirty="0" smtClean="0">
                <a:sym typeface="+mn-ea"/>
              </a:rPr>
              <a:t>（校内）</a:t>
            </a:r>
            <a:endParaRPr lang="zh-CN" altLang="en-US" sz="2800" dirty="0" smtClean="0"/>
          </a:p>
          <a:p>
            <a:pPr marL="914400" lvl="1" indent="-457200" eaLnBrk="1" hangingPunct="1">
              <a:buFont typeface="Wingdings" panose="05000000000000000000" charset="0"/>
              <a:buChar char="ü"/>
            </a:pPr>
            <a:r>
              <a:rPr lang="en-US" altLang="zh-CN" sz="2800" dirty="0" smtClean="0">
                <a:sym typeface="+mn-ea"/>
              </a:rPr>
              <a:t>https://e.buaa.edu.cn/  </a:t>
            </a:r>
            <a:r>
              <a:rPr lang="zh-CN" altLang="en-US" sz="2800" dirty="0" smtClean="0">
                <a:sym typeface="+mn-ea"/>
              </a:rPr>
              <a:t>（校外，通过</a:t>
            </a:r>
            <a:r>
              <a:rPr lang="en-US" altLang="zh-CN" sz="2800" dirty="0" smtClean="0">
                <a:sym typeface="+mn-ea"/>
              </a:rPr>
              <a:t>e1.buaa.edu.cn, </a:t>
            </a:r>
            <a:r>
              <a:rPr lang="zh-CN" altLang="en-US" sz="2800" dirty="0" smtClean="0">
                <a:sym typeface="+mn-ea"/>
              </a:rPr>
              <a:t>找到</a:t>
            </a:r>
            <a:r>
              <a:rPr lang="en-US" altLang="zh-CN" sz="2800" dirty="0" smtClean="0">
                <a:sym typeface="+mn-ea"/>
              </a:rPr>
              <a:t>6</a:t>
            </a:r>
            <a:r>
              <a:rPr lang="zh-CN" altLang="en-US" sz="2800" dirty="0" smtClean="0">
                <a:sym typeface="+mn-ea"/>
              </a:rPr>
              <a:t>系教学平台）</a:t>
            </a:r>
            <a:br>
              <a:rPr lang="en-US" altLang="zh-CN" sz="2800" dirty="0" smtClean="0">
                <a:sym typeface="+mn-ea"/>
              </a:rPr>
            </a:br>
            <a:endParaRPr lang="en-US" altLang="zh-CN" sz="2800" dirty="0" smtClean="0">
              <a:solidFill>
                <a:srgbClr val="0000CC"/>
              </a:solidFill>
            </a:endParaRPr>
          </a:p>
          <a:p>
            <a:pPr marL="533400" lvl="1" indent="-533400" algn="just">
              <a:spcBef>
                <a:spcPct val="20000"/>
              </a:spcBef>
            </a:pPr>
            <a:r>
              <a:rPr lang="en-US" altLang="zh-CN" sz="2800" dirty="0" smtClean="0">
                <a:solidFill>
                  <a:srgbClr val="0000CC"/>
                </a:solidFill>
                <a:sym typeface="+mn-ea"/>
              </a:rPr>
              <a:t>           学号登录，缺省密码：学号</a:t>
            </a:r>
            <a:endParaRPr lang="en-US" altLang="zh-CN" sz="2800" dirty="0" smtClean="0">
              <a:solidFill>
                <a:srgbClr val="0000CC"/>
              </a:solidFill>
            </a:endParaRPr>
          </a:p>
          <a:p>
            <a:pPr marL="990600" lvl="1" indent="-533400" algn="just">
              <a:spcBef>
                <a:spcPct val="20000"/>
              </a:spcBef>
            </a:pPr>
            <a:endParaRPr lang="zh-CN" altLang="en-US" sz="4000" dirty="0">
              <a:solidFill>
                <a:schemeClr val="accent2"/>
              </a:solidFill>
              <a:latin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0451"/>
                                        </p:tgtEl>
                                        <p:attrNameLst>
                                          <p:attrName>style.visibility</p:attrName>
                                        </p:attrNameLst>
                                      </p:cBhvr>
                                      <p:to>
                                        <p:strVal val="visible"/>
                                      </p:to>
                                    </p:set>
                                    <p:anim calcmode="lin" valueType="num">
                                      <p:cBhvr additive="base">
                                        <p:cTn id="7" dur="500" fill="hold"/>
                                        <p:tgtEl>
                                          <p:spTgt spid="360451"/>
                                        </p:tgtEl>
                                        <p:attrNameLst>
                                          <p:attrName>ppt_x</p:attrName>
                                        </p:attrNameLst>
                                      </p:cBhvr>
                                      <p:tavLst>
                                        <p:tav tm="0">
                                          <p:val>
                                            <p:strVal val="0-#ppt_w/2"/>
                                          </p:val>
                                        </p:tav>
                                        <p:tav tm="100000">
                                          <p:val>
                                            <p:strVal val="#ppt_x"/>
                                          </p:val>
                                        </p:tav>
                                      </p:tavLst>
                                    </p:anim>
                                    <p:anim calcmode="lin" valueType="num">
                                      <p:cBhvr additive="base">
                                        <p:cTn id="8" dur="500" fill="hold"/>
                                        <p:tgtEl>
                                          <p:spTgt spid="3604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1"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页脚占位符 1"/>
          <p:cNvSpPr>
            <a:spLocks noGrp="1"/>
          </p:cNvSpPr>
          <p:nvPr>
            <p:ph type="ftr" sz="quarter" idx="10"/>
          </p:nvPr>
        </p:nvSpPr>
        <p:spPr>
          <a:noFill/>
        </p:spPr>
        <p:txBody>
          <a:bodyPr/>
          <a:lstStyle/>
          <a:p>
            <a:r>
              <a:rPr lang="zh-CN" altLang="en-US" smtClean="0">
                <a:ea typeface="宋体" panose="02010600030101010101" pitchFamily="2" charset="-122"/>
              </a:rPr>
              <a:t>北京航空航天大学软件工程研究所    </a:t>
            </a:r>
            <a:r>
              <a:rPr lang="en-US" altLang="zh-CN" smtClean="0">
                <a:ea typeface="宋体" panose="02010600030101010101" pitchFamily="2" charset="-122"/>
              </a:rPr>
              <a:t>lily@buaa.edu.cn</a:t>
            </a:r>
            <a:endParaRPr lang="en-US" altLang="zh-CN" smtClean="0">
              <a:ea typeface="宋体" panose="02010600030101010101" pitchFamily="2" charset="-122"/>
            </a:endParaRPr>
          </a:p>
        </p:txBody>
      </p:sp>
      <p:pic>
        <p:nvPicPr>
          <p:cNvPr id="348162" name="dis_scar.mpeg">
            <a:hlinkClick r:id="" action="ppaction://media"/>
          </p:cNvPr>
          <p:cNvPicPr>
            <a:picLocks noRot="1" noChangeAspect="1" noChangeArrowheads="1"/>
          </p:cNvPicPr>
          <p:nvPr>
            <a:videoFile r:link="rId1"/>
            <p:extLst>
              <p:ext uri="{DAA4B4D4-6D71-4841-9C94-3DE7FCFB9230}">
                <p14:media xmlns:p14="http://schemas.microsoft.com/office/powerpoint/2010/main" r:link="rId2"/>
              </p:ext>
            </p:extLst>
          </p:nvPr>
        </p:nvPicPr>
        <p:blipFill>
          <a:blip r:embed="rId3" cstate="print"/>
          <a:srcRect/>
          <a:stretch>
            <a:fillRect/>
          </a:stretch>
        </p:blipFill>
        <p:spPr bwMode="auto">
          <a:xfrm>
            <a:off x="1631950" y="1227138"/>
            <a:ext cx="5610225" cy="4208462"/>
          </a:xfrm>
          <a:prstGeom prst="rect">
            <a:avLst/>
          </a:prstGeom>
          <a:noFill/>
          <a:ln w="9525">
            <a:noFill/>
            <a:miter lim="800000"/>
            <a:headEnd/>
            <a:tailEnd/>
          </a:ln>
        </p:spPr>
      </p:pic>
      <p:sp>
        <p:nvSpPr>
          <p:cNvPr id="348163" name="Rectangle 3"/>
          <p:cNvSpPr>
            <a:spLocks noGrp="1" noChangeArrowheads="1"/>
          </p:cNvSpPr>
          <p:nvPr>
            <p:ph type="title" idx="4294967295"/>
          </p:nvPr>
        </p:nvSpPr>
        <p:spPr/>
        <p:txBody>
          <a:bodyPr/>
          <a:lstStyle/>
          <a:p>
            <a:pPr eaLnBrk="1" hangingPunct="1">
              <a:defRPr/>
            </a:pPr>
            <a:r>
              <a:rPr lang="zh-CN" altLang="en-US"/>
              <a:t>什么是软件体系结构？</a:t>
            </a:r>
            <a:endParaRPr lang="zh-CN" altLang="en-US"/>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48162"/>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348162"/>
                                        </p:tgtEl>
                                      </p:cBhvr>
                                    </p:cmd>
                                  </p:childTnLst>
                                </p:cTn>
                              </p:par>
                            </p:childTnLst>
                          </p:cTn>
                        </p:par>
                      </p:childTnLst>
                    </p:cTn>
                  </p:par>
                </p:childTnLst>
              </p:cTn>
              <p:nextCondLst>
                <p:cond evt="onClick" delay="0">
                  <p:tgtEl>
                    <p:spTgt spid="348162"/>
                  </p:tgtEl>
                </p:cond>
              </p:nextCondLst>
            </p:seq>
            <p:video>
              <p:cMediaNode>
                <p:cTn id="7" fill="remove" display="0">
                  <p:stCondLst>
                    <p:cond delay="indefinite"/>
                  </p:stCondLst>
                  <p:endCondLst>
                    <p:cond evt="onNext" delay="0">
                      <p:tgtEl>
                        <p:sldTgt/>
                      </p:tgtEl>
                    </p:cond>
                    <p:cond evt="onPrev" delay="0">
                      <p:tgtEl>
                        <p:sldTgt/>
                      </p:tgtEl>
                    </p:cond>
                  </p:endCondLst>
                </p:cTn>
                <p:tgtEl>
                  <p:spTgt spid="348162"/>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页脚占位符 3"/>
          <p:cNvSpPr>
            <a:spLocks noGrp="1"/>
          </p:cNvSpPr>
          <p:nvPr>
            <p:ph type="ftr" sz="quarter" idx="10"/>
          </p:nvPr>
        </p:nvSpPr>
        <p:spPr>
          <a:noFill/>
        </p:spPr>
        <p:txBody>
          <a:bodyPr/>
          <a:lstStyle/>
          <a:p>
            <a:r>
              <a:rPr lang="zh-CN" altLang="en-US" sz="1200" smtClean="0">
                <a:latin typeface="楷体" panose="02010609060101010101" charset="-122"/>
                <a:ea typeface="楷体" panose="02010609060101010101" charset="-122"/>
              </a:rPr>
              <a:t>北京航空航天大学软件工程研究所    </a:t>
            </a:r>
            <a:r>
              <a:rPr lang="en-US" altLang="zh-CN" sz="1200" smtClean="0">
                <a:latin typeface="楷体" panose="02010609060101010101" charset="-122"/>
                <a:ea typeface="楷体" panose="02010609060101010101" charset="-122"/>
              </a:rPr>
              <a:t>lily@buaa.edu.cn</a:t>
            </a:r>
            <a:endParaRPr lang="en-US" altLang="zh-CN" sz="1200" smtClean="0">
              <a:latin typeface="楷体" panose="02010609060101010101" charset="-122"/>
              <a:ea typeface="楷体" panose="02010609060101010101" charset="-122"/>
            </a:endParaRPr>
          </a:p>
        </p:txBody>
      </p:sp>
      <p:sp>
        <p:nvSpPr>
          <p:cNvPr id="334850" name="Rectangle 2"/>
          <p:cNvSpPr>
            <a:spLocks noGrp="1" noChangeArrowheads="1"/>
          </p:cNvSpPr>
          <p:nvPr>
            <p:ph type="title"/>
          </p:nvPr>
        </p:nvSpPr>
        <p:spPr/>
        <p:txBody>
          <a:bodyPr/>
          <a:lstStyle/>
          <a:p>
            <a:pPr eaLnBrk="1" hangingPunct="1">
              <a:defRPr/>
            </a:pPr>
            <a:r>
              <a:rPr lang="zh-CN" altLang="en-US"/>
              <a:t>调 查</a:t>
            </a:r>
            <a:endParaRPr lang="zh-CN" altLang="en-US"/>
          </a:p>
        </p:txBody>
      </p:sp>
      <p:sp>
        <p:nvSpPr>
          <p:cNvPr id="28675" name="Rectangle 3"/>
          <p:cNvSpPr>
            <a:spLocks noGrp="1" noChangeArrowheads="1"/>
          </p:cNvSpPr>
          <p:nvPr>
            <p:ph type="body" idx="1"/>
          </p:nvPr>
        </p:nvSpPr>
        <p:spPr/>
        <p:txBody>
          <a:bodyPr/>
          <a:lstStyle/>
          <a:p>
            <a:pPr eaLnBrk="1" hangingPunct="1"/>
            <a:r>
              <a:rPr lang="zh-CN" altLang="en-US" smtClean="0"/>
              <a:t>你的背景</a:t>
            </a:r>
            <a:endParaRPr lang="zh-CN" altLang="en-US" smtClean="0"/>
          </a:p>
          <a:p>
            <a:pPr lvl="1" eaLnBrk="1" hangingPunct="1"/>
            <a:r>
              <a:rPr lang="zh-CN" altLang="en-US" smtClean="0"/>
              <a:t>你开发过的最大项目（代码、模块、人数）</a:t>
            </a:r>
            <a:endParaRPr lang="zh-CN" altLang="en-US" smtClean="0"/>
          </a:p>
          <a:p>
            <a:pPr lvl="1" eaLnBrk="1" hangingPunct="1"/>
            <a:r>
              <a:rPr lang="zh-CN" altLang="en-US" smtClean="0"/>
              <a:t>你对软件体系结构的理解</a:t>
            </a:r>
            <a:endParaRPr lang="zh-CN" altLang="en-US" smtClean="0"/>
          </a:p>
          <a:p>
            <a:pPr eaLnBrk="1" hangingPunct="1"/>
            <a:r>
              <a:rPr lang="zh-CN" altLang="en-US" smtClean="0"/>
              <a:t>你的期望</a:t>
            </a:r>
            <a:endParaRPr lang="zh-CN" altLang="en-US" smtClean="0"/>
          </a:p>
          <a:p>
            <a:pPr lvl="1" eaLnBrk="1" hangingPunct="1"/>
            <a:r>
              <a:rPr lang="zh-CN" altLang="en-US" smtClean="0"/>
              <a:t>你期望的收获</a:t>
            </a:r>
            <a:endParaRPr lang="zh-CN" alt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sym typeface="+mn-ea"/>
              </a:rPr>
              <a:t>《写了100W行的代码是啥感觉?》</a:t>
            </a:r>
            <a:endParaRPr lang="zh-CN" altLang="en-US"/>
          </a:p>
          <a:p>
            <a:endParaRPr lang="zh-CN" altLang="en-US"/>
          </a:p>
        </p:txBody>
      </p:sp>
      <p:sp>
        <p:nvSpPr>
          <p:cNvPr id="4" name="页脚占位符 3"/>
          <p:cNvSpPr>
            <a:spLocks noGrp="1"/>
          </p:cNvSpPr>
          <p:nvPr>
            <p:ph type="ftr" sz="quarter" idx="10"/>
          </p:nvPr>
        </p:nvSpPr>
        <p:spPr/>
        <p:txBody>
          <a:bodyPr/>
          <a:p>
            <a:pPr>
              <a:defRPr/>
            </a:pPr>
            <a:r>
              <a:rPr lang="zh-CN" altLang="en-US"/>
              <a:t>北京航空航天大学软件工程研究所    </a:t>
            </a:r>
            <a:r>
              <a:rPr lang="en-US" altLang="zh-CN"/>
              <a:t>lily@buaa.edu.cn</a:t>
            </a:r>
            <a:endParaRPr lang="en-US" altLang="zh-CN"/>
          </a:p>
        </p:txBody>
      </p:sp>
      <p:pic>
        <p:nvPicPr>
          <p:cNvPr id="5" name="图片 4"/>
          <p:cNvPicPr>
            <a:picLocks noChangeAspect="1"/>
          </p:cNvPicPr>
          <p:nvPr/>
        </p:nvPicPr>
        <p:blipFill>
          <a:blip r:embed="rId1"/>
          <a:stretch>
            <a:fillRect/>
          </a:stretch>
        </p:blipFill>
        <p:spPr>
          <a:xfrm>
            <a:off x="-17145" y="1529080"/>
            <a:ext cx="4448175" cy="3181350"/>
          </a:xfrm>
          <a:prstGeom prst="rect">
            <a:avLst/>
          </a:prstGeom>
        </p:spPr>
      </p:pic>
      <p:pic>
        <p:nvPicPr>
          <p:cNvPr id="6" name="图片 5"/>
          <p:cNvPicPr>
            <a:picLocks noChangeAspect="1"/>
          </p:cNvPicPr>
          <p:nvPr/>
        </p:nvPicPr>
        <p:blipFill>
          <a:blip r:embed="rId2"/>
          <a:stretch>
            <a:fillRect/>
          </a:stretch>
        </p:blipFill>
        <p:spPr>
          <a:xfrm>
            <a:off x="1285875" y="2449195"/>
            <a:ext cx="6877050" cy="3476625"/>
          </a:xfrm>
          <a:prstGeom prst="rect">
            <a:avLst/>
          </a:prstGeom>
        </p:spPr>
      </p:pic>
      <p:pic>
        <p:nvPicPr>
          <p:cNvPr id="7" name="图片 6"/>
          <p:cNvPicPr>
            <a:picLocks noChangeAspect="1"/>
          </p:cNvPicPr>
          <p:nvPr/>
        </p:nvPicPr>
        <p:blipFill>
          <a:blip r:embed="rId3"/>
          <a:stretch>
            <a:fillRect/>
          </a:stretch>
        </p:blipFill>
        <p:spPr>
          <a:xfrm>
            <a:off x="2306320" y="3248025"/>
            <a:ext cx="6896100" cy="30003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140335" y="690245"/>
            <a:ext cx="8622665" cy="5558155"/>
          </a:xfrm>
        </p:spPr>
        <p:txBody>
          <a:bodyPr/>
          <a:p>
            <a:r>
              <a:rPr lang="zh-CN" altLang="en-US" sz="2800">
                <a:solidFill>
                  <a:srgbClr val="C00000"/>
                </a:solidFill>
              </a:rPr>
              <a:t>雷军说“必须写够十万行代码，不要心存侥幸。没有写过足够代码量的，想成为高手是不可能的，只能纸上谈兵！”</a:t>
            </a:r>
            <a:endParaRPr lang="zh-CN" altLang="en-US" sz="2800">
              <a:solidFill>
                <a:srgbClr val="C00000"/>
              </a:solidFill>
            </a:endParaRPr>
          </a:p>
          <a:p>
            <a:r>
              <a:rPr lang="zh-CN" altLang="en-US" sz="2800"/>
              <a:t>大家觉得什么项目可以达到10万行代码？</a:t>
            </a:r>
            <a:endParaRPr lang="zh-CN" altLang="en-US" sz="2800"/>
          </a:p>
          <a:p>
            <a:endParaRPr lang="zh-CN" altLang="en-US" sz="2800"/>
          </a:p>
          <a:p>
            <a:r>
              <a:rPr lang="zh-CN" altLang="en-US" sz="2800">
                <a:sym typeface="+mn-ea"/>
              </a:rPr>
              <a:t>前几年和华为合作，要求测试系统代码行数超过</a:t>
            </a:r>
            <a:r>
              <a:rPr lang="en-US" altLang="zh-CN" sz="2800">
                <a:sym typeface="+mn-ea"/>
              </a:rPr>
              <a:t>100</a:t>
            </a:r>
            <a:r>
              <a:rPr lang="zh-CN" altLang="en-US" sz="2800">
                <a:sym typeface="+mn-ea"/>
              </a:rPr>
              <a:t>万行</a:t>
            </a:r>
            <a:endParaRPr lang="zh-CN" altLang="en-US" sz="2800"/>
          </a:p>
          <a:p>
            <a:r>
              <a:rPr lang="zh-CN" altLang="en-US" sz="2800">
                <a:sym typeface="+mn-ea"/>
              </a:rPr>
              <a:t>才发现工业界很多系统过</a:t>
            </a:r>
            <a:r>
              <a:rPr lang="en-US" altLang="zh-CN" sz="2800">
                <a:sym typeface="+mn-ea"/>
              </a:rPr>
              <a:t>100</a:t>
            </a:r>
            <a:r>
              <a:rPr lang="zh-CN" altLang="en-US" sz="2800">
                <a:sym typeface="+mn-ea"/>
              </a:rPr>
              <a:t>万行，不再是以前的少数。</a:t>
            </a:r>
            <a:endParaRPr lang="zh-CN" altLang="en-US" sz="2800"/>
          </a:p>
          <a:p>
            <a:endParaRPr lang="zh-CN" altLang="en-US" sz="2800"/>
          </a:p>
          <a:p>
            <a:endParaRPr lang="zh-CN" altLang="en-US" sz="2800"/>
          </a:p>
        </p:txBody>
      </p:sp>
      <p:sp>
        <p:nvSpPr>
          <p:cNvPr id="4" name="页脚占位符 3"/>
          <p:cNvSpPr>
            <a:spLocks noGrp="1"/>
          </p:cNvSpPr>
          <p:nvPr>
            <p:ph type="ftr" sz="quarter" idx="10"/>
          </p:nvPr>
        </p:nvSpPr>
        <p:spPr/>
        <p:txBody>
          <a:bodyPr/>
          <a:p>
            <a:pPr>
              <a:defRPr/>
            </a:pPr>
            <a:r>
              <a:rPr lang="zh-CN" altLang="en-US"/>
              <a:t>北京航空航天大学软件工程研究所    </a:t>
            </a:r>
            <a:r>
              <a:rPr lang="en-US" altLang="zh-CN"/>
              <a:t>lily@buaa.edu.cn</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代码规模</a:t>
            </a:r>
            <a:endParaRPr lang="zh-CN" altLang="en-US"/>
          </a:p>
        </p:txBody>
      </p:sp>
      <p:sp>
        <p:nvSpPr>
          <p:cNvPr id="3" name="内容占位符 2"/>
          <p:cNvSpPr>
            <a:spLocks noGrp="1"/>
          </p:cNvSpPr>
          <p:nvPr>
            <p:ph idx="1"/>
          </p:nvPr>
        </p:nvSpPr>
        <p:spPr>
          <a:xfrm>
            <a:off x="428625" y="914400"/>
            <a:ext cx="8334375" cy="5334000"/>
          </a:xfrm>
        </p:spPr>
        <p:txBody>
          <a:bodyPr/>
          <a:p>
            <a:pPr lvl="0">
              <a:lnSpc>
                <a:spcPct val="150000"/>
              </a:lnSpc>
            </a:pPr>
            <a:r>
              <a:rPr lang="zh-CN" altLang="en-US" sz="2800">
                <a:sym typeface="+mn-ea"/>
              </a:rPr>
              <a:t>Linux内核，早期几十万，后来100多万。</a:t>
            </a:r>
            <a:endParaRPr lang="zh-CN" altLang="en-US" sz="2800"/>
          </a:p>
          <a:p>
            <a:pPr lvl="0">
              <a:lnSpc>
                <a:spcPct val="150000"/>
              </a:lnSpc>
            </a:pPr>
            <a:r>
              <a:rPr lang="zh-CN" altLang="en-US" sz="2800">
                <a:sym typeface="+mn-ea"/>
              </a:rPr>
              <a:t>Linux 2.6.23版本，源代码总行数大概为858万行，严格计算应该在550万行左右。</a:t>
            </a:r>
            <a:endParaRPr lang="zh-CN" altLang="en-US" sz="2800">
              <a:sym typeface="+mn-ea"/>
            </a:endParaRPr>
          </a:p>
          <a:p>
            <a:pPr lvl="0">
              <a:lnSpc>
                <a:spcPct val="150000"/>
              </a:lnSpc>
            </a:pPr>
            <a:r>
              <a:rPr lang="zh-CN" altLang="en-US" sz="2800"/>
              <a:t>LINUX在2.6.18就超过1000万行了。也有说，Linux版本2.6.27更新后,已经超过了1000万行，但精确计算应该是</a:t>
            </a:r>
            <a:r>
              <a:rPr lang="en-US" altLang="zh-CN" sz="2800"/>
              <a:t>600+</a:t>
            </a:r>
            <a:r>
              <a:rPr lang="zh-CN" altLang="en-US" sz="2800"/>
              <a:t>万行。</a:t>
            </a:r>
            <a:endParaRPr lang="zh-CN" altLang="en-US" sz="2800"/>
          </a:p>
          <a:p>
            <a:pPr lvl="0">
              <a:lnSpc>
                <a:spcPct val="150000"/>
              </a:lnSpc>
            </a:pPr>
            <a:r>
              <a:rPr lang="zh-CN" altLang="en-US" sz="2800">
                <a:sym typeface="+mn-ea"/>
              </a:rPr>
              <a:t>标准Linux-2.6.36.4内核，共13422535行代码。</a:t>
            </a:r>
            <a:endParaRPr lang="zh-CN" altLang="en-US" sz="2800"/>
          </a:p>
          <a:p>
            <a:pPr lvl="0">
              <a:lnSpc>
                <a:spcPct val="150000"/>
              </a:lnSpc>
            </a:pPr>
            <a:endParaRPr lang="zh-CN" altLang="en-US" sz="2800"/>
          </a:p>
          <a:p>
            <a:endParaRPr lang="zh-CN" altLang="en-US" sz="2800"/>
          </a:p>
        </p:txBody>
      </p:sp>
      <p:sp>
        <p:nvSpPr>
          <p:cNvPr id="4" name="页脚占位符 3"/>
          <p:cNvSpPr>
            <a:spLocks noGrp="1"/>
          </p:cNvSpPr>
          <p:nvPr>
            <p:ph type="ftr" sz="quarter" idx="10"/>
          </p:nvPr>
        </p:nvSpPr>
        <p:spPr/>
        <p:txBody>
          <a:bodyPr/>
          <a:p>
            <a:pPr>
              <a:defRPr/>
            </a:pPr>
            <a:r>
              <a:rPr lang="zh-CN" altLang="en-US"/>
              <a:t>北京航空航天大学软件工程研究所    </a:t>
            </a:r>
            <a:r>
              <a:rPr lang="en-US" altLang="zh-CN"/>
              <a:t>lily@buaa.edu.cn</a:t>
            </a:r>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Linux </a:t>
            </a:r>
            <a:r>
              <a:rPr lang="zh-CN" altLang="en-US"/>
              <a:t>的代码规模</a:t>
            </a:r>
            <a:endParaRPr lang="zh-CN" altLang="en-US"/>
          </a:p>
        </p:txBody>
      </p:sp>
      <p:sp>
        <p:nvSpPr>
          <p:cNvPr id="4" name="页脚占位符 3"/>
          <p:cNvSpPr>
            <a:spLocks noGrp="1"/>
          </p:cNvSpPr>
          <p:nvPr>
            <p:ph type="ftr" sz="quarter" idx="10"/>
          </p:nvPr>
        </p:nvSpPr>
        <p:spPr/>
        <p:txBody>
          <a:bodyPr/>
          <a:p>
            <a:pPr>
              <a:defRPr/>
            </a:pPr>
            <a:r>
              <a:rPr lang="zh-CN" altLang="en-US"/>
              <a:t>北京航空航天大学软件工程研究所    </a:t>
            </a:r>
            <a:r>
              <a:rPr lang="en-US" altLang="zh-CN"/>
              <a:t>lily@buaa.edu.cn</a:t>
            </a:r>
            <a:endParaRPr lang="en-US" altLang="zh-CN"/>
          </a:p>
        </p:txBody>
      </p:sp>
      <p:graphicFrame>
        <p:nvGraphicFramePr>
          <p:cNvPr id="6" name="表格 5"/>
          <p:cNvGraphicFramePr/>
          <p:nvPr/>
        </p:nvGraphicFramePr>
        <p:xfrm>
          <a:off x="1426210" y="1906905"/>
          <a:ext cx="5633085" cy="4548505"/>
        </p:xfrm>
        <a:graphic>
          <a:graphicData uri="http://schemas.openxmlformats.org/drawingml/2006/table">
            <a:tbl>
              <a:tblPr firstRow="1" bandRow="1">
                <a:tableStyleId>{5C22544A-7EE6-4342-B048-85BDC9FD1C3A}</a:tableStyleId>
              </a:tblPr>
              <a:tblGrid>
                <a:gridCol w="1877695"/>
                <a:gridCol w="1877695"/>
                <a:gridCol w="1877695"/>
              </a:tblGrid>
              <a:tr h="365760">
                <a:tc>
                  <a:txBody>
                    <a:bodyPr/>
                    <a:p>
                      <a:pPr>
                        <a:buNone/>
                      </a:pPr>
                      <a:r>
                        <a:rPr lang="zh-CN" altLang="en-US" sz="1800">
                          <a:sym typeface="+mn-ea"/>
                        </a:rPr>
                        <a:t>类型</a:t>
                      </a:r>
                      <a:endParaRPr lang="zh-CN" altLang="en-US"/>
                    </a:p>
                  </a:txBody>
                  <a:tcPr/>
                </a:tc>
                <a:tc>
                  <a:txBody>
                    <a:bodyPr/>
                    <a:p>
                      <a:pPr>
                        <a:buNone/>
                      </a:pPr>
                      <a:r>
                        <a:rPr lang="zh-CN" altLang="en-US" sz="1800">
                          <a:sym typeface="+mn-ea"/>
                        </a:rPr>
                        <a:t>行数</a:t>
                      </a:r>
                      <a:endParaRPr lang="zh-CN" altLang="en-US"/>
                    </a:p>
                  </a:txBody>
                  <a:tcPr/>
                </a:tc>
                <a:tc>
                  <a:txBody>
                    <a:bodyPr/>
                    <a:p>
                      <a:pPr>
                        <a:buNone/>
                      </a:pPr>
                      <a:r>
                        <a:rPr lang="zh-CN" altLang="en-US" sz="1800">
                          <a:sym typeface="+mn-ea"/>
                        </a:rPr>
                        <a:t>百分比</a:t>
                      </a:r>
                      <a:endParaRPr lang="zh-CN" altLang="en-US"/>
                    </a:p>
                  </a:txBody>
                  <a:tcPr/>
                </a:tc>
              </a:tr>
              <a:tr h="380365">
                <a:tc>
                  <a:txBody>
                    <a:bodyPr/>
                    <a:p>
                      <a:pPr>
                        <a:buNone/>
                      </a:pPr>
                      <a:r>
                        <a:rPr lang="zh-CN" altLang="en-US" sz="1800">
                          <a:sym typeface="+mn-ea"/>
                        </a:rPr>
                        <a:t>驱动程序</a:t>
                      </a:r>
                      <a:endParaRPr lang="zh-CN" altLang="en-US"/>
                    </a:p>
                  </a:txBody>
                  <a:tcPr/>
                </a:tc>
                <a:tc>
                  <a:txBody>
                    <a:bodyPr/>
                    <a:p>
                      <a:pPr>
                        <a:buNone/>
                      </a:pPr>
                      <a:r>
                        <a:rPr lang="zh-CN" altLang="en-US" sz="1800">
                          <a:sym typeface="+mn-ea"/>
                        </a:rPr>
                        <a:t>3,301,081</a:t>
                      </a:r>
                      <a:endParaRPr lang="zh-CN" altLang="en-US"/>
                    </a:p>
                  </a:txBody>
                  <a:tcPr/>
                </a:tc>
                <a:tc>
                  <a:txBody>
                    <a:bodyPr/>
                    <a:p>
                      <a:pPr>
                        <a:buNone/>
                      </a:pPr>
                      <a:r>
                        <a:rPr lang="zh-CN" altLang="en-US" sz="1800">
                          <a:sym typeface="+mn-ea"/>
                        </a:rPr>
                        <a:t>51.6</a:t>
                      </a:r>
                      <a:endParaRPr lang="zh-CN" altLang="en-US"/>
                    </a:p>
                  </a:txBody>
                  <a:tcPr/>
                </a:tc>
              </a:tr>
              <a:tr h="380365">
                <a:tc>
                  <a:txBody>
                    <a:bodyPr/>
                    <a:p>
                      <a:pPr>
                        <a:buNone/>
                      </a:pPr>
                      <a:r>
                        <a:rPr lang="zh-CN" altLang="en-US" sz="1800">
                          <a:sym typeface="+mn-ea"/>
                        </a:rPr>
                        <a:t>架构</a:t>
                      </a:r>
                      <a:endParaRPr lang="zh-CN" altLang="en-US"/>
                    </a:p>
                  </a:txBody>
                  <a:tcPr/>
                </a:tc>
                <a:tc>
                  <a:txBody>
                    <a:bodyPr/>
                    <a:p>
                      <a:pPr>
                        <a:buNone/>
                      </a:pPr>
                      <a:r>
                        <a:rPr lang="zh-CN" altLang="en-US" sz="1800">
                          <a:sym typeface="+mn-ea"/>
                        </a:rPr>
                        <a:t>1,258,638</a:t>
                      </a:r>
                      <a:endParaRPr lang="zh-CN" altLang="en-US"/>
                    </a:p>
                  </a:txBody>
                  <a:tcPr/>
                </a:tc>
                <a:tc>
                  <a:txBody>
                    <a:bodyPr/>
                    <a:p>
                      <a:pPr>
                        <a:buNone/>
                      </a:pPr>
                      <a:r>
                        <a:rPr lang="zh-CN" altLang="en-US" sz="1800">
                          <a:sym typeface="+mn-ea"/>
                        </a:rPr>
                        <a:t>19.7</a:t>
                      </a:r>
                      <a:endParaRPr lang="zh-CN" altLang="en-US"/>
                    </a:p>
                  </a:txBody>
                  <a:tcPr/>
                </a:tc>
              </a:tr>
              <a:tr h="379730">
                <a:tc>
                  <a:txBody>
                    <a:bodyPr/>
                    <a:p>
                      <a:pPr>
                        <a:buNone/>
                      </a:pPr>
                      <a:r>
                        <a:rPr lang="zh-CN" altLang="en-US" sz="1800">
                          <a:sym typeface="+mn-ea"/>
                        </a:rPr>
                        <a:t>文件系统</a:t>
                      </a:r>
                      <a:endParaRPr lang="zh-CN" altLang="en-US"/>
                    </a:p>
                  </a:txBody>
                  <a:tcPr/>
                </a:tc>
                <a:tc>
                  <a:txBody>
                    <a:bodyPr/>
                    <a:p>
                      <a:pPr>
                        <a:buNone/>
                      </a:pPr>
                      <a:r>
                        <a:rPr lang="zh-CN" altLang="en-US" sz="1800">
                          <a:sym typeface="+mn-ea"/>
                        </a:rPr>
                        <a:t>544,871</a:t>
                      </a:r>
                      <a:endParaRPr lang="zh-CN" altLang="en-US"/>
                    </a:p>
                  </a:txBody>
                  <a:tcPr/>
                </a:tc>
                <a:tc>
                  <a:txBody>
                    <a:bodyPr/>
                    <a:p>
                      <a:pPr>
                        <a:buNone/>
                      </a:pPr>
                      <a:r>
                        <a:rPr lang="zh-CN" altLang="en-US" sz="1800">
                          <a:sym typeface="+mn-ea"/>
                        </a:rPr>
                        <a:t> 8.5</a:t>
                      </a:r>
                      <a:endParaRPr lang="zh-CN" altLang="en-US"/>
                    </a:p>
                  </a:txBody>
                  <a:tcPr/>
                </a:tc>
              </a:tr>
              <a:tr h="380365">
                <a:tc>
                  <a:txBody>
                    <a:bodyPr/>
                    <a:p>
                      <a:pPr>
                        <a:buNone/>
                      </a:pPr>
                      <a:r>
                        <a:rPr lang="zh-CN" altLang="en-US" sz="1800">
                          <a:sym typeface="+mn-ea"/>
                        </a:rPr>
                        <a:t>网络</a:t>
                      </a:r>
                      <a:endParaRPr lang="zh-CN" altLang="en-US"/>
                    </a:p>
                  </a:txBody>
                  <a:tcPr/>
                </a:tc>
                <a:tc>
                  <a:txBody>
                    <a:bodyPr/>
                    <a:p>
                      <a:pPr>
                        <a:buNone/>
                      </a:pPr>
                      <a:r>
                        <a:rPr lang="zh-CN" altLang="en-US" sz="1800">
                          <a:sym typeface="+mn-ea"/>
                        </a:rPr>
                        <a:t>376,716</a:t>
                      </a:r>
                      <a:endParaRPr lang="zh-CN" altLang="en-US"/>
                    </a:p>
                  </a:txBody>
                  <a:tcPr/>
                </a:tc>
                <a:tc>
                  <a:txBody>
                    <a:bodyPr/>
                    <a:p>
                      <a:pPr>
                        <a:buNone/>
                      </a:pPr>
                      <a:r>
                        <a:rPr lang="zh-CN" altLang="en-US" sz="1800">
                          <a:sym typeface="+mn-ea"/>
                        </a:rPr>
                        <a:t>5.9</a:t>
                      </a:r>
                      <a:endParaRPr lang="zh-CN" altLang="en-US"/>
                    </a:p>
                  </a:txBody>
                  <a:tcPr/>
                </a:tc>
              </a:tr>
              <a:tr h="380365">
                <a:tc>
                  <a:txBody>
                    <a:bodyPr/>
                    <a:p>
                      <a:pPr>
                        <a:buNone/>
                      </a:pPr>
                      <a:r>
                        <a:rPr lang="zh-CN" altLang="en-US" sz="1800">
                          <a:sym typeface="+mn-ea"/>
                        </a:rPr>
                        <a:t>声音</a:t>
                      </a:r>
                      <a:endParaRPr lang="zh-CN" altLang="en-US"/>
                    </a:p>
                  </a:txBody>
                  <a:tcPr/>
                </a:tc>
                <a:tc>
                  <a:txBody>
                    <a:bodyPr/>
                    <a:p>
                      <a:pPr>
                        <a:buNone/>
                      </a:pPr>
                      <a:r>
                        <a:rPr lang="zh-CN" altLang="en-US" sz="1800">
                          <a:sym typeface="+mn-ea"/>
                        </a:rPr>
                        <a:t>356,180</a:t>
                      </a:r>
                      <a:endParaRPr lang="zh-CN" altLang="en-US"/>
                    </a:p>
                  </a:txBody>
                  <a:tcPr/>
                </a:tc>
                <a:tc>
                  <a:txBody>
                    <a:bodyPr/>
                    <a:p>
                      <a:pPr>
                        <a:buNone/>
                      </a:pPr>
                      <a:r>
                        <a:rPr lang="zh-CN" altLang="en-US" sz="1800">
                          <a:sym typeface="+mn-ea"/>
                        </a:rPr>
                        <a:t>5.6</a:t>
                      </a:r>
                      <a:endParaRPr lang="zh-CN" altLang="en-US"/>
                    </a:p>
                  </a:txBody>
                  <a:tcPr/>
                </a:tc>
              </a:tr>
              <a:tr h="380365">
                <a:tc>
                  <a:txBody>
                    <a:bodyPr/>
                    <a:p>
                      <a:pPr>
                        <a:buNone/>
                      </a:pPr>
                      <a:r>
                        <a:rPr lang="zh-CN" altLang="en-US" sz="1800">
                          <a:sym typeface="+mn-ea"/>
                        </a:rPr>
                        <a:t>Include</a:t>
                      </a:r>
                      <a:endParaRPr lang="zh-CN" altLang="en-US" sz="1800">
                        <a:sym typeface="+mn-ea"/>
                      </a:endParaRPr>
                    </a:p>
                  </a:txBody>
                  <a:tcPr/>
                </a:tc>
                <a:tc>
                  <a:txBody>
                    <a:bodyPr/>
                    <a:p>
                      <a:pPr>
                        <a:buNone/>
                      </a:pPr>
                      <a:r>
                        <a:rPr lang="zh-CN" altLang="en-US" sz="1800">
                          <a:sym typeface="+mn-ea"/>
                        </a:rPr>
                        <a:t>320,078</a:t>
                      </a:r>
                      <a:endParaRPr lang="zh-CN" altLang="en-US" sz="1800">
                        <a:sym typeface="+mn-ea"/>
                      </a:endParaRPr>
                    </a:p>
                  </a:txBody>
                  <a:tcPr/>
                </a:tc>
                <a:tc>
                  <a:txBody>
                    <a:bodyPr/>
                    <a:p>
                      <a:pPr>
                        <a:buNone/>
                      </a:pPr>
                      <a:r>
                        <a:rPr lang="zh-CN" altLang="en-US" sz="1800">
                          <a:sym typeface="+mn-ea"/>
                        </a:rPr>
                        <a:t>5.0</a:t>
                      </a:r>
                      <a:endParaRPr lang="zh-CN" altLang="en-US" sz="1800">
                        <a:sym typeface="+mn-ea"/>
                      </a:endParaRPr>
                    </a:p>
                  </a:txBody>
                  <a:tcPr/>
                </a:tc>
              </a:tr>
              <a:tr h="380365">
                <a:tc>
                  <a:txBody>
                    <a:bodyPr/>
                    <a:p>
                      <a:pPr>
                        <a:buNone/>
                      </a:pPr>
                      <a:r>
                        <a:rPr lang="zh-CN" altLang="en-US" sz="1800">
                          <a:sym typeface="+mn-ea"/>
                        </a:rPr>
                        <a:t>内核</a:t>
                      </a:r>
                      <a:endParaRPr lang="zh-CN" altLang="en-US" sz="1800">
                        <a:sym typeface="+mn-ea"/>
                      </a:endParaRPr>
                    </a:p>
                  </a:txBody>
                  <a:tcPr/>
                </a:tc>
                <a:tc>
                  <a:txBody>
                    <a:bodyPr/>
                    <a:p>
                      <a:pPr>
                        <a:buNone/>
                      </a:pPr>
                      <a:r>
                        <a:rPr lang="zh-CN" altLang="en-US" sz="1800">
                          <a:sym typeface="+mn-ea"/>
                        </a:rPr>
                        <a:t> 74,503</a:t>
                      </a:r>
                      <a:endParaRPr lang="zh-CN" altLang="en-US" sz="1800">
                        <a:sym typeface="+mn-ea"/>
                      </a:endParaRPr>
                    </a:p>
                  </a:txBody>
                  <a:tcPr/>
                </a:tc>
                <a:tc>
                  <a:txBody>
                    <a:bodyPr/>
                    <a:p>
                      <a:pPr>
                        <a:buNone/>
                      </a:pPr>
                      <a:r>
                        <a:rPr lang="zh-CN" altLang="en-US" sz="1800">
                          <a:sym typeface="+mn-ea"/>
                        </a:rPr>
                        <a:t>1.2</a:t>
                      </a:r>
                      <a:endParaRPr lang="zh-CN" altLang="en-US" sz="1800">
                        <a:sym typeface="+mn-ea"/>
                      </a:endParaRPr>
                    </a:p>
                  </a:txBody>
                  <a:tcPr/>
                </a:tc>
              </a:tr>
              <a:tr h="380365">
                <a:tc>
                  <a:txBody>
                    <a:bodyPr/>
                    <a:p>
                      <a:pPr>
                        <a:buNone/>
                      </a:pPr>
                      <a:r>
                        <a:rPr lang="zh-CN" altLang="en-US" sz="1800">
                          <a:sym typeface="+mn-ea"/>
                        </a:rPr>
                        <a:t>内存管理</a:t>
                      </a:r>
                      <a:endParaRPr lang="zh-CN" altLang="en-US" sz="1800">
                        <a:sym typeface="+mn-ea"/>
                      </a:endParaRPr>
                    </a:p>
                  </a:txBody>
                  <a:tcPr/>
                </a:tc>
                <a:tc>
                  <a:txBody>
                    <a:bodyPr/>
                    <a:p>
                      <a:pPr>
                        <a:buNone/>
                      </a:pPr>
                      <a:r>
                        <a:rPr lang="zh-CN" altLang="en-US" sz="1800">
                          <a:sym typeface="+mn-ea"/>
                        </a:rPr>
                        <a:t>36,312</a:t>
                      </a:r>
                      <a:endParaRPr lang="zh-CN" altLang="en-US" sz="1800">
                        <a:sym typeface="+mn-ea"/>
                      </a:endParaRPr>
                    </a:p>
                  </a:txBody>
                  <a:tcPr/>
                </a:tc>
                <a:tc>
                  <a:txBody>
                    <a:bodyPr/>
                    <a:p>
                      <a:pPr>
                        <a:buNone/>
                      </a:pPr>
                      <a:r>
                        <a:rPr lang="zh-CN" altLang="en-US" sz="1800">
                          <a:sym typeface="+mn-ea"/>
                        </a:rPr>
                        <a:t>0.6</a:t>
                      </a:r>
                      <a:endParaRPr lang="zh-CN" altLang="en-US" sz="1800">
                        <a:sym typeface="+mn-ea"/>
                      </a:endParaRPr>
                    </a:p>
                  </a:txBody>
                  <a:tcPr/>
                </a:tc>
              </a:tr>
              <a:tr h="379730">
                <a:tc>
                  <a:txBody>
                    <a:bodyPr/>
                    <a:p>
                      <a:pPr>
                        <a:buNone/>
                      </a:pPr>
                      <a:r>
                        <a:rPr lang="zh-CN" altLang="en-US" sz="1800">
                          <a:sym typeface="+mn-ea"/>
                        </a:rPr>
                        <a:t>密码学</a:t>
                      </a:r>
                      <a:endParaRPr lang="zh-CN" altLang="en-US" sz="1800">
                        <a:sym typeface="+mn-ea"/>
                      </a:endParaRPr>
                    </a:p>
                  </a:txBody>
                  <a:tcPr/>
                </a:tc>
                <a:tc>
                  <a:txBody>
                    <a:bodyPr/>
                    <a:p>
                      <a:pPr>
                        <a:buNone/>
                      </a:pPr>
                      <a:r>
                        <a:rPr lang="zh-CN" altLang="en-US" sz="1800">
                          <a:sym typeface="+mn-ea"/>
                        </a:rPr>
                        <a:t>32,769</a:t>
                      </a:r>
                      <a:endParaRPr lang="zh-CN" altLang="en-US" sz="1800">
                        <a:sym typeface="+mn-ea"/>
                      </a:endParaRPr>
                    </a:p>
                  </a:txBody>
                  <a:tcPr/>
                </a:tc>
                <a:tc>
                  <a:txBody>
                    <a:bodyPr/>
                    <a:p>
                      <a:pPr>
                        <a:buNone/>
                      </a:pPr>
                      <a:r>
                        <a:rPr lang="zh-CN" altLang="en-US" sz="1800">
                          <a:sym typeface="+mn-ea"/>
                        </a:rPr>
                        <a:t>0.5</a:t>
                      </a:r>
                      <a:endParaRPr lang="zh-CN" altLang="en-US" sz="1800">
                        <a:sym typeface="+mn-ea"/>
                      </a:endParaRPr>
                    </a:p>
                  </a:txBody>
                  <a:tcPr/>
                </a:tc>
              </a:tr>
              <a:tr h="380365">
                <a:tc>
                  <a:txBody>
                    <a:bodyPr/>
                    <a:p>
                      <a:pPr>
                        <a:buNone/>
                      </a:pPr>
                      <a:r>
                        <a:rPr lang="zh-CN" altLang="en-US" sz="1800">
                          <a:sym typeface="+mn-ea"/>
                        </a:rPr>
                        <a:t>安全</a:t>
                      </a:r>
                      <a:endParaRPr lang="zh-CN" altLang="en-US" sz="1800">
                        <a:sym typeface="+mn-ea"/>
                      </a:endParaRPr>
                    </a:p>
                  </a:txBody>
                  <a:tcPr/>
                </a:tc>
                <a:tc>
                  <a:txBody>
                    <a:bodyPr/>
                    <a:p>
                      <a:pPr>
                        <a:buNone/>
                      </a:pPr>
                      <a:r>
                        <a:rPr lang="zh-CN" altLang="en-US" sz="1800">
                          <a:sym typeface="+mn-ea"/>
                        </a:rPr>
                        <a:t>25,303</a:t>
                      </a:r>
                      <a:endParaRPr lang="zh-CN" altLang="en-US" sz="1800">
                        <a:sym typeface="+mn-ea"/>
                      </a:endParaRPr>
                    </a:p>
                  </a:txBody>
                  <a:tcPr/>
                </a:tc>
                <a:tc>
                  <a:txBody>
                    <a:bodyPr/>
                    <a:p>
                      <a:pPr>
                        <a:buNone/>
                      </a:pPr>
                      <a:r>
                        <a:rPr lang="zh-CN" altLang="en-US" sz="1800">
                          <a:sym typeface="+mn-ea"/>
                        </a:rPr>
                        <a:t>0.4</a:t>
                      </a:r>
                      <a:endParaRPr lang="zh-CN" altLang="en-US" sz="1800">
                        <a:sym typeface="+mn-ea"/>
                      </a:endParaRPr>
                    </a:p>
                  </a:txBody>
                  <a:tcPr/>
                </a:tc>
              </a:tr>
              <a:tr h="380365">
                <a:tc>
                  <a:txBody>
                    <a:bodyPr/>
                    <a:p>
                      <a:pPr>
                        <a:buNone/>
                      </a:pPr>
                      <a:r>
                        <a:rPr lang="zh-CN" altLang="en-US" sz="1800">
                          <a:sym typeface="+mn-ea"/>
                        </a:rPr>
                        <a:t>其它</a:t>
                      </a:r>
                      <a:endParaRPr lang="zh-CN" altLang="en-US" sz="1800">
                        <a:sym typeface="+mn-ea"/>
                      </a:endParaRPr>
                    </a:p>
                  </a:txBody>
                  <a:tcPr/>
                </a:tc>
                <a:tc>
                  <a:txBody>
                    <a:bodyPr/>
                    <a:p>
                      <a:pPr>
                        <a:buNone/>
                      </a:pPr>
                      <a:r>
                        <a:rPr lang="zh-CN" altLang="en-US" sz="1800">
                          <a:sym typeface="+mn-ea"/>
                        </a:rPr>
                        <a:t>72,780</a:t>
                      </a:r>
                      <a:endParaRPr lang="zh-CN" altLang="en-US" sz="1800">
                        <a:sym typeface="+mn-ea"/>
                      </a:endParaRPr>
                    </a:p>
                  </a:txBody>
                  <a:tcPr/>
                </a:tc>
                <a:tc>
                  <a:txBody>
                    <a:bodyPr/>
                    <a:p>
                      <a:pPr>
                        <a:buNone/>
                      </a:pPr>
                      <a:r>
                        <a:rPr lang="zh-CN" altLang="en-US" sz="1800">
                          <a:sym typeface="+mn-ea"/>
                        </a:rPr>
                        <a:t>1.1</a:t>
                      </a:r>
                      <a:endParaRPr lang="zh-CN" altLang="en-US" sz="1800">
                        <a:sym typeface="+mn-ea"/>
                      </a:endParaRPr>
                    </a:p>
                  </a:txBody>
                  <a:tcPr/>
                </a:tc>
              </a:tr>
            </a:tbl>
          </a:graphicData>
        </a:graphic>
      </p:graphicFrame>
      <p:sp>
        <p:nvSpPr>
          <p:cNvPr id="7" name="文本框 6"/>
          <p:cNvSpPr txBox="1"/>
          <p:nvPr/>
        </p:nvSpPr>
        <p:spPr>
          <a:xfrm>
            <a:off x="40005" y="609600"/>
            <a:ext cx="9064625" cy="1198880"/>
          </a:xfrm>
          <a:prstGeom prst="rect">
            <a:avLst/>
          </a:prstGeom>
          <a:noFill/>
        </p:spPr>
        <p:txBody>
          <a:bodyPr wrap="square" rtlCol="0" anchor="t">
            <a:spAutoFit/>
          </a:bodyPr>
          <a:p>
            <a:r>
              <a:rPr lang="zh-CN" altLang="en-US" sz="1800">
                <a:sym typeface="+mn-ea"/>
              </a:rPr>
              <a:t>Linux版本2.6.27更新后,已经超过了1000万行.</a:t>
            </a:r>
            <a:endParaRPr lang="zh-CN" altLang="en-US" sz="1800">
              <a:sym typeface="+mn-ea"/>
            </a:endParaRPr>
          </a:p>
          <a:p>
            <a:r>
              <a:rPr lang="zh-CN" altLang="en-US" sz="1800"/>
              <a:t>使用David Wheeler的SLOCCount计数程序对Linux内核代码库进行的分析发现了一些有趣的事实。分析发现只有6,399,191行源代码，因为这个计数程序没有计算空白行、注释和其它输入的信息。下面是SLOCCount程序提供的代码分类统计：</a:t>
            </a:r>
            <a:endParaRPr lang="zh-CN" altLang="en-US" sz="1800"/>
          </a:p>
        </p:txBody>
      </p:sp>
    </p:spTree>
  </p:cSld>
  <p:clrMapOvr>
    <a:masterClrMapping/>
  </p:clrMapOvr>
</p:sld>
</file>

<file path=ppt/tags/tag1.xml><?xml version="1.0" encoding="utf-8"?>
<p:tagLst xmlns:p="http://schemas.openxmlformats.org/presentationml/2006/main">
  <p:tag name="REFSHAPE" val="660241460"/>
  <p:tag name="KSO_WM_UNIT_PLACING_PICTURE_USER_VIEWPORT" val="{&quot;height&quot;:13500,&quot;width&quot;:10575}"/>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CC"/>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7425</Words>
  <Application>WPS 演示</Application>
  <PresentationFormat>全屏显示(4:3)</PresentationFormat>
  <Paragraphs>596</Paragraphs>
  <Slides>35</Slides>
  <Notes>120</Notes>
  <HiddenSlides>0</HiddenSlides>
  <MMClips>2</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35</vt:i4>
      </vt:variant>
    </vt:vector>
  </HeadingPairs>
  <TitlesOfParts>
    <vt:vector size="49" baseType="lpstr">
      <vt:lpstr>Arial</vt:lpstr>
      <vt:lpstr>宋体</vt:lpstr>
      <vt:lpstr>Wingdings</vt:lpstr>
      <vt:lpstr>Times New Roman</vt:lpstr>
      <vt:lpstr>微软雅黑</vt:lpstr>
      <vt:lpstr>楷体_GB2312</vt:lpstr>
      <vt:lpstr>新宋体</vt:lpstr>
      <vt:lpstr>隶书</vt:lpstr>
      <vt:lpstr>华文行楷</vt:lpstr>
      <vt:lpstr>楷体</vt:lpstr>
      <vt:lpstr>Arial Unicode MS</vt:lpstr>
      <vt:lpstr>Arial Narrow</vt:lpstr>
      <vt:lpstr>Wingdings</vt:lpstr>
      <vt:lpstr>默认设计模板</vt:lpstr>
      <vt:lpstr>软件体系结构 Software Architecture</vt:lpstr>
      <vt:lpstr>自我介绍</vt:lpstr>
      <vt:lpstr>PowerPoint 演示文稿</vt:lpstr>
      <vt:lpstr>什么是软件体系结构？</vt:lpstr>
      <vt:lpstr>调 查</vt:lpstr>
      <vt:lpstr>PowerPoint 演示文稿</vt:lpstr>
      <vt:lpstr>PowerPoint 演示文稿</vt:lpstr>
      <vt:lpstr>代码规模</vt:lpstr>
      <vt:lpstr>Linux 的代码规模</vt:lpstr>
      <vt:lpstr>标准Linux-2.6.36.4内核，共13422535行代码</vt:lpstr>
      <vt:lpstr>windows 代码规模</vt:lpstr>
      <vt:lpstr>2019年同学作业找到的大型开源项目</vt:lpstr>
      <vt:lpstr>PowerPoint 演示文稿</vt:lpstr>
      <vt:lpstr>Architecting a dog house </vt:lpstr>
      <vt:lpstr>Architecting a house</vt:lpstr>
      <vt:lpstr>Architecting a high rise</vt:lpstr>
      <vt:lpstr>IT行业的人才结构－－from Microsoft</vt:lpstr>
      <vt:lpstr>IT 行业不同职业的差别</vt:lpstr>
      <vt:lpstr>本杰明·布鲁姆《教育目标分类：认知领域》</vt:lpstr>
      <vt:lpstr>我们的学位培养</vt:lpstr>
      <vt:lpstr>“兔子理论”</vt:lpstr>
      <vt:lpstr>PowerPoint 演示文稿</vt:lpstr>
      <vt:lpstr>软件架构师（百度-2020）</vt:lpstr>
      <vt:lpstr>软件架构师-要求（百度）</vt:lpstr>
      <vt:lpstr>软件架构师-主要任务（百度）</vt:lpstr>
      <vt:lpstr>PowerPoint 演示文稿</vt:lpstr>
      <vt:lpstr>成为软件架构师的途径</vt:lpstr>
      <vt:lpstr>课程内容</vt:lpstr>
      <vt:lpstr>PowerPoint 演示文稿</vt:lpstr>
      <vt:lpstr>PowerPoint 演示文稿</vt:lpstr>
      <vt:lpstr>PowerPoint 演示文稿</vt:lpstr>
      <vt:lpstr>课程定位</vt:lpstr>
      <vt:lpstr>学习方法</vt:lpstr>
      <vt:lpstr>课堂教学</vt:lpstr>
      <vt:lpstr>课程要求</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process</dc:creator>
  <cp:lastModifiedBy>lily</cp:lastModifiedBy>
  <cp:revision>274</cp:revision>
  <cp:lastPrinted>2000-01-05T08:28:00Z</cp:lastPrinted>
  <dcterms:created xsi:type="dcterms:W3CDTF">1999-07-06T07:53:00Z</dcterms:created>
  <dcterms:modified xsi:type="dcterms:W3CDTF">2020-02-28T12:36:28Z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