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sldIdLst>
    <p:sldId id="256" r:id="rId2"/>
    <p:sldId id="257" r:id="rId3"/>
    <p:sldId id="264" r:id="rId4"/>
    <p:sldId id="265" r:id="rId5"/>
    <p:sldId id="266" r:id="rId6"/>
    <p:sldId id="262" r:id="rId7"/>
    <p:sldId id="267" r:id="rId8"/>
    <p:sldId id="258" r:id="rId9"/>
    <p:sldId id="268" r:id="rId10"/>
    <p:sldId id="270" r:id="rId11"/>
    <p:sldId id="279" r:id="rId12"/>
    <p:sldId id="281" r:id="rId13"/>
    <p:sldId id="282" r:id="rId14"/>
    <p:sldId id="269" r:id="rId15"/>
    <p:sldId id="283" r:id="rId16"/>
    <p:sldId id="260" r:id="rId17"/>
    <p:sldId id="277" r:id="rId18"/>
    <p:sldId id="278" r:id="rId19"/>
    <p:sldId id="259" r:id="rId20"/>
    <p:sldId id="271" r:id="rId21"/>
    <p:sldId id="272" r:id="rId22"/>
    <p:sldId id="261" r:id="rId23"/>
    <p:sldId id="276" r:id="rId24"/>
    <p:sldId id="273" r:id="rId25"/>
    <p:sldId id="28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7DFA13-83C0-AF41-9743-6083F0465A71}">
          <p14:sldIdLst>
            <p14:sldId id="256"/>
            <p14:sldId id="257"/>
            <p14:sldId id="264"/>
            <p14:sldId id="265"/>
            <p14:sldId id="266"/>
            <p14:sldId id="262"/>
            <p14:sldId id="267"/>
            <p14:sldId id="258"/>
            <p14:sldId id="268"/>
            <p14:sldId id="270"/>
            <p14:sldId id="279"/>
            <p14:sldId id="281"/>
            <p14:sldId id="282"/>
            <p14:sldId id="269"/>
            <p14:sldId id="283"/>
            <p14:sldId id="260"/>
            <p14:sldId id="277"/>
            <p14:sldId id="278"/>
            <p14:sldId id="259"/>
            <p14:sldId id="271"/>
            <p14:sldId id="272"/>
            <p14:sldId id="261"/>
            <p14:sldId id="276"/>
            <p14:sldId id="273"/>
            <p14:sldId id="28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87" d="100"/>
          <a:sy n="87" d="100"/>
        </p:scale>
        <p:origin x="-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8E80666-FB37-4B36-9149-507F3B0178E3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hu-H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u-H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  <p:sldLayoutId id="2147484292" r:id="rId16"/>
    <p:sldLayoutId id="2147484293" r:id="rId17"/>
    <p:sldLayoutId id="2147484294" r:id="rId18"/>
    <p:sldLayoutId id="2147484295" r:id="rId19"/>
    <p:sldLayoutId id="214748429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it.takacs@gmail.com" TargetMode="External"/><Relationship Id="rId4" Type="http://schemas.openxmlformats.org/officeDocument/2006/relationships/hyperlink" Target="https://github.com/gtakacse/CS_class_script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581" y="4624668"/>
            <a:ext cx="5707619" cy="5991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Programozás</a:t>
            </a:r>
            <a:r>
              <a:rPr lang="en-US" dirty="0" smtClean="0"/>
              <a:t> </a:t>
            </a:r>
            <a:r>
              <a:rPr lang="en-US" dirty="0" err="1" smtClean="0"/>
              <a:t>nyelvészeknek</a:t>
            </a:r>
            <a:r>
              <a:rPr lang="en-US" dirty="0" smtClean="0"/>
              <a:t> (intro)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581" y="5223769"/>
            <a:ext cx="5707619" cy="134201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Kinek</a:t>
            </a:r>
            <a:r>
              <a:rPr lang="en-US" sz="1800" dirty="0" smtClean="0"/>
              <a:t> </a:t>
            </a:r>
            <a:r>
              <a:rPr lang="en-US" sz="1800" dirty="0" err="1" smtClean="0"/>
              <a:t>és</a:t>
            </a:r>
            <a:r>
              <a:rPr lang="en-US" sz="1800" dirty="0" smtClean="0"/>
              <a:t> </a:t>
            </a:r>
            <a:r>
              <a:rPr lang="en-US" sz="1800" dirty="0" err="1" smtClean="0"/>
              <a:t>miért</a:t>
            </a:r>
            <a:r>
              <a:rPr lang="en-US" sz="1800" dirty="0" smtClean="0"/>
              <a:t>?</a:t>
            </a:r>
          </a:p>
          <a:p>
            <a:r>
              <a:rPr lang="en-US" sz="1800" dirty="0" err="1" smtClean="0"/>
              <a:t>Hogyan</a:t>
            </a:r>
            <a:r>
              <a:rPr lang="en-US" sz="1800" dirty="0" smtClean="0"/>
              <a:t> </a:t>
            </a:r>
            <a:r>
              <a:rPr lang="en-US" sz="1800" dirty="0" err="1" smtClean="0"/>
              <a:t>működik</a:t>
            </a:r>
            <a:r>
              <a:rPr lang="en-US" sz="1800" dirty="0" smtClean="0"/>
              <a:t> a </a:t>
            </a:r>
            <a:r>
              <a:rPr lang="en-US" sz="1800" dirty="0" err="1" smtClean="0"/>
              <a:t>számítógép</a:t>
            </a:r>
            <a:r>
              <a:rPr lang="en-US" sz="1800" dirty="0" smtClean="0"/>
              <a:t>?</a:t>
            </a:r>
          </a:p>
          <a:p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jelent</a:t>
            </a:r>
            <a:r>
              <a:rPr lang="en-US" sz="1800" dirty="0" smtClean="0"/>
              <a:t> </a:t>
            </a:r>
            <a:r>
              <a:rPr lang="en-US" sz="1800" dirty="0" err="1" smtClean="0"/>
              <a:t>az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algoritmikus</a:t>
            </a:r>
            <a:r>
              <a:rPr lang="en-US" sz="1800" dirty="0" smtClean="0"/>
              <a:t> </a:t>
            </a:r>
            <a:r>
              <a:rPr lang="en-US" sz="1800" dirty="0" err="1" smtClean="0"/>
              <a:t>goldolkodás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Scratch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482" y="2839363"/>
            <a:ext cx="1417576" cy="1417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060" y="1182915"/>
            <a:ext cx="4055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Takács</a:t>
            </a:r>
            <a:r>
              <a:rPr lang="en-US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Edit</a:t>
            </a:r>
          </a:p>
          <a:p>
            <a:r>
              <a:rPr lang="en-US" dirty="0" smtClean="0">
                <a:solidFill>
                  <a:schemeClr val="tx2">
                    <a:lumMod val="10000"/>
                    <a:lumOff val="90000"/>
                  </a:schemeClr>
                </a:solidFill>
                <a:hlinkClick r:id="rId3"/>
              </a:rPr>
              <a:t>edit.takacs@gmail.com</a:t>
            </a:r>
            <a:endParaRPr lang="en-US" dirty="0" smtClean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:</a:t>
            </a:r>
          </a:p>
          <a:p>
            <a:r>
              <a:rPr lang="en-US" dirty="0">
                <a:hlinkClick r:id="rId4"/>
              </a:rPr>
              <a:t>https://github.com/gtakacse/</a:t>
            </a:r>
            <a:r>
              <a:rPr lang="en-US" dirty="0" smtClean="0">
                <a:hlinkClick r:id="rId4"/>
              </a:rPr>
              <a:t>CS_class_scripts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6143" y="516819"/>
            <a:ext cx="1894922" cy="1293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6143" y="18687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14584" y="312433"/>
            <a:ext cx="19795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cap="small" dirty="0"/>
              <a:t>Az Emberi Erőforrások Minisztériuma Új Nemzeti Kiválóság Programjának támogatásával készült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69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461" y="2146078"/>
            <a:ext cx="69633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1 bit &gt;&gt; 	0/1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 smtClean="0"/>
              <a:t>1	0	1	0	0	1	0	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128	64	32	16	8	4	2	1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1*128 + 0*64 + 1*32 + 0*16 + 0*8 + 1*4 + 0*2 + 0*1 =</a:t>
            </a:r>
          </a:p>
          <a:p>
            <a:r>
              <a:rPr lang="en-US" sz="2000" b="1" dirty="0" smtClean="0"/>
              <a:t>			</a:t>
            </a:r>
            <a:r>
              <a:rPr lang="en-US" sz="2400" b="1" dirty="0" smtClean="0"/>
              <a:t>164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ért</a:t>
            </a:r>
            <a:r>
              <a:rPr lang="en-US" dirty="0" smtClean="0"/>
              <a:t> a </a:t>
            </a:r>
            <a:r>
              <a:rPr lang="en-US" dirty="0" err="1" smtClean="0"/>
              <a:t>számítógép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71" y="2686231"/>
            <a:ext cx="6829929" cy="3639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Programozás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számítógépet</a:t>
            </a:r>
            <a:r>
              <a:rPr lang="en-US" dirty="0" smtClean="0"/>
              <a:t> </a:t>
            </a:r>
            <a:r>
              <a:rPr lang="en-US" dirty="0" err="1" smtClean="0"/>
              <a:t>rávenni</a:t>
            </a:r>
            <a:r>
              <a:rPr lang="en-US" dirty="0" smtClean="0"/>
              <a:t> </a:t>
            </a:r>
            <a:r>
              <a:rPr lang="en-US" dirty="0" err="1" smtClean="0"/>
              <a:t>arra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csinálja</a:t>
            </a:r>
            <a:r>
              <a:rPr lang="en-US" dirty="0" smtClean="0"/>
              <a:t>,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5315" y="744561"/>
            <a:ext cx="308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 </a:t>
            </a:r>
            <a:r>
              <a:rPr lang="en-US" sz="2400" dirty="0" err="1"/>
              <a:t>programú</a:t>
            </a:r>
            <a:r>
              <a:rPr lang="en-US" sz="2400" dirty="0"/>
              <a:t> </a:t>
            </a:r>
            <a:r>
              <a:rPr lang="en-US" sz="2400" dirty="0" err="1" smtClean="0"/>
              <a:t>gépek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6630" y="5124338"/>
            <a:ext cx="331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Programozható</a:t>
            </a:r>
            <a:r>
              <a:rPr lang="en-US" sz="2400" dirty="0"/>
              <a:t> </a:t>
            </a:r>
            <a:r>
              <a:rPr lang="en-US" sz="2400" dirty="0" err="1" smtClean="0"/>
              <a:t>gépek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462" y="1498211"/>
            <a:ext cx="1731760" cy="2326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3196" y="1911170"/>
            <a:ext cx="3907603" cy="28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kommunikálhatunk</a:t>
            </a:r>
            <a:r>
              <a:rPr lang="en-US" dirty="0" smtClean="0"/>
              <a:t> a </a:t>
            </a:r>
            <a:r>
              <a:rPr lang="en-US" dirty="0" err="1" smtClean="0"/>
              <a:t>számítógéppel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266" t="-49" r="4854" b="22046"/>
          <a:stretch/>
        </p:blipFill>
        <p:spPr>
          <a:xfrm>
            <a:off x="4881259" y="1939155"/>
            <a:ext cx="3300984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0"/>
            <a:ext cx="6470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099" y="554772"/>
            <a:ext cx="8716385" cy="54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Programnyelvek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161" y="408779"/>
            <a:ext cx="6638863" cy="34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Hasonlóságok</a:t>
            </a:r>
            <a:r>
              <a:rPr lang="en-US" dirty="0" smtClean="0"/>
              <a:t> a </a:t>
            </a:r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emberi</a:t>
            </a:r>
            <a:r>
              <a:rPr lang="en-US" dirty="0" smtClean="0"/>
              <a:t> </a:t>
            </a:r>
            <a:r>
              <a:rPr lang="en-US" dirty="0" err="1" smtClean="0"/>
              <a:t>nyelvekkel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Primitívumok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fonmémák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szavak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jelek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vs.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számok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betűk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matematikai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műveleti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jelek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Szintaxis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(*</a:t>
            </a:r>
            <a:r>
              <a:rPr lang="en-US" sz="2400" b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kézet</a:t>
            </a:r>
            <a:r>
              <a:rPr lang="en-US" sz="2400" dirty="0" smtClean="0"/>
              <a:t> ‘</a:t>
            </a:r>
            <a:r>
              <a:rPr lang="en-US" sz="2400" dirty="0" err="1" smtClean="0"/>
              <a:t>kezet</a:t>
            </a:r>
            <a:r>
              <a:rPr lang="en-US" sz="2400" dirty="0" smtClean="0"/>
              <a:t>’</a:t>
            </a:r>
            <a:r>
              <a: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en-US" sz="2400" dirty="0" err="1" smtClean="0"/>
              <a:t>Szemantika</a:t>
            </a:r>
            <a:r>
              <a:rPr lang="en-US" sz="2400" dirty="0" smtClean="0"/>
              <a:t> (*</a:t>
            </a:r>
            <a:r>
              <a:rPr lang="en-US" sz="2400" dirty="0" err="1" smtClean="0"/>
              <a:t>lábott</a:t>
            </a:r>
            <a:r>
              <a:rPr lang="en-US" sz="2400" dirty="0" smtClean="0"/>
              <a:t> ‘</a:t>
            </a:r>
            <a:r>
              <a:rPr lang="en-US" sz="2400" dirty="0" err="1" smtClean="0"/>
              <a:t>láb</a:t>
            </a:r>
            <a:r>
              <a:rPr lang="en-US" sz="2400" dirty="0" smtClean="0"/>
              <a:t> </a:t>
            </a:r>
            <a:r>
              <a:rPr lang="en-US" sz="2400" dirty="0" err="1" smtClean="0"/>
              <a:t>múlt</a:t>
            </a:r>
            <a:r>
              <a:rPr lang="en-US" sz="2400" dirty="0" smtClean="0"/>
              <a:t> </a:t>
            </a:r>
            <a:r>
              <a:rPr lang="en-US" sz="2400" dirty="0" err="1" smtClean="0"/>
              <a:t>ideje</a:t>
            </a:r>
            <a:r>
              <a:rPr lang="en-US" sz="2400" dirty="0" smtClean="0"/>
              <a:t>’)</a:t>
            </a:r>
          </a:p>
          <a:p>
            <a:r>
              <a:rPr lang="en-US" sz="2400" dirty="0" err="1" smtClean="0"/>
              <a:t>Nyelvjárások</a:t>
            </a:r>
            <a:r>
              <a:rPr lang="en-US" sz="2400" dirty="0" smtClean="0"/>
              <a:t>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nyelvek</a:t>
            </a:r>
            <a:endParaRPr lang="en-US" sz="2400" dirty="0" smtClean="0"/>
          </a:p>
          <a:p>
            <a:r>
              <a:rPr lang="en-US" sz="2400" dirty="0" err="1" smtClean="0"/>
              <a:t>Lefordíthatóság</a:t>
            </a:r>
            <a:r>
              <a:rPr lang="en-US" sz="2400" dirty="0" smtClean="0"/>
              <a:t> (</a:t>
            </a:r>
            <a:r>
              <a:rPr lang="en-US" sz="2400" dirty="0" err="1" smtClean="0"/>
              <a:t>ami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implementálható</a:t>
            </a:r>
            <a:r>
              <a:rPr lang="en-US" sz="2400" dirty="0" smtClean="0"/>
              <a:t> 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programnyelvben</a:t>
            </a:r>
            <a:r>
              <a:rPr lang="en-US" sz="2400" dirty="0" smtClean="0"/>
              <a:t>, </a:t>
            </a:r>
            <a:r>
              <a:rPr lang="en-US" sz="2400" dirty="0" err="1" smtClean="0"/>
              <a:t>az</a:t>
            </a:r>
            <a:r>
              <a:rPr lang="en-US" sz="2400" dirty="0" smtClean="0"/>
              <a:t> </a:t>
            </a:r>
            <a:r>
              <a:rPr lang="en-US" sz="2400" dirty="0" err="1" smtClean="0"/>
              <a:t>minden</a:t>
            </a:r>
            <a:r>
              <a:rPr lang="en-US" sz="2400" dirty="0" smtClean="0"/>
              <a:t> </a:t>
            </a:r>
            <a:r>
              <a:rPr lang="en-US" sz="2400" dirty="0" err="1" smtClean="0"/>
              <a:t>más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programnyelvben</a:t>
            </a:r>
            <a:r>
              <a:rPr lang="en-US" sz="2400" dirty="0" smtClean="0"/>
              <a:t> is </a:t>
            </a:r>
            <a:r>
              <a:rPr lang="en-US" sz="2400" dirty="0" err="1" smtClean="0"/>
              <a:t>megvalósítható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Hemzsegnek</a:t>
            </a:r>
            <a:r>
              <a:rPr lang="en-US" sz="2400" dirty="0" smtClean="0"/>
              <a:t> </a:t>
            </a:r>
            <a:r>
              <a:rPr lang="en-US" sz="2400" dirty="0" err="1" smtClean="0"/>
              <a:t>bennük</a:t>
            </a:r>
            <a:r>
              <a:rPr lang="en-US" sz="2400" dirty="0" smtClean="0"/>
              <a:t> </a:t>
            </a:r>
            <a:r>
              <a:rPr lang="en-US" sz="2400" dirty="0" err="1" smtClean="0"/>
              <a:t>az</a:t>
            </a:r>
            <a:r>
              <a:rPr lang="en-US" sz="2400" dirty="0" smtClean="0"/>
              <a:t> </a:t>
            </a:r>
            <a:r>
              <a:rPr lang="en-US" sz="2400" dirty="0" err="1" smtClean="0"/>
              <a:t>angol</a:t>
            </a:r>
            <a:r>
              <a:rPr lang="en-US" sz="2400" dirty="0" smtClean="0"/>
              <a:t> </a:t>
            </a:r>
            <a:r>
              <a:rPr lang="en-US" sz="2400" dirty="0" err="1" smtClean="0"/>
              <a:t>kifejezések</a:t>
            </a:r>
            <a:r>
              <a:rPr lang="en-US" sz="2400" dirty="0" smtClean="0"/>
              <a:t> (while, if, if else, for, not, in, type, …)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Különbéségek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programnyelvekben</a:t>
            </a:r>
            <a:r>
              <a:rPr lang="en-US" sz="2400" dirty="0" smtClean="0"/>
              <a:t> </a:t>
            </a:r>
            <a:r>
              <a:rPr lang="en-US" sz="2400" dirty="0" err="1" smtClean="0"/>
              <a:t>nincs</a:t>
            </a:r>
            <a:r>
              <a:rPr lang="en-US" sz="2400" dirty="0" smtClean="0"/>
              <a:t> </a:t>
            </a:r>
            <a:r>
              <a:rPr lang="en-US" sz="2400" dirty="0" err="1" smtClean="0"/>
              <a:t>helye</a:t>
            </a:r>
            <a:r>
              <a:rPr lang="en-US" sz="2400" dirty="0" smtClean="0"/>
              <a:t> a </a:t>
            </a:r>
            <a:r>
              <a:rPr lang="en-US" sz="2400" dirty="0" err="1" smtClean="0"/>
              <a:t>kétértelműségnek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(1 </a:t>
            </a:r>
            <a:r>
              <a:rPr lang="en-US" sz="2400" dirty="0" err="1" smtClean="0"/>
              <a:t>kifejezés</a:t>
            </a:r>
            <a:r>
              <a:rPr lang="en-US" sz="2400" dirty="0" smtClean="0"/>
              <a:t> </a:t>
            </a:r>
            <a:r>
              <a:rPr lang="en-US" sz="2400" dirty="0" err="1" smtClean="0"/>
              <a:t>kizárólag</a:t>
            </a:r>
            <a:r>
              <a:rPr lang="en-US" sz="2400" dirty="0" smtClean="0"/>
              <a:t> 1 </a:t>
            </a:r>
            <a:r>
              <a:rPr lang="en-US" sz="2400" dirty="0" err="1" smtClean="0"/>
              <a:t>jelentéssel</a:t>
            </a:r>
            <a:r>
              <a:rPr lang="en-US" sz="2400" dirty="0" smtClean="0"/>
              <a:t> </a:t>
            </a:r>
            <a:r>
              <a:rPr lang="en-US" sz="2400" dirty="0" err="1" smtClean="0"/>
              <a:t>bírhat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kevesebb</a:t>
            </a:r>
            <a:r>
              <a:rPr lang="en-US" sz="2400" dirty="0" smtClean="0"/>
              <a:t> </a:t>
            </a:r>
            <a:r>
              <a:rPr lang="en-US" sz="2400" dirty="0" err="1" smtClean="0"/>
              <a:t>funkciót</a:t>
            </a:r>
            <a:r>
              <a:rPr lang="en-US" sz="2400" dirty="0" smtClean="0"/>
              <a:t> </a:t>
            </a:r>
            <a:r>
              <a:rPr lang="en-US" sz="2400" dirty="0" err="1" smtClean="0"/>
              <a:t>tud</a:t>
            </a:r>
            <a:r>
              <a:rPr lang="en-US" sz="2400" dirty="0" smtClean="0"/>
              <a:t> </a:t>
            </a:r>
            <a:r>
              <a:rPr lang="en-US" sz="2400" dirty="0" err="1" smtClean="0"/>
              <a:t>betölteni</a:t>
            </a:r>
            <a:r>
              <a:rPr lang="en-US" sz="2400" dirty="0" smtClean="0"/>
              <a:t>, mint a </a:t>
            </a:r>
            <a:r>
              <a:rPr lang="en-US" sz="2400" dirty="0" err="1" smtClean="0"/>
              <a:t>természetes</a:t>
            </a:r>
            <a:r>
              <a:rPr lang="en-US" sz="2400" dirty="0" smtClean="0"/>
              <a:t> </a:t>
            </a:r>
            <a:r>
              <a:rPr lang="en-US" sz="2400" dirty="0" err="1" smtClean="0"/>
              <a:t>nyelvek</a:t>
            </a:r>
            <a:r>
              <a:rPr lang="en-US" sz="2400" dirty="0" smtClean="0"/>
              <a:t> (</a:t>
            </a:r>
            <a:r>
              <a:rPr lang="en-US" sz="2400" dirty="0" err="1" smtClean="0"/>
              <a:t>receptek</a:t>
            </a:r>
            <a:r>
              <a:rPr lang="en-US" sz="2400" dirty="0"/>
              <a:t> </a:t>
            </a:r>
            <a:r>
              <a:rPr lang="en-US" sz="2400" dirty="0" err="1" smtClean="0"/>
              <a:t>írása</a:t>
            </a:r>
            <a:r>
              <a:rPr lang="en-US" sz="2400" dirty="0" smtClean="0"/>
              <a:t> a </a:t>
            </a:r>
            <a:r>
              <a:rPr lang="en-US" sz="2400" dirty="0" err="1" smtClean="0"/>
              <a:t>számítógép</a:t>
            </a:r>
            <a:r>
              <a:rPr lang="en-US" sz="2400" dirty="0" smtClean="0"/>
              <a:t> </a:t>
            </a:r>
            <a:r>
              <a:rPr lang="en-US" sz="2400" dirty="0" err="1" smtClean="0"/>
              <a:t>számára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Mindennapi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algoritmusok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Miért</a:t>
            </a:r>
            <a:r>
              <a:rPr lang="en-US" dirty="0" smtClean="0"/>
              <a:t> </a:t>
            </a:r>
            <a:r>
              <a:rPr lang="en-US" dirty="0" err="1" smtClean="0"/>
              <a:t>érdemes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programozni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Mindennapi</a:t>
            </a:r>
            <a:r>
              <a:rPr lang="en-US" dirty="0" smtClean="0"/>
              <a:t> </a:t>
            </a:r>
            <a:r>
              <a:rPr lang="en-US" dirty="0" err="1" smtClean="0"/>
              <a:t>algoritmusok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DOLGOZAT ÉRTÉKELÉSE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nézd</a:t>
            </a:r>
            <a:r>
              <a:rPr lang="en-US" dirty="0" smtClean="0"/>
              <a:t> meg a </a:t>
            </a:r>
            <a:r>
              <a:rPr lang="en-US" dirty="0" err="1" smtClean="0"/>
              <a:t>hallgató</a:t>
            </a:r>
            <a:r>
              <a:rPr lang="en-US" dirty="0" smtClean="0"/>
              <a:t> </a:t>
            </a:r>
            <a:r>
              <a:rPr lang="en-US" dirty="0" err="1" smtClean="0"/>
              <a:t>pontszámát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400" dirty="0" smtClean="0">
                <a:solidFill>
                  <a:srgbClr val="008000"/>
                </a:solidFill>
              </a:rPr>
              <a:t>ha</a:t>
            </a:r>
            <a:r>
              <a:rPr lang="en-US" dirty="0" smtClean="0"/>
              <a:t> a </a:t>
            </a:r>
            <a:r>
              <a:rPr lang="en-US" dirty="0" err="1" smtClean="0"/>
              <a:t>pontszám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 smtClean="0"/>
              <a:t> </a:t>
            </a:r>
            <a:r>
              <a:rPr lang="en-US" dirty="0" smtClean="0"/>
              <a:t>maximum 60%-a: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hallgató</a:t>
            </a:r>
            <a:r>
              <a:rPr lang="en-US" dirty="0" smtClean="0"/>
              <a:t> </a:t>
            </a:r>
            <a:r>
              <a:rPr lang="en-US" dirty="0" err="1" smtClean="0"/>
              <a:t>megbukott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sz="2400" dirty="0" err="1" smtClean="0">
                <a:solidFill>
                  <a:srgbClr val="008000"/>
                </a:solidFill>
              </a:rPr>
              <a:t>egyébként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hallgató</a:t>
            </a:r>
            <a:r>
              <a:rPr lang="en-US" dirty="0" smtClean="0"/>
              <a:t> </a:t>
            </a:r>
            <a:r>
              <a:rPr lang="en-US" dirty="0" err="1" smtClean="0"/>
              <a:t>megfelelt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1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Mindennapi</a:t>
            </a:r>
            <a:r>
              <a:rPr lang="en-US" dirty="0" smtClean="0"/>
              <a:t> </a:t>
            </a:r>
            <a:r>
              <a:rPr lang="en-US" dirty="0" err="1" smtClean="0"/>
              <a:t>algoritmusok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GÖDÖR BETEMETÉSE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2400" dirty="0" err="1" smtClean="0">
                <a:solidFill>
                  <a:srgbClr val="008000"/>
                </a:solidFill>
              </a:rPr>
              <a:t>amíg</a:t>
            </a:r>
            <a:r>
              <a:rPr lang="en-US" dirty="0" smtClean="0"/>
              <a:t> a </a:t>
            </a:r>
            <a:r>
              <a:rPr lang="en-US" dirty="0" err="1" smtClean="0"/>
              <a:t>gödör</a:t>
            </a:r>
            <a:r>
              <a:rPr lang="en-US" dirty="0" smtClean="0"/>
              <a:t> </a:t>
            </a:r>
            <a:r>
              <a:rPr lang="en-US" dirty="0" err="1" smtClean="0"/>
              <a:t>nincs</a:t>
            </a:r>
            <a:r>
              <a:rPr lang="en-US" dirty="0" smtClean="0"/>
              <a:t> </a:t>
            </a:r>
            <a:r>
              <a:rPr lang="en-US" dirty="0" err="1" smtClean="0"/>
              <a:t>tele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2. 	</a:t>
            </a:r>
            <a:r>
              <a:rPr lang="en-US" dirty="0" err="1" smtClean="0"/>
              <a:t>vegyél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lapát</a:t>
            </a:r>
            <a:r>
              <a:rPr lang="en-US" dirty="0" smtClean="0"/>
              <a:t> </a:t>
            </a:r>
            <a:r>
              <a:rPr lang="en-US" dirty="0" err="1" smtClean="0"/>
              <a:t>földet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	a </a:t>
            </a:r>
            <a:r>
              <a:rPr lang="en-US" dirty="0" err="1" smtClean="0"/>
              <a:t>lapát</a:t>
            </a:r>
            <a:r>
              <a:rPr lang="en-US" dirty="0" smtClean="0"/>
              <a:t> </a:t>
            </a:r>
            <a:r>
              <a:rPr lang="en-US" dirty="0" err="1" smtClean="0"/>
              <a:t>tartalmát</a:t>
            </a:r>
            <a:r>
              <a:rPr lang="en-US" dirty="0" smtClean="0"/>
              <a:t> </a:t>
            </a:r>
            <a:r>
              <a:rPr lang="en-US" dirty="0" err="1" smtClean="0"/>
              <a:t>ürítsd</a:t>
            </a:r>
            <a:r>
              <a:rPr lang="en-US" dirty="0" smtClean="0"/>
              <a:t> a </a:t>
            </a:r>
            <a:r>
              <a:rPr lang="en-US" dirty="0" err="1" smtClean="0"/>
              <a:t>gödörbe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igyál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hideg</a:t>
            </a:r>
            <a:r>
              <a:rPr lang="en-US" dirty="0" smtClean="0"/>
              <a:t> </a:t>
            </a:r>
            <a:r>
              <a:rPr lang="en-US" dirty="0" err="1" smtClean="0"/>
              <a:t>üdítőt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Mindennapi</a:t>
            </a:r>
            <a:r>
              <a:rPr lang="en-US" dirty="0" smtClean="0"/>
              <a:t> </a:t>
            </a:r>
            <a:r>
              <a:rPr lang="en-US" dirty="0" err="1" smtClean="0"/>
              <a:t>algoritmusok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Írd</a:t>
            </a:r>
            <a:r>
              <a:rPr lang="en-US" sz="2400" dirty="0" smtClean="0"/>
              <a:t> le, </a:t>
            </a:r>
            <a:r>
              <a:rPr lang="en-US" sz="2400" dirty="0" err="1" smtClean="0"/>
              <a:t>milyen</a:t>
            </a:r>
            <a:r>
              <a:rPr lang="en-US" sz="2400" dirty="0" smtClean="0"/>
              <a:t> </a:t>
            </a:r>
            <a:r>
              <a:rPr lang="en-US" sz="2400" dirty="0" err="1" smtClean="0"/>
              <a:t>lépések</a:t>
            </a:r>
            <a:r>
              <a:rPr lang="en-US" sz="2400" dirty="0" smtClean="0"/>
              <a:t> </a:t>
            </a:r>
            <a:r>
              <a:rPr lang="en-US" sz="2400" dirty="0" err="1" smtClean="0"/>
              <a:t>szükségesek</a:t>
            </a:r>
            <a:r>
              <a:rPr lang="en-US" sz="2400" dirty="0" smtClean="0"/>
              <a:t> </a:t>
            </a:r>
            <a:r>
              <a:rPr lang="en-US" sz="2400" dirty="0" err="1" smtClean="0"/>
              <a:t>ahhoz</a:t>
            </a:r>
            <a:r>
              <a:rPr lang="en-US" sz="2400" dirty="0" smtClean="0"/>
              <a:t>, </a:t>
            </a:r>
            <a:r>
              <a:rPr lang="en-US" sz="2400" dirty="0" err="1" smtClean="0"/>
              <a:t>hogy</a:t>
            </a:r>
            <a:r>
              <a:rPr lang="en-US" sz="2400" dirty="0" smtClean="0"/>
              <a:t> 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szót</a:t>
            </a:r>
            <a:r>
              <a:rPr lang="en-US" sz="2400" dirty="0" smtClean="0"/>
              <a:t> </a:t>
            </a:r>
            <a:r>
              <a:rPr lang="en-US" sz="2400" dirty="0" err="1" smtClean="0"/>
              <a:t>megtalálj</a:t>
            </a:r>
            <a:r>
              <a:rPr lang="en-US" sz="2400" dirty="0" smtClean="0"/>
              <a:t> a </a:t>
            </a:r>
            <a:r>
              <a:rPr lang="en-US" sz="2400" dirty="0" err="1" smtClean="0"/>
              <a:t>szótárban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26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Bináris</a:t>
            </a:r>
            <a:r>
              <a:rPr lang="en-US" dirty="0" smtClean="0"/>
              <a:t> </a:t>
            </a:r>
            <a:r>
              <a:rPr lang="en-US" dirty="0" err="1" smtClean="0"/>
              <a:t>keresés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1528"/>
            <a:ext cx="8056120" cy="51535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vedd</a:t>
            </a:r>
            <a:r>
              <a:rPr lang="en-US" dirty="0" smtClean="0"/>
              <a:t> </a:t>
            </a:r>
            <a:r>
              <a:rPr lang="en-US" dirty="0" err="1" smtClean="0"/>
              <a:t>kezedbe</a:t>
            </a:r>
            <a:r>
              <a:rPr lang="en-US" dirty="0" smtClean="0"/>
              <a:t> a </a:t>
            </a:r>
            <a:r>
              <a:rPr lang="en-US" dirty="0" err="1" smtClean="0"/>
              <a:t>szótárt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sz="2900" dirty="0" err="1" smtClean="0">
                <a:solidFill>
                  <a:srgbClr val="008000"/>
                </a:solidFill>
              </a:rPr>
              <a:t>amíg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fogynak</a:t>
            </a:r>
            <a:r>
              <a:rPr lang="en-US" dirty="0"/>
              <a:t> el a </a:t>
            </a:r>
            <a:r>
              <a:rPr lang="en-US" dirty="0" err="1"/>
              <a:t>könyv</a:t>
            </a:r>
            <a:r>
              <a:rPr lang="en-US" dirty="0"/>
              <a:t> </a:t>
            </a:r>
            <a:r>
              <a:rPr lang="en-US" dirty="0" err="1" smtClean="0"/>
              <a:t>lapjai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	</a:t>
            </a:r>
            <a:r>
              <a:rPr lang="en-US" dirty="0" err="1" smtClean="0"/>
              <a:t>felezd</a:t>
            </a:r>
            <a:r>
              <a:rPr lang="en-US" dirty="0" smtClean="0"/>
              <a:t> </a:t>
            </a:r>
            <a:r>
              <a:rPr lang="en-US" dirty="0"/>
              <a:t>meg a </a:t>
            </a:r>
            <a:r>
              <a:rPr lang="en-US" dirty="0" err="1" smtClean="0"/>
              <a:t>könyvet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	</a:t>
            </a:r>
            <a:r>
              <a:rPr lang="en-US" sz="3200" dirty="0" smtClean="0">
                <a:solidFill>
                  <a:srgbClr val="008000"/>
                </a:solidFill>
              </a:rPr>
              <a:t>ha</a:t>
            </a:r>
            <a:r>
              <a:rPr lang="en-US" sz="3200" dirty="0" smtClean="0"/>
              <a:t> </a:t>
            </a:r>
            <a:r>
              <a:rPr lang="en-US" dirty="0" smtClean="0"/>
              <a:t>a </a:t>
            </a:r>
            <a:r>
              <a:rPr lang="en-US" dirty="0" err="1"/>
              <a:t>szó</a:t>
            </a:r>
            <a:r>
              <a:rPr lang="en-US" dirty="0"/>
              <a:t> a </a:t>
            </a:r>
            <a:r>
              <a:rPr lang="en-US" dirty="0" err="1"/>
              <a:t>lapon</a:t>
            </a:r>
            <a:r>
              <a:rPr lang="en-US" dirty="0"/>
              <a:t> </a:t>
            </a:r>
            <a:r>
              <a:rPr lang="en-US" dirty="0" smtClean="0"/>
              <a:t>van: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		 </a:t>
            </a:r>
            <a:r>
              <a:rPr lang="en-US" dirty="0" err="1" smtClean="0"/>
              <a:t>olvasd</a:t>
            </a:r>
            <a:r>
              <a:rPr lang="en-US" dirty="0" smtClean="0"/>
              <a:t> </a:t>
            </a:r>
            <a:r>
              <a:rPr lang="en-US" dirty="0"/>
              <a:t>el a </a:t>
            </a:r>
            <a:r>
              <a:rPr lang="en-US" dirty="0" err="1"/>
              <a:t>szócikket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	</a:t>
            </a:r>
            <a:r>
              <a:rPr lang="en-US" sz="2900" dirty="0" err="1" smtClean="0">
                <a:solidFill>
                  <a:srgbClr val="008000"/>
                </a:solidFill>
              </a:rPr>
              <a:t>egyébként</a:t>
            </a:r>
            <a:r>
              <a:rPr lang="en-US" sz="2900" dirty="0" smtClean="0">
                <a:solidFill>
                  <a:srgbClr val="008000"/>
                </a:solidFill>
              </a:rPr>
              <a:t> ha </a:t>
            </a:r>
            <a:r>
              <a:rPr lang="en-US" dirty="0"/>
              <a:t>a </a:t>
            </a:r>
            <a:r>
              <a:rPr lang="en-US" dirty="0" err="1"/>
              <a:t>keresett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előbb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-ben mint a </a:t>
            </a:r>
            <a:r>
              <a:rPr lang="en-US" dirty="0" err="1"/>
              <a:t>lapon</a:t>
            </a:r>
            <a:r>
              <a:rPr lang="en-US" dirty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		</a:t>
            </a:r>
            <a:r>
              <a:rPr lang="en-US" dirty="0" err="1" smtClean="0"/>
              <a:t>hagyd</a:t>
            </a:r>
            <a:r>
              <a:rPr lang="en-US" dirty="0" smtClean="0"/>
              <a:t> </a:t>
            </a:r>
            <a:r>
              <a:rPr lang="en-US" dirty="0" err="1"/>
              <a:t>figyelmen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a </a:t>
            </a:r>
            <a:r>
              <a:rPr lang="en-US" dirty="0" err="1"/>
              <a:t>könyv</a:t>
            </a:r>
            <a:r>
              <a:rPr lang="en-US" dirty="0"/>
              <a:t> </a:t>
            </a:r>
            <a:r>
              <a:rPr lang="en-US" dirty="0" err="1"/>
              <a:t>hátsó</a:t>
            </a:r>
            <a:r>
              <a:rPr lang="en-US" dirty="0"/>
              <a:t> </a:t>
            </a:r>
            <a:r>
              <a:rPr lang="en-US" dirty="0" err="1"/>
              <a:t>felét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8.		</a:t>
            </a:r>
            <a:r>
              <a:rPr lang="en-US" dirty="0" err="1" smtClean="0"/>
              <a:t>ismételd</a:t>
            </a:r>
            <a:r>
              <a:rPr lang="en-US" dirty="0" smtClean="0"/>
              <a:t> </a:t>
            </a:r>
            <a:r>
              <a:rPr lang="en-US" dirty="0"/>
              <a:t>meg a </a:t>
            </a:r>
            <a:r>
              <a:rPr lang="en-US" dirty="0" err="1"/>
              <a:t>felező</a:t>
            </a:r>
            <a:r>
              <a:rPr lang="en-US" dirty="0"/>
              <a:t> </a:t>
            </a:r>
            <a:r>
              <a:rPr lang="en-US" dirty="0" err="1"/>
              <a:t>keresést</a:t>
            </a:r>
            <a:r>
              <a:rPr lang="en-US" dirty="0"/>
              <a:t> a </a:t>
            </a:r>
            <a:r>
              <a:rPr lang="en-US" dirty="0" err="1"/>
              <a:t>könyv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 smtClean="0"/>
              <a:t>felében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9.	</a:t>
            </a:r>
            <a:r>
              <a:rPr lang="en-US" sz="3200" dirty="0" err="1" smtClean="0">
                <a:solidFill>
                  <a:srgbClr val="008000"/>
                </a:solidFill>
              </a:rPr>
              <a:t>egyébként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10.		</a:t>
            </a:r>
            <a:r>
              <a:rPr lang="en-US" dirty="0" err="1" smtClean="0"/>
              <a:t>hagyd</a:t>
            </a:r>
            <a:r>
              <a:rPr lang="en-US" dirty="0" smtClean="0"/>
              <a:t> </a:t>
            </a:r>
            <a:r>
              <a:rPr lang="en-US" dirty="0" err="1"/>
              <a:t>figyelmen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a </a:t>
            </a:r>
            <a:r>
              <a:rPr lang="en-US" dirty="0" err="1"/>
              <a:t>könyv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felét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11.		</a:t>
            </a:r>
            <a:r>
              <a:rPr lang="en-US" dirty="0" err="1" smtClean="0"/>
              <a:t>ismételd</a:t>
            </a:r>
            <a:r>
              <a:rPr lang="en-US" dirty="0" smtClean="0"/>
              <a:t> </a:t>
            </a:r>
            <a:r>
              <a:rPr lang="en-US" dirty="0"/>
              <a:t>meg a </a:t>
            </a:r>
            <a:r>
              <a:rPr lang="en-US" dirty="0" err="1"/>
              <a:t>felező</a:t>
            </a:r>
            <a:r>
              <a:rPr lang="en-US" dirty="0"/>
              <a:t> </a:t>
            </a:r>
            <a:r>
              <a:rPr lang="en-US" dirty="0" err="1"/>
              <a:t>keresést</a:t>
            </a:r>
            <a:r>
              <a:rPr lang="en-US" dirty="0"/>
              <a:t> a </a:t>
            </a:r>
            <a:r>
              <a:rPr lang="en-US" dirty="0" err="1"/>
              <a:t>könyv</a:t>
            </a:r>
            <a:r>
              <a:rPr lang="en-US" dirty="0"/>
              <a:t> </a:t>
            </a:r>
            <a:r>
              <a:rPr lang="en-US" dirty="0" err="1" smtClean="0"/>
              <a:t>háts</a:t>
            </a:r>
            <a:r>
              <a:rPr lang="en-US" dirty="0" err="1"/>
              <a:t>ó</a:t>
            </a:r>
            <a:r>
              <a:rPr lang="en-US" dirty="0" smtClean="0"/>
              <a:t> </a:t>
            </a:r>
            <a:r>
              <a:rPr lang="en-US" dirty="0" err="1" smtClean="0"/>
              <a:t>felében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12. a </a:t>
            </a:r>
            <a:r>
              <a:rPr lang="en-US" dirty="0" err="1" smtClean="0"/>
              <a:t>szó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szerepel</a:t>
            </a:r>
            <a:r>
              <a:rPr lang="en-US" dirty="0" smtClean="0"/>
              <a:t> a </a:t>
            </a:r>
            <a:r>
              <a:rPr lang="en-US" dirty="0" err="1" smtClean="0"/>
              <a:t>szótárban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9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68705"/>
            <a:ext cx="7556313" cy="4257458"/>
          </a:xfrm>
        </p:spPr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  <a:endParaRPr lang="en-US" dirty="0"/>
          </a:p>
          <a:p>
            <a:pPr marL="457200" indent="-457200">
              <a:buFont typeface="Wingdings" charset="2"/>
              <a:buAutoNum type="arabicPlain"/>
            </a:pPr>
            <a:r>
              <a:rPr lang="en-US" dirty="0"/>
              <a:t> </a:t>
            </a:r>
            <a:r>
              <a:rPr lang="en-US" dirty="0" smtClean="0"/>
              <a:t>   print(‘Hello’ + name)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dirty="0" err="1" smtClean="0"/>
              <a:t>say_hello</a:t>
            </a:r>
            <a:r>
              <a:rPr lang="en-US" dirty="0" smtClean="0"/>
              <a:t>(‘</a:t>
            </a:r>
            <a:r>
              <a:rPr lang="en-US" dirty="0" err="1" smtClean="0"/>
              <a:t>Emberek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‘Hello </a:t>
            </a:r>
            <a:r>
              <a:rPr lang="en-US" dirty="0" err="1" smtClean="0"/>
              <a:t>Emberek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scratch.mit.edu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83" b="583"/>
          <a:stretch>
            <a:fillRect/>
          </a:stretch>
        </p:blipFill>
        <p:spPr>
          <a:xfrm>
            <a:off x="3929071" y="1981200"/>
            <a:ext cx="4713113" cy="258534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11" y="2876052"/>
            <a:ext cx="3362560" cy="36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Otthoni</a:t>
            </a:r>
            <a:r>
              <a:rPr lang="en-US" dirty="0" smtClean="0"/>
              <a:t> </a:t>
            </a:r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Írj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programot</a:t>
            </a:r>
            <a:r>
              <a:rPr lang="en-US" dirty="0" smtClean="0"/>
              <a:t> Scratch-ben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küldd</a:t>
            </a:r>
            <a:r>
              <a:rPr lang="en-US" dirty="0" smtClean="0"/>
              <a:t> el </a:t>
            </a:r>
            <a:r>
              <a:rPr lang="en-US" dirty="0" err="1" smtClean="0"/>
              <a:t>mailben</a:t>
            </a:r>
            <a:r>
              <a:rPr lang="en-US" dirty="0" smtClean="0"/>
              <a:t> </a:t>
            </a:r>
            <a:r>
              <a:rPr lang="en-US" dirty="0" err="1" smtClean="0"/>
              <a:t>hétfő</a:t>
            </a:r>
            <a:r>
              <a:rPr lang="en-US" dirty="0" smtClean="0"/>
              <a:t> </a:t>
            </a:r>
            <a:r>
              <a:rPr lang="en-US" dirty="0" err="1" smtClean="0"/>
              <a:t>délig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Töltsd</a:t>
            </a:r>
            <a:r>
              <a:rPr lang="en-US" dirty="0" smtClean="0"/>
              <a:t> le (</a:t>
            </a:r>
            <a:r>
              <a:rPr lang="hu-HU" dirty="0" smtClean="0"/>
              <a:t> </a:t>
            </a:r>
            <a:r>
              <a:rPr lang="hu-HU" u="sng" dirty="0">
                <a:hlinkClick r:id="rId2"/>
              </a:rPr>
              <a:t>https://www.continuum.io/downloads</a:t>
            </a:r>
            <a:r>
              <a:rPr lang="en-US" dirty="0"/>
              <a:t> )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telepítsd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alkalomra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Anacoda</a:t>
            </a:r>
            <a:r>
              <a:rPr lang="en-US" dirty="0" smtClean="0"/>
              <a:t>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keretrendszert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r>
              <a:rPr lang="en-US" dirty="0" smtClean="0"/>
              <a:t> a </a:t>
            </a:r>
            <a:r>
              <a:rPr lang="en-US" dirty="0" err="1" smtClean="0"/>
              <a:t>Spyder</a:t>
            </a:r>
            <a:r>
              <a:rPr lang="en-US" dirty="0"/>
              <a:t> </a:t>
            </a:r>
            <a:r>
              <a:rPr lang="en-US" dirty="0" err="1" smtClean="0"/>
              <a:t>programot</a:t>
            </a:r>
            <a:r>
              <a:rPr lang="en-US" dirty="0" smtClean="0"/>
              <a:t>, </a:t>
            </a:r>
            <a:r>
              <a:rPr lang="en-US" dirty="0" err="1" smtClean="0"/>
              <a:t>amivel</a:t>
            </a:r>
            <a:r>
              <a:rPr lang="en-US" dirty="0" smtClean="0"/>
              <a:t> </a:t>
            </a:r>
            <a:r>
              <a:rPr lang="en-US" dirty="0" err="1" smtClean="0"/>
              <a:t>Pythonban</a:t>
            </a:r>
            <a:r>
              <a:rPr lang="en-US" dirty="0" smtClean="0"/>
              <a:t> </a:t>
            </a:r>
            <a:r>
              <a:rPr lang="en-US" dirty="0" err="1" smtClean="0"/>
              <a:t>fogunk</a:t>
            </a:r>
            <a:r>
              <a:rPr lang="en-US" dirty="0" smtClean="0"/>
              <a:t> </a:t>
            </a:r>
            <a:r>
              <a:rPr lang="en-US" dirty="0" err="1" smtClean="0"/>
              <a:t>programozni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08831" y="9812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számítógép</a:t>
            </a:r>
            <a:endParaRPr lang="en-US" sz="28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gyors</a:t>
            </a:r>
            <a:endParaRPr lang="en-US" sz="2400" dirty="0" smtClean="0"/>
          </a:p>
          <a:p>
            <a:r>
              <a:rPr lang="en-US" sz="2400" dirty="0" err="1" smtClean="0"/>
              <a:t>nagy</a:t>
            </a:r>
            <a:r>
              <a:rPr lang="en-US" sz="2400" baseline="0" dirty="0" smtClean="0"/>
              <a:t>  a </a:t>
            </a:r>
            <a:r>
              <a:rPr lang="en-US" sz="2400" baseline="0" dirty="0" err="1" smtClean="0"/>
              <a:t>memóriája</a:t>
            </a:r>
            <a:endParaRPr lang="en-US" sz="2400" baseline="0" dirty="0" smtClean="0"/>
          </a:p>
          <a:p>
            <a:r>
              <a:rPr lang="en-US" sz="2400" baseline="0" dirty="0" err="1" smtClean="0"/>
              <a:t>jó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matekból</a:t>
            </a:r>
            <a:endParaRPr lang="en-US" sz="2400" baseline="0" dirty="0" smtClean="0"/>
          </a:p>
          <a:p>
            <a:r>
              <a:rPr lang="en-US" sz="2400" baseline="0" dirty="0" err="1" smtClean="0"/>
              <a:t>pontos</a:t>
            </a:r>
            <a:endParaRPr lang="en-US" sz="2400" baseline="0" dirty="0" smtClean="0"/>
          </a:p>
          <a:p>
            <a:r>
              <a:rPr lang="en-US" sz="2400" baseline="0" dirty="0" err="1" smtClean="0"/>
              <a:t>nem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fárad</a:t>
            </a:r>
            <a:r>
              <a:rPr lang="en-US" sz="2400" baseline="0" dirty="0" smtClean="0"/>
              <a:t> el</a:t>
            </a:r>
          </a:p>
          <a:p>
            <a:r>
              <a:rPr lang="en-US" sz="2400" baseline="0" dirty="0" err="1" smtClean="0"/>
              <a:t>bírja</a:t>
            </a:r>
            <a:r>
              <a:rPr lang="en-US" sz="2400" baseline="0" dirty="0" smtClean="0"/>
              <a:t> a </a:t>
            </a:r>
            <a:r>
              <a:rPr lang="en-US" sz="2400" baseline="0" dirty="0" err="1" smtClean="0"/>
              <a:t>monotóniát</a:t>
            </a:r>
            <a:endParaRPr lang="en-US" sz="2400" baseline="0" dirty="0" smtClean="0"/>
          </a:p>
          <a:p>
            <a:r>
              <a:rPr lang="en-US" sz="2400" dirty="0" err="1" smtClean="0"/>
              <a:t>igények</a:t>
            </a:r>
            <a:r>
              <a:rPr lang="en-US" sz="2400" dirty="0" smtClean="0"/>
              <a:t> </a:t>
            </a:r>
            <a:r>
              <a:rPr lang="en-US" sz="2400" dirty="0" err="1" smtClean="0"/>
              <a:t>szerint</a:t>
            </a:r>
            <a:r>
              <a:rPr lang="en-US" sz="2400" dirty="0" smtClean="0"/>
              <a:t> </a:t>
            </a:r>
            <a:r>
              <a:rPr lang="en-US" sz="2400" dirty="0" err="1" smtClean="0"/>
              <a:t>alakítható</a:t>
            </a:r>
            <a:endParaRPr lang="en-US" sz="2400" baseline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Mire </a:t>
            </a:r>
            <a:r>
              <a:rPr lang="en-US" sz="2900" dirty="0" err="1" smtClean="0"/>
              <a:t>használható</a:t>
            </a:r>
            <a:r>
              <a:rPr lang="en-US" dirty="0" smtClean="0"/>
              <a:t> a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tudás</a:t>
            </a:r>
            <a:r>
              <a:rPr lang="en-US" dirty="0" smtClean="0"/>
              <a:t> a </a:t>
            </a:r>
            <a:r>
              <a:rPr lang="en-US" dirty="0" err="1" smtClean="0"/>
              <a:t>kutatásban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adatgyűjtésre</a:t>
            </a:r>
            <a:r>
              <a:rPr lang="en-US" sz="2400" dirty="0" smtClean="0"/>
              <a:t>, </a:t>
            </a:r>
            <a:r>
              <a:rPr lang="en-US" sz="2400" dirty="0" err="1" smtClean="0"/>
              <a:t>adatkinyerésre</a:t>
            </a:r>
            <a:endParaRPr lang="en-US" sz="2400" dirty="0" smtClean="0"/>
          </a:p>
          <a:p>
            <a:r>
              <a:rPr lang="en-US" sz="2400" baseline="0" dirty="0" err="1" smtClean="0"/>
              <a:t>adatok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statisztikai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elemzésére</a:t>
            </a:r>
            <a:endParaRPr lang="en-US" sz="2400" baseline="0" dirty="0" smtClean="0"/>
          </a:p>
          <a:p>
            <a:r>
              <a:rPr lang="en-US" sz="2400" dirty="0" err="1" smtClean="0"/>
              <a:t>adatok</a:t>
            </a:r>
            <a:r>
              <a:rPr lang="en-US" sz="2400" dirty="0" smtClean="0"/>
              <a:t> </a:t>
            </a:r>
            <a:r>
              <a:rPr lang="en-US" sz="2400" dirty="0" err="1" smtClean="0"/>
              <a:t>rendezésére</a:t>
            </a:r>
            <a:endParaRPr lang="en-US" sz="2400" dirty="0"/>
          </a:p>
          <a:p>
            <a:r>
              <a:rPr lang="en-US" sz="2400" baseline="0" dirty="0" err="1" smtClean="0"/>
              <a:t>adatok</a:t>
            </a:r>
            <a:r>
              <a:rPr lang="en-US" sz="2400" dirty="0" smtClean="0"/>
              <a:t> </a:t>
            </a:r>
            <a:r>
              <a:rPr lang="en-US" sz="2400" dirty="0" err="1" smtClean="0"/>
              <a:t>intelligens</a:t>
            </a:r>
            <a:r>
              <a:rPr lang="en-US" sz="2400" dirty="0" smtClean="0"/>
              <a:t> </a:t>
            </a:r>
            <a:r>
              <a:rPr lang="en-US" sz="2400" dirty="0" err="1" smtClean="0"/>
              <a:t>keresésére</a:t>
            </a:r>
            <a:r>
              <a:rPr lang="en-US" sz="2400" dirty="0" smtClean="0"/>
              <a:t>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szűrésére</a:t>
            </a:r>
            <a:endParaRPr lang="en-US" sz="2400" baseline="0" dirty="0" smtClean="0"/>
          </a:p>
          <a:p>
            <a:r>
              <a:rPr lang="en-US" sz="2400" baseline="0" dirty="0" err="1" smtClean="0"/>
              <a:t>vizualizációra</a:t>
            </a:r>
            <a:endParaRPr lang="en-US" sz="2400" baseline="0" dirty="0" smtClean="0"/>
          </a:p>
          <a:p>
            <a:r>
              <a:rPr lang="en-US" sz="2400" baseline="0" dirty="0" err="1" smtClean="0"/>
              <a:t>kísérletek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megírására</a:t>
            </a:r>
            <a:endParaRPr lang="en-US" sz="2400" baseline="0" dirty="0" smtClean="0"/>
          </a:p>
          <a:p>
            <a:r>
              <a:rPr lang="en-US" sz="2400" baseline="0" dirty="0" err="1" smtClean="0"/>
              <a:t>kísérletek</a:t>
            </a:r>
            <a:r>
              <a:rPr lang="en-US" sz="2400" baseline="0" dirty="0" smtClean="0"/>
              <a:t> online </a:t>
            </a:r>
            <a:r>
              <a:rPr lang="en-US" sz="2400" baseline="0" dirty="0" err="1" smtClean="0"/>
              <a:t>terjesztésére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azon</a:t>
            </a:r>
            <a:r>
              <a:rPr lang="en-US" dirty="0" smtClean="0"/>
              <a:t> </a:t>
            </a:r>
            <a:r>
              <a:rPr lang="en-US" dirty="0" err="1" smtClean="0"/>
              <a:t>kívül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programozási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tudásnak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komoly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értéke</a:t>
            </a:r>
            <a:r>
              <a:rPr lang="en-US" sz="2400" baseline="0" dirty="0" smtClean="0"/>
              <a:t> van </a:t>
            </a:r>
            <a:r>
              <a:rPr lang="en-US" sz="2400" baseline="0" dirty="0" err="1" smtClean="0"/>
              <a:t>az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egyetemen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kívül</a:t>
            </a:r>
            <a:r>
              <a:rPr lang="en-US" sz="2400" baseline="0" dirty="0" smtClean="0"/>
              <a:t> is</a:t>
            </a:r>
          </a:p>
          <a:p>
            <a:pPr lvl="1"/>
            <a:r>
              <a:rPr lang="en-US" sz="2400" baseline="0" dirty="0" smtClean="0"/>
              <a:t>Data Science</a:t>
            </a:r>
          </a:p>
          <a:p>
            <a:pPr lvl="1"/>
            <a:r>
              <a:rPr lang="en-US" sz="2400" baseline="0" dirty="0" smtClean="0"/>
              <a:t>Data Mining</a:t>
            </a:r>
          </a:p>
          <a:p>
            <a:pPr lvl="1"/>
            <a:r>
              <a:rPr lang="en-US" sz="2400" baseline="0" dirty="0" smtClean="0"/>
              <a:t>Big Data</a:t>
            </a:r>
          </a:p>
          <a:p>
            <a:pPr lvl="1"/>
            <a:r>
              <a:rPr lang="en-US" sz="2400" baseline="0" dirty="0" smtClean="0"/>
              <a:t>Machine Learning</a:t>
            </a:r>
          </a:p>
          <a:p>
            <a:pPr lvl="1"/>
            <a:r>
              <a:rPr lang="en-US" sz="2400" baseline="0" dirty="0" smtClean="0"/>
              <a:t>Artificial Intelligence</a:t>
            </a:r>
          </a:p>
          <a:p>
            <a:r>
              <a:rPr lang="en-US" sz="2400" dirty="0" err="1" smtClean="0"/>
              <a:t>jó</a:t>
            </a:r>
            <a:r>
              <a:rPr lang="en-US" sz="2400" dirty="0" smtClean="0"/>
              <a:t> </a:t>
            </a:r>
            <a:r>
              <a:rPr lang="en-US" sz="2400" dirty="0" err="1" smtClean="0"/>
              <a:t>móka</a:t>
            </a:r>
            <a:endParaRPr lang="en-US" sz="2400" baseline="0" dirty="0" smtClean="0"/>
          </a:p>
          <a:p>
            <a:pPr lvl="0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nyújt</a:t>
            </a:r>
            <a:r>
              <a:rPr lang="en-US" dirty="0" smtClean="0"/>
              <a:t> a </a:t>
            </a:r>
            <a:r>
              <a:rPr lang="en-US" dirty="0" err="1" smtClean="0"/>
              <a:t>kurzus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51" y="362121"/>
            <a:ext cx="5268049" cy="35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a </a:t>
            </a:r>
            <a:r>
              <a:rPr lang="en-US" dirty="0" err="1" smtClean="0"/>
              <a:t>kurzus</a:t>
            </a:r>
            <a:r>
              <a:rPr lang="en-US" dirty="0" smtClean="0"/>
              <a:t> </a:t>
            </a:r>
            <a:r>
              <a:rPr lang="en-US" dirty="0" err="1" smtClean="0"/>
              <a:t>célja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elűzze</a:t>
            </a:r>
            <a:r>
              <a:rPr lang="en-US" sz="2400" dirty="0" smtClean="0"/>
              <a:t> a </a:t>
            </a:r>
            <a:r>
              <a:rPr lang="en-US" sz="2400" dirty="0" err="1" smtClean="0"/>
              <a:t>számítógéphez</a:t>
            </a:r>
            <a:r>
              <a:rPr lang="en-US" sz="2400" dirty="0" smtClean="0"/>
              <a:t> </a:t>
            </a:r>
            <a:r>
              <a:rPr lang="en-US" sz="2400" dirty="0" err="1" smtClean="0"/>
              <a:t>kötődő</a:t>
            </a:r>
            <a:r>
              <a:rPr lang="en-US" sz="2400" dirty="0" smtClean="0"/>
              <a:t> </a:t>
            </a:r>
            <a:r>
              <a:rPr lang="en-US" sz="2400" dirty="0" err="1" smtClean="0"/>
              <a:t>esetleges</a:t>
            </a:r>
            <a:r>
              <a:rPr lang="en-US" sz="2400" dirty="0" smtClean="0"/>
              <a:t> </a:t>
            </a:r>
            <a:r>
              <a:rPr lang="en-US" sz="2400" dirty="0" err="1" smtClean="0"/>
              <a:t>félelmeket</a:t>
            </a:r>
            <a:endParaRPr lang="en-US" sz="2400" dirty="0" smtClean="0"/>
          </a:p>
          <a:p>
            <a:r>
              <a:rPr lang="en-US" sz="2400" dirty="0" err="1" smtClean="0"/>
              <a:t>programozási</a:t>
            </a:r>
            <a:r>
              <a:rPr lang="en-US" sz="2400" dirty="0" smtClean="0"/>
              <a:t> </a:t>
            </a:r>
            <a:r>
              <a:rPr lang="en-US" sz="2400" dirty="0" err="1" smtClean="0"/>
              <a:t>alapokat</a:t>
            </a:r>
            <a:r>
              <a:rPr lang="en-US" sz="2400" dirty="0" smtClean="0"/>
              <a:t> </a:t>
            </a:r>
            <a:r>
              <a:rPr lang="en-US" sz="2400" dirty="0" err="1" smtClean="0"/>
              <a:t>adjon</a:t>
            </a:r>
            <a:endParaRPr lang="en-US" sz="24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megmutassa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milyen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problémákat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képes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számítógép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hatékonyan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kezelni</a:t>
            </a:r>
            <a:endParaRPr lang="en-US" sz="2400" dirty="0" smtClean="0"/>
          </a:p>
          <a:p>
            <a:r>
              <a:rPr lang="en-US" sz="2400" dirty="0" err="1" smtClean="0"/>
              <a:t>felismerjétek</a:t>
            </a:r>
            <a:r>
              <a:rPr lang="en-US" sz="2400" dirty="0" smtClean="0"/>
              <a:t>, </a:t>
            </a:r>
            <a:r>
              <a:rPr lang="en-US" sz="2400" dirty="0" err="1" smtClean="0"/>
              <a:t>hogy</a:t>
            </a:r>
            <a:r>
              <a:rPr lang="en-US" sz="2400" dirty="0" smtClean="0"/>
              <a:t> a </a:t>
            </a:r>
            <a:r>
              <a:rPr lang="en-US" sz="2400" dirty="0" err="1" smtClean="0"/>
              <a:t>saját</a:t>
            </a:r>
            <a:r>
              <a:rPr lang="en-US" sz="2400" dirty="0" smtClean="0"/>
              <a:t> </a:t>
            </a:r>
            <a:r>
              <a:rPr lang="en-US" sz="2400" dirty="0" err="1" smtClean="0"/>
              <a:t>területeteken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milyen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részfeladatokat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tudnátok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autamatizálni</a:t>
            </a:r>
            <a:r>
              <a:rPr lang="en-US" sz="2400" dirty="0" smtClean="0"/>
              <a:t>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baseline="0" dirty="0" smtClean="0"/>
              <a:t>a </a:t>
            </a:r>
            <a:r>
              <a:rPr lang="en-US" sz="2400" baseline="0" dirty="0" err="1" smtClean="0"/>
              <a:t>számítógéppel</a:t>
            </a:r>
            <a:r>
              <a:rPr lang="en-US" sz="2400" dirty="0" smtClean="0"/>
              <a:t> </a:t>
            </a:r>
            <a:r>
              <a:rPr lang="en-US" sz="2400" dirty="0" err="1" smtClean="0"/>
              <a:t>elvégeztetni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csinál</a:t>
            </a:r>
            <a:r>
              <a:rPr lang="en-US" dirty="0" smtClean="0"/>
              <a:t> a </a:t>
            </a:r>
            <a:r>
              <a:rPr lang="en-US" dirty="0" err="1" smtClean="0"/>
              <a:t>számítógép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számításokat</a:t>
            </a:r>
            <a:r>
              <a:rPr lang="en-US" sz="2400" dirty="0" smtClean="0"/>
              <a:t> </a:t>
            </a:r>
            <a:r>
              <a:rPr lang="en-US" sz="2400" dirty="0" err="1" smtClean="0"/>
              <a:t>végez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az</a:t>
            </a:r>
            <a:r>
              <a:rPr lang="en-US" sz="2400" dirty="0" smtClean="0"/>
              <a:t> </a:t>
            </a:r>
            <a:r>
              <a:rPr lang="en-US" sz="2400" dirty="0" err="1" smtClean="0"/>
              <a:t>eredményt</a:t>
            </a:r>
            <a:r>
              <a:rPr lang="en-US" sz="2400" dirty="0" smtClean="0"/>
              <a:t> </a:t>
            </a:r>
            <a:r>
              <a:rPr lang="en-US" sz="2400" dirty="0" err="1" smtClean="0"/>
              <a:t>eltárolja</a:t>
            </a:r>
            <a:r>
              <a:rPr lang="en-US" sz="2400" dirty="0" smtClean="0"/>
              <a:t> </a:t>
            </a:r>
            <a:r>
              <a:rPr lang="en-US" sz="2400" dirty="0" err="1" smtClean="0"/>
              <a:t>későbbi</a:t>
            </a:r>
            <a:r>
              <a:rPr lang="en-US" sz="2400" dirty="0" smtClean="0"/>
              <a:t> </a:t>
            </a:r>
            <a:r>
              <a:rPr lang="en-US" sz="2400" dirty="0" err="1" smtClean="0"/>
              <a:t>használatra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ez</a:t>
            </a:r>
            <a:r>
              <a:rPr lang="en-US" sz="2400" dirty="0" smtClean="0"/>
              <a:t> </a:t>
            </a:r>
            <a:r>
              <a:rPr lang="en-US" sz="2400" dirty="0" err="1" smtClean="0"/>
              <a:t>valóban</a:t>
            </a:r>
            <a:r>
              <a:rPr lang="en-US" sz="2400" dirty="0" smtClean="0"/>
              <a:t> </a:t>
            </a:r>
            <a:r>
              <a:rPr lang="en-US" sz="2400" dirty="0" err="1" smtClean="0"/>
              <a:t>elég</a:t>
            </a:r>
            <a:r>
              <a:rPr lang="en-US" sz="2400" dirty="0" smtClean="0"/>
              <a:t>?</a:t>
            </a:r>
          </a:p>
          <a:p>
            <a:pPr>
              <a:buFontTx/>
              <a:buChar char="-"/>
            </a:pPr>
            <a:r>
              <a:rPr lang="en-US" sz="2400" dirty="0" smtClean="0"/>
              <a:t>1 </a:t>
            </a:r>
            <a:r>
              <a:rPr lang="en-US" sz="2400" dirty="0" err="1" smtClean="0"/>
              <a:t>billió</a:t>
            </a:r>
            <a:r>
              <a:rPr lang="en-US" sz="2400" dirty="0" smtClean="0"/>
              <a:t> </a:t>
            </a:r>
            <a:r>
              <a:rPr lang="en-US" sz="2400" dirty="0" err="1" smtClean="0"/>
              <a:t>egyszerű</a:t>
            </a:r>
            <a:r>
              <a:rPr lang="en-US" sz="2400" dirty="0" smtClean="0"/>
              <a:t> </a:t>
            </a:r>
            <a:r>
              <a:rPr lang="en-US" sz="2400" dirty="0" err="1" smtClean="0"/>
              <a:t>számítás</a:t>
            </a:r>
            <a:r>
              <a:rPr lang="en-US" sz="2400" dirty="0" smtClean="0"/>
              <a:t> </a:t>
            </a:r>
            <a:r>
              <a:rPr lang="en-US" sz="2400" dirty="0" err="1" smtClean="0"/>
              <a:t>másodpercenként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1 bit = 1 gr </a:t>
            </a:r>
          </a:p>
          <a:p>
            <a:pPr>
              <a:buFontTx/>
              <a:buChar char="-"/>
            </a:pPr>
            <a:r>
              <a:rPr lang="en-US" sz="2400" dirty="0" smtClean="0"/>
              <a:t>4 </a:t>
            </a:r>
            <a:r>
              <a:rPr lang="en-US" sz="2400" dirty="0" err="1" smtClean="0"/>
              <a:t>millió</a:t>
            </a:r>
            <a:r>
              <a:rPr lang="en-US" sz="2400" dirty="0" smtClean="0"/>
              <a:t> </a:t>
            </a:r>
            <a:r>
              <a:rPr lang="en-US" sz="2400" dirty="0" err="1" smtClean="0"/>
              <a:t>tonna</a:t>
            </a:r>
            <a:r>
              <a:rPr lang="en-US" sz="2400" dirty="0" smtClean="0"/>
              <a:t> </a:t>
            </a:r>
            <a:r>
              <a:rPr lang="en-US" sz="2400" dirty="0" err="1" smtClean="0"/>
              <a:t>tárolókapacitás</a:t>
            </a:r>
            <a:r>
              <a:rPr lang="en-US" sz="2400" dirty="0" smtClean="0"/>
              <a:t> (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átlagos</a:t>
            </a:r>
            <a:r>
              <a:rPr lang="en-US" sz="2400" dirty="0" smtClean="0"/>
              <a:t> </a:t>
            </a:r>
            <a:r>
              <a:rPr lang="en-US" sz="2400" dirty="0" err="1" smtClean="0"/>
              <a:t>gépben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690</TotalTime>
  <Words>469</Words>
  <Application>Microsoft Macintosh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Advantage</vt:lpstr>
      <vt:lpstr>Programozás nyelvészeknek (intro)</vt:lpstr>
      <vt:lpstr>Miért érdemes  programozni?</vt:lpstr>
      <vt:lpstr>A számítógép</vt:lpstr>
      <vt:lpstr>Mire használható a programozási tudás a kutatásban?</vt:lpstr>
      <vt:lpstr>És azon kívül</vt:lpstr>
      <vt:lpstr>Mit nyújt a kurzus?</vt:lpstr>
      <vt:lpstr>Mi a kurzus célja?</vt:lpstr>
      <vt:lpstr>Mit csinál a számítógép?</vt:lpstr>
      <vt:lpstr>PowerPoint Presentation</vt:lpstr>
      <vt:lpstr>Mit ért a számítógép?</vt:lpstr>
      <vt:lpstr>Programozás   =  A számítógépet rávenni arra, hogy azt csinálja, amit szeretnénk.   </vt:lpstr>
      <vt:lpstr>PowerPoint Presentation</vt:lpstr>
      <vt:lpstr>Hogyan kommunikálhatunk a számítógéppel?</vt:lpstr>
      <vt:lpstr>PowerPoint Presentation</vt:lpstr>
      <vt:lpstr>PowerPoint Presentation</vt:lpstr>
      <vt:lpstr>Programnyelvek</vt:lpstr>
      <vt:lpstr>Hasonlóságok a természetes emberi nyelvekkel?</vt:lpstr>
      <vt:lpstr>Különbéségek</vt:lpstr>
      <vt:lpstr>Mindennapi algoritmusok</vt:lpstr>
      <vt:lpstr>Mindennapi algoritmusok </vt:lpstr>
      <vt:lpstr>Mindennapi algoritmusok 2.</vt:lpstr>
      <vt:lpstr>Feladat – Mindennapi algoritmusok</vt:lpstr>
      <vt:lpstr>Bináris keresés</vt:lpstr>
      <vt:lpstr>PowerPoint Presentation</vt:lpstr>
      <vt:lpstr>https://scratch.mit.edu</vt:lpstr>
      <vt:lpstr>Otthoni feladat</vt:lpstr>
    </vt:vector>
  </TitlesOfParts>
  <Company>JHU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nyelvészeknek</dc:title>
  <dc:creator>Edit Takacs</dc:creator>
  <cp:lastModifiedBy>Edit Takacs</cp:lastModifiedBy>
  <cp:revision>41</cp:revision>
  <dcterms:created xsi:type="dcterms:W3CDTF">2016-09-28T10:54:20Z</dcterms:created>
  <dcterms:modified xsi:type="dcterms:W3CDTF">2016-10-05T16:30:18Z</dcterms:modified>
</cp:coreProperties>
</file>