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Trafic-spend</a:t>
            </a:r>
          </a:p>
        </c:rich>
      </c:tx>
      <c:layout>
        <c:manualLayout>
          <c:xMode val="edge"/>
          <c:yMode val="edge"/>
          <c:x val="0.295035"/>
          <c:y val="0"/>
          <c:w val="0.40993"/>
          <c:h val="0.13729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296"/>
          <c:y val="0.137299"/>
          <c:w val="0.830944"/>
          <c:h val="0.771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333F50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[[t501]]</c:v>
                </c:pt>
                <c:pt idx="1">
                  <c:v>[[t502]]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val>
        </c:ser>
        <c:gapWidth val="70"/>
        <c:overlap val="0"/>
        <c:axId val="2094734552"/>
        <c:axId val="209473455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Benchmark</c:v>
                </c:pt>
              </c:strCache>
            </c:strRef>
          </c:tx>
          <c:spPr>
            <a:solidFill>
              <a:srgbClr val="000000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14"/>
            <c:spPr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[[t501]]</c:v>
                </c:pt>
                <c:pt idx="1">
                  <c:v>[[t502]]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  <c:min val="-0.5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min"/>
        <c:crossBetween val="between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Importance</a:t>
            </a:r>
          </a:p>
        </c:rich>
      </c:tx>
      <c:layout>
        <c:manualLayout>
          <c:xMode val="edge"/>
          <c:yMode val="edge"/>
          <c:x val="0.351896"/>
          <c:y val="0"/>
          <c:w val="0.296209"/>
          <c:h val="0.20179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9634"/>
          <c:y val="0.201799"/>
          <c:w val="0.935366"/>
          <c:h val="0.669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[[t101]]</c:v>
                </c:pt>
                <c:pt idx="1">
                  <c:v>[[t102]]</c:v>
                </c:pt>
                <c:pt idx="2">
                  <c:v>[[t103]]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Counts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invertIfNegative val="0"/>
          <c:dLbls>
            <c:numFmt formatCode="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[[t101]]</c:v>
                </c:pt>
                <c:pt idx="1">
                  <c:v>[[t102]]</c:v>
                </c:pt>
                <c:pt idx="2">
                  <c:v>[[t103]]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6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"/>
          <c:min val="1"/>
        </c:scaling>
        <c:delete val="0"/>
        <c:axPos val="l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Trafic-spend</a:t>
            </a:r>
          </a:p>
        </c:rich>
      </c:tx>
      <c:layout>
        <c:manualLayout>
          <c:xMode val="edge"/>
          <c:yMode val="edge"/>
          <c:x val="0.295035"/>
          <c:y val="0"/>
          <c:w val="0.40993"/>
          <c:h val="0.13729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296"/>
          <c:y val="0.137299"/>
          <c:w val="0.830944"/>
          <c:h val="0.771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333F50"/>
                    </a:solidFill>
                    <a:latin typeface="Century Gothic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[[t501]]</c:v>
                </c:pt>
                <c:pt idx="1">
                  <c:v>[[t502]]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val>
        </c:ser>
        <c:gapWidth val="70"/>
        <c:overlap val="0"/>
        <c:axId val="2094734552"/>
        <c:axId val="209473455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Benchmark</c:v>
                </c:pt>
              </c:strCache>
            </c:strRef>
          </c:tx>
          <c:spPr>
            <a:solidFill>
              <a:srgbClr val="000000"/>
            </a:solidFill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circle"/>
            <c:size val="14"/>
            <c:spPr>
              <a:solidFill>
                <a:srgbClr val="000000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[[t501]]</c:v>
                </c:pt>
                <c:pt idx="1">
                  <c:v>[[t502]]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0.000000</c:v>
                </c:pt>
                <c:pt idx="1">
                  <c:v>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  <c:min val="-0.5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min"/>
        <c:crossBetween val="between"/>
        <c:majorUnit val="0.75"/>
        <c:minorUnit val="0.3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Importance</a:t>
            </a:r>
          </a:p>
        </c:rich>
      </c:tx>
      <c:layout>
        <c:manualLayout>
          <c:xMode val="edge"/>
          <c:yMode val="edge"/>
          <c:x val="0.351896"/>
          <c:y val="0"/>
          <c:w val="0.296209"/>
          <c:h val="0.20179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59634"/>
          <c:y val="0.201799"/>
          <c:w val="0.935366"/>
          <c:h val="0.669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[[t101]]</c:v>
                </c:pt>
                <c:pt idx="1">
                  <c:v>[[t102]]</c:v>
                </c:pt>
                <c:pt idx="2">
                  <c:v>[[t103]]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Counts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invertIfNegative val="0"/>
          <c:dLbls>
            <c:numFmt formatCode="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[[t101]]</c:v>
                </c:pt>
                <c:pt idx="1">
                  <c:v>[[t102]]</c:v>
                </c:pt>
                <c:pt idx="2">
                  <c:v>[[t103]]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6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5"/>
          <c:min val="1"/>
        </c:scaling>
        <c:delete val="0"/>
        <c:axPos val="l"/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[[slide_1]]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[[slide_2]]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/>
            </a:lvl1pPr>
          </a:lstStyle>
          <a:p>
            <a:pPr/>
            <a:r>
              <a:t>[[slide_3]]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/>
            </a:lvl1pPr>
          </a:lstStyle>
          <a:p>
            <a:pPr/>
            <a:r>
              <a:t>[[slide_4]]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[[slide_5]]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[[slide_6]]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42950" y="1122362"/>
            <a:ext cx="84201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38250" y="3602037"/>
            <a:ext cx="74295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_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75878" y="1709740"/>
            <a:ext cx="854392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75878" y="4589464"/>
            <a:ext cx="8543926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1037" y="1825625"/>
            <a:ext cx="4210051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82328" y="365127"/>
            <a:ext cx="8543926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82328" y="1681163"/>
            <a:ext cx="4190703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5014912" y="1681163"/>
            <a:ext cx="42113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4211339" y="987427"/>
            <a:ext cx="5014914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82328" y="2057400"/>
            <a:ext cx="3194944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4211339" y="987427"/>
            <a:ext cx="5014914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1037" y="365127"/>
            <a:ext cx="8543926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1037" y="1825625"/>
            <a:ext cx="8543926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966339" y="6414762"/>
            <a:ext cx="258625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6" Type="http://schemas.openxmlformats.org/officeDocument/2006/relationships/chart" Target="../charts/char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/>
        </p:nvSpPr>
        <p:spPr>
          <a:xfrm>
            <a:off x="89960" y="1335670"/>
            <a:ext cx="904013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007981">
              <a:lnSpc>
                <a:spcPct val="90000"/>
              </a:lnSpc>
              <a:defRPr b="1" sz="4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Shopper </a:t>
            </a:r>
            <a:br/>
            <a:r>
              <a:t>Intelligence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defTabSz="1007981">
              <a:lnSpc>
                <a:spcPct val="90000"/>
              </a:lnSpc>
              <a:defRPr b="1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Measuring how categories differ across the store &amp; across different retailers</a:t>
            </a:r>
          </a:p>
        </p:txBody>
      </p:sp>
      <p:sp>
        <p:nvSpPr>
          <p:cNvPr id="102" name="Rectangle 2"/>
          <p:cNvSpPr txBox="1"/>
          <p:nvPr/>
        </p:nvSpPr>
        <p:spPr>
          <a:xfrm>
            <a:off x="257427" y="3713812"/>
            <a:ext cx="9483679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3990"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br/>
            <a:r>
              <a:rPr b="1"/>
              <a:t>Shopper Role of Adult Incontinence</a:t>
            </a:r>
            <a:endParaRPr b="1"/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Extract from our 1</a:t>
            </a:r>
            <a:r>
              <a:t>23</a:t>
            </a:r>
            <a:r>
              <a:t> category, </a:t>
            </a:r>
            <a:r>
              <a:t>3</a:t>
            </a:r>
            <a:r>
              <a:t>3 retailer </a:t>
            </a:r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"shopper view" </a:t>
            </a:r>
            <a:r>
              <a:t>USA </a:t>
            </a:r>
            <a:r>
              <a:t>database</a:t>
            </a:r>
          </a:p>
        </p:txBody>
      </p:sp>
      <p:pic>
        <p:nvPicPr>
          <p:cNvPr id="10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4854" t="0" r="0" b="0"/>
          <a:stretch>
            <a:fillRect/>
          </a:stretch>
        </p:blipFill>
        <p:spPr>
          <a:xfrm>
            <a:off x="-18716" y="0"/>
            <a:ext cx="992471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/>
          <p:nvPr/>
        </p:nvSpPr>
        <p:spPr>
          <a:xfrm>
            <a:off x="325140" y="2470684"/>
            <a:ext cx="8191250" cy="18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One Pager</a:t>
            </a:r>
            <a:r>
              <a:t> 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914400">
              <a:lnSpc>
                <a:spcPct val="90000"/>
              </a:lnSpc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Summary Report: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914400">
              <a:lnSpc>
                <a:spcPct val="90000"/>
              </a:lnSpc>
              <a:defRPr b="1" sz="40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Assortment</a:t>
            </a:r>
          </a:p>
        </p:txBody>
      </p:sp>
      <p:sp>
        <p:nvSpPr>
          <p:cNvPr id="105" name="Rectangle 9"/>
          <p:cNvSpPr txBox="1"/>
          <p:nvPr/>
        </p:nvSpPr>
        <p:spPr>
          <a:xfrm>
            <a:off x="325140" y="3622476"/>
            <a:ext cx="953514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[[selected_cat]] </a:t>
            </a:r>
            <a:r>
              <a:t>in </a:t>
            </a:r>
            <a:r>
              <a:t>[[selected_ret]]</a:t>
            </a:r>
          </a:p>
        </p:txBody>
      </p:sp>
      <p:sp>
        <p:nvSpPr>
          <p:cNvPr id="106" name="TextBox 7"/>
          <p:cNvSpPr txBox="1"/>
          <p:nvPr/>
        </p:nvSpPr>
        <p:spPr>
          <a:xfrm>
            <a:off x="2838479" y="5337211"/>
            <a:ext cx="4265046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VORUM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4"/>
          <p:cNvGrpSpPr/>
          <p:nvPr/>
        </p:nvGrpSpPr>
        <p:grpSpPr>
          <a:xfrm>
            <a:off x="113873" y="102835"/>
            <a:ext cx="1237714" cy="531350"/>
            <a:chOff x="0" y="0"/>
            <a:chExt cx="1237713" cy="531349"/>
          </a:xfrm>
        </p:grpSpPr>
        <p:pic>
          <p:nvPicPr>
            <p:cNvPr id="110" name="Picture 268" descr="Picture 26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0498" b="0"/>
            <a:stretch>
              <a:fillRect/>
            </a:stretch>
          </p:blipFill>
          <p:spPr>
            <a:xfrm>
              <a:off x="0" y="0"/>
              <a:ext cx="489323" cy="531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Picture 283" descr="Picture 28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495" t="0" r="0" b="0"/>
            <a:stretch>
              <a:fillRect/>
            </a:stretch>
          </p:blipFill>
          <p:spPr>
            <a:xfrm>
              <a:off x="486940" y="0"/>
              <a:ext cx="750774" cy="523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Freeform: Shape 289"/>
          <p:cNvSpPr/>
          <p:nvPr/>
        </p:nvSpPr>
        <p:spPr>
          <a:xfrm>
            <a:off x="9253488" y="13173"/>
            <a:ext cx="443293" cy="60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4368"/>
                </a:lnTo>
                <a:cubicBezTo>
                  <a:pt x="21600" y="1836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362"/>
                  <a:pt x="0" y="14368"/>
                </a:cubicBezTo>
                <a:lnTo>
                  <a:pt x="0" y="0"/>
                </a:lnTo>
                <a:close/>
              </a:path>
            </a:pathLst>
          </a:custGeom>
          <a:solidFill>
            <a:srgbClr val="1C2E6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</a:defRPr>
            </a:pPr>
          </a:p>
        </p:txBody>
      </p:sp>
      <p:grpSp>
        <p:nvGrpSpPr>
          <p:cNvPr id="120" name="Group 4"/>
          <p:cNvGrpSpPr/>
          <p:nvPr/>
        </p:nvGrpSpPr>
        <p:grpSpPr>
          <a:xfrm>
            <a:off x="9321655" y="135593"/>
            <a:ext cx="311865" cy="309629"/>
            <a:chOff x="0" y="0"/>
            <a:chExt cx="311864" cy="309627"/>
          </a:xfrm>
        </p:grpSpPr>
        <p:sp>
          <p:nvSpPr>
            <p:cNvPr id="114" name="Freeform 5"/>
            <p:cNvSpPr/>
            <p:nvPr/>
          </p:nvSpPr>
          <p:spPr>
            <a:xfrm>
              <a:off x="-1" y="-1"/>
              <a:ext cx="311866" cy="30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27" y="5221"/>
                  </a:moveTo>
                  <a:cubicBezTo>
                    <a:pt x="19005" y="5062"/>
                    <a:pt x="18868" y="4799"/>
                    <a:pt x="18868" y="4535"/>
                  </a:cubicBezTo>
                  <a:cubicBezTo>
                    <a:pt x="18868" y="422"/>
                    <a:pt x="18868" y="422"/>
                    <a:pt x="18868" y="422"/>
                  </a:cubicBezTo>
                  <a:cubicBezTo>
                    <a:pt x="18868" y="190"/>
                    <a:pt x="18679" y="0"/>
                    <a:pt x="18446" y="0"/>
                  </a:cubicBezTo>
                  <a:cubicBezTo>
                    <a:pt x="16284" y="0"/>
                    <a:pt x="16284" y="0"/>
                    <a:pt x="16284" y="0"/>
                  </a:cubicBezTo>
                  <a:cubicBezTo>
                    <a:pt x="16052" y="0"/>
                    <a:pt x="15863" y="190"/>
                    <a:pt x="15863" y="422"/>
                  </a:cubicBezTo>
                  <a:cubicBezTo>
                    <a:pt x="15863" y="4535"/>
                    <a:pt x="15863" y="4535"/>
                    <a:pt x="15863" y="4535"/>
                  </a:cubicBezTo>
                  <a:cubicBezTo>
                    <a:pt x="15863" y="4799"/>
                    <a:pt x="15736" y="5062"/>
                    <a:pt x="15514" y="5221"/>
                  </a:cubicBezTo>
                  <a:cubicBezTo>
                    <a:pt x="14027" y="6286"/>
                    <a:pt x="13141" y="8016"/>
                    <a:pt x="13141" y="9851"/>
                  </a:cubicBezTo>
                  <a:cubicBezTo>
                    <a:pt x="13141" y="10357"/>
                    <a:pt x="13141" y="10357"/>
                    <a:pt x="13141" y="10357"/>
                  </a:cubicBezTo>
                  <a:cubicBezTo>
                    <a:pt x="13068" y="10178"/>
                    <a:pt x="12983" y="9998"/>
                    <a:pt x="12909" y="9830"/>
                  </a:cubicBezTo>
                  <a:cubicBezTo>
                    <a:pt x="12255" y="8480"/>
                    <a:pt x="11907" y="6971"/>
                    <a:pt x="11907" y="5474"/>
                  </a:cubicBezTo>
                  <a:cubicBezTo>
                    <a:pt x="11907" y="875"/>
                    <a:pt x="11907" y="875"/>
                    <a:pt x="11907" y="875"/>
                  </a:cubicBezTo>
                  <a:cubicBezTo>
                    <a:pt x="11907" y="390"/>
                    <a:pt x="11517" y="0"/>
                    <a:pt x="11043" y="0"/>
                  </a:cubicBezTo>
                  <a:cubicBezTo>
                    <a:pt x="9355" y="0"/>
                    <a:pt x="9355" y="0"/>
                    <a:pt x="9355" y="0"/>
                  </a:cubicBezTo>
                  <a:cubicBezTo>
                    <a:pt x="8870" y="0"/>
                    <a:pt x="8480" y="390"/>
                    <a:pt x="8480" y="875"/>
                  </a:cubicBezTo>
                  <a:cubicBezTo>
                    <a:pt x="8480" y="5484"/>
                    <a:pt x="8480" y="5484"/>
                    <a:pt x="8480" y="5484"/>
                  </a:cubicBezTo>
                  <a:cubicBezTo>
                    <a:pt x="8480" y="6982"/>
                    <a:pt x="8142" y="8480"/>
                    <a:pt x="7488" y="9830"/>
                  </a:cubicBezTo>
                  <a:cubicBezTo>
                    <a:pt x="7488" y="9830"/>
                    <a:pt x="7488" y="9830"/>
                    <a:pt x="7488" y="9830"/>
                  </a:cubicBezTo>
                  <a:cubicBezTo>
                    <a:pt x="7404" y="9998"/>
                    <a:pt x="7330" y="10178"/>
                    <a:pt x="7256" y="10346"/>
                  </a:cubicBezTo>
                  <a:cubicBezTo>
                    <a:pt x="7256" y="8764"/>
                    <a:pt x="7256" y="8764"/>
                    <a:pt x="7256" y="8764"/>
                  </a:cubicBezTo>
                  <a:cubicBezTo>
                    <a:pt x="7256" y="7277"/>
                    <a:pt x="6423" y="5917"/>
                    <a:pt x="5115" y="5231"/>
                  </a:cubicBezTo>
                  <a:cubicBezTo>
                    <a:pt x="5115" y="422"/>
                    <a:pt x="5115" y="422"/>
                    <a:pt x="5115" y="422"/>
                  </a:cubicBezTo>
                  <a:cubicBezTo>
                    <a:pt x="5115" y="190"/>
                    <a:pt x="4925" y="0"/>
                    <a:pt x="4683" y="0"/>
                  </a:cubicBezTo>
                  <a:cubicBezTo>
                    <a:pt x="2563" y="0"/>
                    <a:pt x="2563" y="0"/>
                    <a:pt x="2563" y="0"/>
                  </a:cubicBezTo>
                  <a:cubicBezTo>
                    <a:pt x="2331" y="0"/>
                    <a:pt x="2141" y="190"/>
                    <a:pt x="2141" y="422"/>
                  </a:cubicBezTo>
                  <a:cubicBezTo>
                    <a:pt x="2141" y="5231"/>
                    <a:pt x="2141" y="5231"/>
                    <a:pt x="2141" y="5231"/>
                  </a:cubicBezTo>
                  <a:cubicBezTo>
                    <a:pt x="833" y="5917"/>
                    <a:pt x="0" y="7277"/>
                    <a:pt x="0" y="8764"/>
                  </a:cubicBezTo>
                  <a:cubicBezTo>
                    <a:pt x="0" y="21178"/>
                    <a:pt x="0" y="21178"/>
                    <a:pt x="0" y="21178"/>
                  </a:cubicBezTo>
                  <a:cubicBezTo>
                    <a:pt x="0" y="21410"/>
                    <a:pt x="190" y="21600"/>
                    <a:pt x="422" y="21600"/>
                  </a:cubicBezTo>
                  <a:cubicBezTo>
                    <a:pt x="6834" y="21600"/>
                    <a:pt x="6834" y="21600"/>
                    <a:pt x="6834" y="21600"/>
                  </a:cubicBezTo>
                  <a:cubicBezTo>
                    <a:pt x="6950" y="21600"/>
                    <a:pt x="7045" y="21558"/>
                    <a:pt x="7119" y="21484"/>
                  </a:cubicBezTo>
                  <a:cubicBezTo>
                    <a:pt x="7277" y="21558"/>
                    <a:pt x="7457" y="21600"/>
                    <a:pt x="7636" y="21600"/>
                  </a:cubicBezTo>
                  <a:cubicBezTo>
                    <a:pt x="12762" y="21600"/>
                    <a:pt x="12762" y="21600"/>
                    <a:pt x="12762" y="21600"/>
                  </a:cubicBezTo>
                  <a:cubicBezTo>
                    <a:pt x="13004" y="21600"/>
                    <a:pt x="13236" y="21526"/>
                    <a:pt x="13437" y="21400"/>
                  </a:cubicBezTo>
                  <a:cubicBezTo>
                    <a:pt x="13584" y="21526"/>
                    <a:pt x="13774" y="21600"/>
                    <a:pt x="13985" y="21600"/>
                  </a:cubicBezTo>
                  <a:cubicBezTo>
                    <a:pt x="20756" y="21600"/>
                    <a:pt x="20756" y="21600"/>
                    <a:pt x="20756" y="21600"/>
                  </a:cubicBezTo>
                  <a:cubicBezTo>
                    <a:pt x="21220" y="21600"/>
                    <a:pt x="21600" y="21220"/>
                    <a:pt x="21600" y="20756"/>
                  </a:cubicBezTo>
                  <a:cubicBezTo>
                    <a:pt x="21600" y="9851"/>
                    <a:pt x="21600" y="9851"/>
                    <a:pt x="21600" y="9851"/>
                  </a:cubicBezTo>
                  <a:cubicBezTo>
                    <a:pt x="21600" y="8016"/>
                    <a:pt x="20714" y="6286"/>
                    <a:pt x="19227" y="5221"/>
                  </a:cubicBezTo>
                  <a:close/>
                  <a:moveTo>
                    <a:pt x="16706" y="4219"/>
                  </a:moveTo>
                  <a:cubicBezTo>
                    <a:pt x="16706" y="2457"/>
                    <a:pt x="16706" y="2457"/>
                    <a:pt x="16706" y="2457"/>
                  </a:cubicBezTo>
                  <a:cubicBezTo>
                    <a:pt x="18025" y="2457"/>
                    <a:pt x="18025" y="2457"/>
                    <a:pt x="18025" y="2457"/>
                  </a:cubicBezTo>
                  <a:cubicBezTo>
                    <a:pt x="18025" y="4219"/>
                    <a:pt x="18025" y="4219"/>
                    <a:pt x="18025" y="4219"/>
                  </a:cubicBezTo>
                  <a:lnTo>
                    <a:pt x="16706" y="4219"/>
                  </a:lnTo>
                  <a:close/>
                  <a:moveTo>
                    <a:pt x="18025" y="844"/>
                  </a:moveTo>
                  <a:cubicBezTo>
                    <a:pt x="18025" y="1614"/>
                    <a:pt x="18025" y="1614"/>
                    <a:pt x="18025" y="1614"/>
                  </a:cubicBezTo>
                  <a:cubicBezTo>
                    <a:pt x="16706" y="1614"/>
                    <a:pt x="16706" y="1614"/>
                    <a:pt x="16706" y="1614"/>
                  </a:cubicBezTo>
                  <a:cubicBezTo>
                    <a:pt x="16706" y="844"/>
                    <a:pt x="16706" y="844"/>
                    <a:pt x="16706" y="844"/>
                  </a:cubicBezTo>
                  <a:lnTo>
                    <a:pt x="18025" y="844"/>
                  </a:lnTo>
                  <a:close/>
                  <a:moveTo>
                    <a:pt x="9323" y="5484"/>
                  </a:moveTo>
                  <a:cubicBezTo>
                    <a:pt x="9323" y="2869"/>
                    <a:pt x="9323" y="2869"/>
                    <a:pt x="9323" y="2869"/>
                  </a:cubicBezTo>
                  <a:cubicBezTo>
                    <a:pt x="11064" y="2869"/>
                    <a:pt x="11064" y="2869"/>
                    <a:pt x="11064" y="2869"/>
                  </a:cubicBezTo>
                  <a:cubicBezTo>
                    <a:pt x="11064" y="5474"/>
                    <a:pt x="11064" y="5474"/>
                    <a:pt x="11064" y="5474"/>
                  </a:cubicBezTo>
                  <a:cubicBezTo>
                    <a:pt x="11064" y="6033"/>
                    <a:pt x="11116" y="6592"/>
                    <a:pt x="11201" y="7151"/>
                  </a:cubicBezTo>
                  <a:cubicBezTo>
                    <a:pt x="9197" y="7151"/>
                    <a:pt x="9197" y="7151"/>
                    <a:pt x="9197" y="7151"/>
                  </a:cubicBezTo>
                  <a:cubicBezTo>
                    <a:pt x="9281" y="6592"/>
                    <a:pt x="9323" y="6043"/>
                    <a:pt x="9323" y="5484"/>
                  </a:cubicBezTo>
                  <a:close/>
                  <a:moveTo>
                    <a:pt x="9323" y="875"/>
                  </a:moveTo>
                  <a:cubicBezTo>
                    <a:pt x="9323" y="854"/>
                    <a:pt x="9334" y="844"/>
                    <a:pt x="9355" y="844"/>
                  </a:cubicBezTo>
                  <a:cubicBezTo>
                    <a:pt x="11043" y="844"/>
                    <a:pt x="11043" y="844"/>
                    <a:pt x="11043" y="844"/>
                  </a:cubicBezTo>
                  <a:cubicBezTo>
                    <a:pt x="11053" y="844"/>
                    <a:pt x="11064" y="854"/>
                    <a:pt x="11064" y="875"/>
                  </a:cubicBezTo>
                  <a:cubicBezTo>
                    <a:pt x="11064" y="2025"/>
                    <a:pt x="11064" y="2025"/>
                    <a:pt x="11064" y="2025"/>
                  </a:cubicBezTo>
                  <a:cubicBezTo>
                    <a:pt x="9323" y="2025"/>
                    <a:pt x="9323" y="2025"/>
                    <a:pt x="9323" y="2025"/>
                  </a:cubicBezTo>
                  <a:lnTo>
                    <a:pt x="9323" y="875"/>
                  </a:lnTo>
                  <a:close/>
                  <a:moveTo>
                    <a:pt x="4261" y="844"/>
                  </a:moveTo>
                  <a:cubicBezTo>
                    <a:pt x="4261" y="3565"/>
                    <a:pt x="4261" y="3565"/>
                    <a:pt x="4261" y="3565"/>
                  </a:cubicBezTo>
                  <a:cubicBezTo>
                    <a:pt x="2985" y="3565"/>
                    <a:pt x="2985" y="3565"/>
                    <a:pt x="2985" y="3565"/>
                  </a:cubicBezTo>
                  <a:cubicBezTo>
                    <a:pt x="2985" y="844"/>
                    <a:pt x="2985" y="844"/>
                    <a:pt x="2985" y="844"/>
                  </a:cubicBezTo>
                  <a:lnTo>
                    <a:pt x="4261" y="844"/>
                  </a:lnTo>
                  <a:close/>
                  <a:moveTo>
                    <a:pt x="2732" y="5885"/>
                  </a:moveTo>
                  <a:cubicBezTo>
                    <a:pt x="2890" y="5811"/>
                    <a:pt x="2985" y="5664"/>
                    <a:pt x="2985" y="5495"/>
                  </a:cubicBezTo>
                  <a:cubicBezTo>
                    <a:pt x="2985" y="4409"/>
                    <a:pt x="2985" y="4409"/>
                    <a:pt x="2985" y="4409"/>
                  </a:cubicBezTo>
                  <a:cubicBezTo>
                    <a:pt x="4261" y="4409"/>
                    <a:pt x="4261" y="4409"/>
                    <a:pt x="4261" y="4409"/>
                  </a:cubicBezTo>
                  <a:cubicBezTo>
                    <a:pt x="4261" y="5495"/>
                    <a:pt x="4261" y="5495"/>
                    <a:pt x="4261" y="5495"/>
                  </a:cubicBezTo>
                  <a:cubicBezTo>
                    <a:pt x="4261" y="5664"/>
                    <a:pt x="4366" y="5811"/>
                    <a:pt x="4525" y="5885"/>
                  </a:cubicBezTo>
                  <a:cubicBezTo>
                    <a:pt x="5674" y="6381"/>
                    <a:pt x="6412" y="7509"/>
                    <a:pt x="6412" y="8764"/>
                  </a:cubicBezTo>
                  <a:cubicBezTo>
                    <a:pt x="6412" y="10378"/>
                    <a:pt x="6412" y="10378"/>
                    <a:pt x="6412" y="10378"/>
                  </a:cubicBezTo>
                  <a:cubicBezTo>
                    <a:pt x="3375" y="10378"/>
                    <a:pt x="3375" y="10378"/>
                    <a:pt x="3375" y="10378"/>
                  </a:cubicBezTo>
                  <a:cubicBezTo>
                    <a:pt x="3143" y="10378"/>
                    <a:pt x="2953" y="10568"/>
                    <a:pt x="2953" y="10800"/>
                  </a:cubicBezTo>
                  <a:cubicBezTo>
                    <a:pt x="2953" y="11032"/>
                    <a:pt x="3143" y="11222"/>
                    <a:pt x="3375" y="11222"/>
                  </a:cubicBezTo>
                  <a:cubicBezTo>
                    <a:pt x="6412" y="11222"/>
                    <a:pt x="6412" y="11222"/>
                    <a:pt x="6412" y="11222"/>
                  </a:cubicBezTo>
                  <a:cubicBezTo>
                    <a:pt x="6412" y="17371"/>
                    <a:pt x="6412" y="17371"/>
                    <a:pt x="6412" y="17371"/>
                  </a:cubicBezTo>
                  <a:cubicBezTo>
                    <a:pt x="844" y="17371"/>
                    <a:pt x="844" y="17371"/>
                    <a:pt x="844" y="17371"/>
                  </a:cubicBezTo>
                  <a:cubicBezTo>
                    <a:pt x="844" y="8764"/>
                    <a:pt x="844" y="8764"/>
                    <a:pt x="844" y="8764"/>
                  </a:cubicBezTo>
                  <a:cubicBezTo>
                    <a:pt x="844" y="7509"/>
                    <a:pt x="1582" y="6381"/>
                    <a:pt x="2732" y="5885"/>
                  </a:cubicBezTo>
                  <a:close/>
                  <a:moveTo>
                    <a:pt x="6412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18214"/>
                    <a:pt x="844" y="18214"/>
                    <a:pt x="844" y="18214"/>
                  </a:cubicBezTo>
                  <a:cubicBezTo>
                    <a:pt x="6412" y="18214"/>
                    <a:pt x="6412" y="18214"/>
                    <a:pt x="6412" y="18214"/>
                  </a:cubicBezTo>
                  <a:lnTo>
                    <a:pt x="6412" y="20756"/>
                  </a:lnTo>
                  <a:close/>
                  <a:moveTo>
                    <a:pt x="12762" y="20756"/>
                  </a:moveTo>
                  <a:cubicBezTo>
                    <a:pt x="7636" y="20756"/>
                    <a:pt x="7636" y="20756"/>
                    <a:pt x="7636" y="20756"/>
                  </a:cubicBezTo>
                  <a:cubicBezTo>
                    <a:pt x="7425" y="20756"/>
                    <a:pt x="7256" y="20588"/>
                    <a:pt x="7256" y="20377"/>
                  </a:cubicBezTo>
                  <a:cubicBezTo>
                    <a:pt x="7256" y="14544"/>
                    <a:pt x="7256" y="14544"/>
                    <a:pt x="7256" y="14544"/>
                  </a:cubicBezTo>
                  <a:cubicBezTo>
                    <a:pt x="7256" y="13046"/>
                    <a:pt x="7594" y="11549"/>
                    <a:pt x="8248" y="10199"/>
                  </a:cubicBezTo>
                  <a:cubicBezTo>
                    <a:pt x="8248" y="10199"/>
                    <a:pt x="8248" y="10199"/>
                    <a:pt x="8248" y="10199"/>
                  </a:cubicBezTo>
                  <a:cubicBezTo>
                    <a:pt x="8585" y="9492"/>
                    <a:pt x="8849" y="8754"/>
                    <a:pt x="9028" y="7995"/>
                  </a:cubicBezTo>
                  <a:cubicBezTo>
                    <a:pt x="11359" y="7995"/>
                    <a:pt x="11359" y="7995"/>
                    <a:pt x="11359" y="7995"/>
                  </a:cubicBezTo>
                  <a:cubicBezTo>
                    <a:pt x="11549" y="8754"/>
                    <a:pt x="11802" y="9492"/>
                    <a:pt x="12139" y="10199"/>
                  </a:cubicBezTo>
                  <a:cubicBezTo>
                    <a:pt x="12793" y="11549"/>
                    <a:pt x="13141" y="13057"/>
                    <a:pt x="13141" y="14555"/>
                  </a:cubicBezTo>
                  <a:cubicBezTo>
                    <a:pt x="13141" y="20377"/>
                    <a:pt x="13141" y="20377"/>
                    <a:pt x="13141" y="20377"/>
                  </a:cubicBezTo>
                  <a:cubicBezTo>
                    <a:pt x="13141" y="20588"/>
                    <a:pt x="12962" y="20756"/>
                    <a:pt x="12762" y="20756"/>
                  </a:cubicBezTo>
                  <a:close/>
                  <a:moveTo>
                    <a:pt x="20756" y="20756"/>
                  </a:moveTo>
                  <a:cubicBezTo>
                    <a:pt x="13985" y="20756"/>
                    <a:pt x="13985" y="20756"/>
                    <a:pt x="13985" y="20756"/>
                  </a:cubicBezTo>
                  <a:cubicBezTo>
                    <a:pt x="13985" y="9851"/>
                    <a:pt x="13985" y="9851"/>
                    <a:pt x="13985" y="9851"/>
                  </a:cubicBezTo>
                  <a:cubicBezTo>
                    <a:pt x="13985" y="8290"/>
                    <a:pt x="14734" y="6813"/>
                    <a:pt x="16010" y="5906"/>
                  </a:cubicBezTo>
                  <a:cubicBezTo>
                    <a:pt x="16295" y="5695"/>
                    <a:pt x="16516" y="5400"/>
                    <a:pt x="16622" y="5062"/>
                  </a:cubicBezTo>
                  <a:cubicBezTo>
                    <a:pt x="18109" y="5062"/>
                    <a:pt x="18109" y="5062"/>
                    <a:pt x="18109" y="5062"/>
                  </a:cubicBezTo>
                  <a:cubicBezTo>
                    <a:pt x="18225" y="5400"/>
                    <a:pt x="18436" y="5695"/>
                    <a:pt x="18731" y="5906"/>
                  </a:cubicBezTo>
                  <a:cubicBezTo>
                    <a:pt x="19997" y="6813"/>
                    <a:pt x="20756" y="8290"/>
                    <a:pt x="20756" y="9851"/>
                  </a:cubicBezTo>
                  <a:lnTo>
                    <a:pt x="20756" y="20756"/>
                  </a:lnTo>
                  <a:close/>
                  <a:moveTo>
                    <a:pt x="20756" y="20756"/>
                  </a:moveTo>
                  <a:cubicBezTo>
                    <a:pt x="20756" y="20756"/>
                    <a:pt x="20756" y="20756"/>
                    <a:pt x="20756" y="2075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15" name="Freeform 6"/>
            <p:cNvSpPr/>
            <p:nvPr/>
          </p:nvSpPr>
          <p:spPr>
            <a:xfrm>
              <a:off x="19918" y="14846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3500" y="21600"/>
                    <a:pt x="16470" y="20520"/>
                    <a:pt x="18360" y="18360"/>
                  </a:cubicBezTo>
                  <a:cubicBezTo>
                    <a:pt x="20250" y="16470"/>
                    <a:pt x="21600" y="13770"/>
                    <a:pt x="21600" y="10800"/>
                  </a:cubicBezTo>
                  <a:cubicBezTo>
                    <a:pt x="21600" y="7830"/>
                    <a:pt x="20250" y="5130"/>
                    <a:pt x="18360" y="3240"/>
                  </a:cubicBezTo>
                  <a:cubicBezTo>
                    <a:pt x="16470" y="1080"/>
                    <a:pt x="13500" y="0"/>
                    <a:pt x="10800" y="0"/>
                  </a:cubicBezTo>
                  <a:cubicBezTo>
                    <a:pt x="7830" y="0"/>
                    <a:pt x="5130" y="1080"/>
                    <a:pt x="2970" y="3240"/>
                  </a:cubicBezTo>
                  <a:cubicBezTo>
                    <a:pt x="1080" y="5130"/>
                    <a:pt x="0" y="7830"/>
                    <a:pt x="0" y="10800"/>
                  </a:cubicBezTo>
                  <a:cubicBezTo>
                    <a:pt x="0" y="13770"/>
                    <a:pt x="1080" y="16470"/>
                    <a:pt x="2970" y="18360"/>
                  </a:cubicBezTo>
                  <a:cubicBezTo>
                    <a:pt x="5130" y="20520"/>
                    <a:pt x="7830" y="21600"/>
                    <a:pt x="10800" y="21600"/>
                  </a:cubicBezTo>
                  <a:close/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16" name="Freeform 7"/>
            <p:cNvSpPr/>
            <p:nvPr/>
          </p:nvSpPr>
          <p:spPr>
            <a:xfrm>
              <a:off x="29062" y="182199"/>
              <a:ext cx="45831" cy="4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736" y="21600"/>
                    <a:pt x="21600" y="16792"/>
                    <a:pt x="21600" y="10836"/>
                  </a:cubicBezTo>
                  <a:cubicBezTo>
                    <a:pt x="21600" y="4880"/>
                    <a:pt x="16736" y="0"/>
                    <a:pt x="10800" y="0"/>
                  </a:cubicBezTo>
                  <a:cubicBezTo>
                    <a:pt x="4864" y="0"/>
                    <a:pt x="0" y="4880"/>
                    <a:pt x="0" y="10836"/>
                  </a:cubicBezTo>
                  <a:cubicBezTo>
                    <a:pt x="0" y="16792"/>
                    <a:pt x="4864" y="21600"/>
                    <a:pt x="10800" y="21600"/>
                  </a:cubicBezTo>
                  <a:close/>
                  <a:moveTo>
                    <a:pt x="10800" y="5741"/>
                  </a:moveTo>
                  <a:cubicBezTo>
                    <a:pt x="13589" y="5741"/>
                    <a:pt x="15878" y="8037"/>
                    <a:pt x="15878" y="10836"/>
                  </a:cubicBezTo>
                  <a:cubicBezTo>
                    <a:pt x="15878" y="13635"/>
                    <a:pt x="13589" y="15859"/>
                    <a:pt x="10800" y="15859"/>
                  </a:cubicBezTo>
                  <a:cubicBezTo>
                    <a:pt x="8011" y="15859"/>
                    <a:pt x="5722" y="13635"/>
                    <a:pt x="5722" y="10836"/>
                  </a:cubicBezTo>
                  <a:cubicBezTo>
                    <a:pt x="5722" y="8037"/>
                    <a:pt x="8011" y="5741"/>
                    <a:pt x="10800" y="5741"/>
                  </a:cubicBezTo>
                  <a:close/>
                  <a:moveTo>
                    <a:pt x="10800" y="5741"/>
                  </a:moveTo>
                  <a:cubicBezTo>
                    <a:pt x="10800" y="5741"/>
                    <a:pt x="10800" y="5741"/>
                    <a:pt x="10800" y="574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17" name="Freeform 8"/>
            <p:cNvSpPr/>
            <p:nvPr/>
          </p:nvSpPr>
          <p:spPr>
            <a:xfrm>
              <a:off x="273656" y="19652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100" y="0"/>
                    <a:pt x="5130" y="1080"/>
                    <a:pt x="3240" y="3240"/>
                  </a:cubicBezTo>
                  <a:cubicBezTo>
                    <a:pt x="1080" y="5130"/>
                    <a:pt x="0" y="7830"/>
                    <a:pt x="0" y="10800"/>
                  </a:cubicBezTo>
                  <a:cubicBezTo>
                    <a:pt x="0" y="13770"/>
                    <a:pt x="1080" y="16470"/>
                    <a:pt x="3240" y="18360"/>
                  </a:cubicBezTo>
                  <a:cubicBezTo>
                    <a:pt x="5130" y="20520"/>
                    <a:pt x="8100" y="21600"/>
                    <a:pt x="10800" y="21600"/>
                  </a:cubicBezTo>
                  <a:cubicBezTo>
                    <a:pt x="13770" y="21600"/>
                    <a:pt x="16470" y="20520"/>
                    <a:pt x="18360" y="18360"/>
                  </a:cubicBezTo>
                  <a:cubicBezTo>
                    <a:pt x="20520" y="16470"/>
                    <a:pt x="21600" y="13770"/>
                    <a:pt x="21600" y="10800"/>
                  </a:cubicBezTo>
                  <a:cubicBezTo>
                    <a:pt x="21600" y="7830"/>
                    <a:pt x="20520" y="5130"/>
                    <a:pt x="18360" y="3240"/>
                  </a:cubicBezTo>
                  <a:cubicBezTo>
                    <a:pt x="16470" y="1080"/>
                    <a:pt x="13770" y="0"/>
                    <a:pt x="10800" y="0"/>
                  </a:cubicBezTo>
                  <a:close/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18" name="Freeform 9"/>
            <p:cNvSpPr/>
            <p:nvPr/>
          </p:nvSpPr>
          <p:spPr>
            <a:xfrm>
              <a:off x="215733" y="155372"/>
              <a:ext cx="70422" cy="9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0"/>
                  </a:moveTo>
                  <a:cubicBezTo>
                    <a:pt x="0" y="20250"/>
                    <a:pt x="0" y="20250"/>
                    <a:pt x="0" y="20250"/>
                  </a:cubicBezTo>
                  <a:cubicBezTo>
                    <a:pt x="0" y="20993"/>
                    <a:pt x="788" y="21600"/>
                    <a:pt x="1854" y="21600"/>
                  </a:cubicBezTo>
                  <a:cubicBezTo>
                    <a:pt x="19746" y="21600"/>
                    <a:pt x="19746" y="21600"/>
                    <a:pt x="19746" y="21600"/>
                  </a:cubicBezTo>
                  <a:cubicBezTo>
                    <a:pt x="20766" y="21600"/>
                    <a:pt x="21600" y="20993"/>
                    <a:pt x="21600" y="20250"/>
                  </a:cubicBezTo>
                  <a:cubicBezTo>
                    <a:pt x="21600" y="15795"/>
                    <a:pt x="21600" y="15795"/>
                    <a:pt x="21600" y="15795"/>
                  </a:cubicBezTo>
                  <a:cubicBezTo>
                    <a:pt x="21600" y="15053"/>
                    <a:pt x="20766" y="14445"/>
                    <a:pt x="19746" y="14445"/>
                  </a:cubicBezTo>
                  <a:cubicBezTo>
                    <a:pt x="18726" y="14445"/>
                    <a:pt x="17892" y="15053"/>
                    <a:pt x="17892" y="15795"/>
                  </a:cubicBezTo>
                  <a:cubicBezTo>
                    <a:pt x="17892" y="18900"/>
                    <a:pt x="17892" y="18900"/>
                    <a:pt x="17892" y="18900"/>
                  </a:cubicBezTo>
                  <a:cubicBezTo>
                    <a:pt x="3708" y="18900"/>
                    <a:pt x="3708" y="18900"/>
                    <a:pt x="3708" y="18900"/>
                  </a:cubicBezTo>
                  <a:cubicBezTo>
                    <a:pt x="3708" y="2700"/>
                    <a:pt x="3708" y="2700"/>
                    <a:pt x="3708" y="2700"/>
                  </a:cubicBezTo>
                  <a:cubicBezTo>
                    <a:pt x="17892" y="2700"/>
                    <a:pt x="17892" y="2700"/>
                    <a:pt x="17892" y="2700"/>
                  </a:cubicBezTo>
                  <a:cubicBezTo>
                    <a:pt x="17892" y="5130"/>
                    <a:pt x="17892" y="5130"/>
                    <a:pt x="17892" y="5130"/>
                  </a:cubicBezTo>
                  <a:cubicBezTo>
                    <a:pt x="17892" y="5872"/>
                    <a:pt x="18726" y="6480"/>
                    <a:pt x="19746" y="6480"/>
                  </a:cubicBezTo>
                  <a:cubicBezTo>
                    <a:pt x="20766" y="6480"/>
                    <a:pt x="21600" y="5872"/>
                    <a:pt x="21600" y="5130"/>
                  </a:cubicBezTo>
                  <a:cubicBezTo>
                    <a:pt x="21600" y="1350"/>
                    <a:pt x="21600" y="1350"/>
                    <a:pt x="21600" y="1350"/>
                  </a:cubicBezTo>
                  <a:cubicBezTo>
                    <a:pt x="21600" y="607"/>
                    <a:pt x="20766" y="0"/>
                    <a:pt x="19746" y="0"/>
                  </a:cubicBezTo>
                  <a:cubicBezTo>
                    <a:pt x="1854" y="0"/>
                    <a:pt x="1854" y="0"/>
                    <a:pt x="1854" y="0"/>
                  </a:cubicBezTo>
                  <a:cubicBezTo>
                    <a:pt x="788" y="0"/>
                    <a:pt x="0" y="607"/>
                    <a:pt x="0" y="1350"/>
                  </a:cubicBezTo>
                  <a:close/>
                  <a:moveTo>
                    <a:pt x="0" y="1350"/>
                  </a:moveTo>
                  <a:cubicBezTo>
                    <a:pt x="0" y="1350"/>
                    <a:pt x="0" y="1350"/>
                    <a:pt x="0" y="135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19" name="Freeform 10"/>
            <p:cNvSpPr/>
            <p:nvPr/>
          </p:nvSpPr>
          <p:spPr>
            <a:xfrm>
              <a:off x="117368" y="202319"/>
              <a:ext cx="60361" cy="7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4" y="0"/>
                  </a:moveTo>
                  <a:cubicBezTo>
                    <a:pt x="2176" y="0"/>
                    <a:pt x="2176" y="0"/>
                    <a:pt x="2176" y="0"/>
                  </a:cubicBezTo>
                  <a:cubicBezTo>
                    <a:pt x="979" y="0"/>
                    <a:pt x="0" y="784"/>
                    <a:pt x="0" y="1742"/>
                  </a:cubicBezTo>
                  <a:cubicBezTo>
                    <a:pt x="0" y="19858"/>
                    <a:pt x="0" y="19858"/>
                    <a:pt x="0" y="19858"/>
                  </a:cubicBezTo>
                  <a:cubicBezTo>
                    <a:pt x="0" y="20816"/>
                    <a:pt x="979" y="21600"/>
                    <a:pt x="2176" y="21600"/>
                  </a:cubicBezTo>
                  <a:cubicBezTo>
                    <a:pt x="19424" y="21600"/>
                    <a:pt x="19424" y="21600"/>
                    <a:pt x="19424" y="21600"/>
                  </a:cubicBezTo>
                  <a:cubicBezTo>
                    <a:pt x="20675" y="21600"/>
                    <a:pt x="21600" y="20816"/>
                    <a:pt x="21600" y="19858"/>
                  </a:cubicBezTo>
                  <a:cubicBezTo>
                    <a:pt x="21600" y="1742"/>
                    <a:pt x="21600" y="1742"/>
                    <a:pt x="21600" y="1742"/>
                  </a:cubicBezTo>
                  <a:cubicBezTo>
                    <a:pt x="21600" y="784"/>
                    <a:pt x="20675" y="0"/>
                    <a:pt x="19424" y="0"/>
                  </a:cubicBezTo>
                  <a:close/>
                  <a:moveTo>
                    <a:pt x="17247" y="18116"/>
                  </a:moveTo>
                  <a:cubicBezTo>
                    <a:pt x="4353" y="18116"/>
                    <a:pt x="4353" y="18116"/>
                    <a:pt x="4353" y="18116"/>
                  </a:cubicBezTo>
                  <a:cubicBezTo>
                    <a:pt x="4353" y="3484"/>
                    <a:pt x="4353" y="3484"/>
                    <a:pt x="4353" y="3484"/>
                  </a:cubicBezTo>
                  <a:cubicBezTo>
                    <a:pt x="17247" y="3484"/>
                    <a:pt x="17247" y="3484"/>
                    <a:pt x="17247" y="3484"/>
                  </a:cubicBezTo>
                  <a:lnTo>
                    <a:pt x="17247" y="18116"/>
                  </a:lnTo>
                  <a:close/>
                  <a:moveTo>
                    <a:pt x="17247" y="18116"/>
                  </a:moveTo>
                  <a:cubicBezTo>
                    <a:pt x="17247" y="18116"/>
                    <a:pt x="17247" y="18116"/>
                    <a:pt x="17247" y="181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</p:grpSp>
      <p:sp>
        <p:nvSpPr>
          <p:cNvPr id="121" name="Conector reto 169"/>
          <p:cNvSpPr/>
          <p:nvPr/>
        </p:nvSpPr>
        <p:spPr>
          <a:xfrm>
            <a:off x="21551" y="684284"/>
            <a:ext cx="9900001" cy="1"/>
          </a:xfrm>
          <a:prstGeom prst="line">
            <a:avLst/>
          </a:prstGeom>
          <a:ln w="12700">
            <a:solidFill>
              <a:srgbClr val="8497B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22" name="Chart 197"/>
          <p:cNvGraphicFramePr/>
          <p:nvPr/>
        </p:nvGraphicFramePr>
        <p:xfrm>
          <a:off x="6042860" y="1057626"/>
          <a:ext cx="2812515" cy="273793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23" name="Chart 348"/>
          <p:cNvGraphicFramePr/>
          <p:nvPr/>
        </p:nvGraphicFramePr>
        <p:xfrm>
          <a:off x="528032" y="822688"/>
          <a:ext cx="3636434" cy="186281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124" name="Rectangle 161"/>
          <p:cNvSpPr txBox="1"/>
          <p:nvPr/>
        </p:nvSpPr>
        <p:spPr>
          <a:xfrm>
            <a:off x="3500053" y="354141"/>
            <a:ext cx="352183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253E8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[[selected_cat]] AT [[selected_ret]]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89960" y="1335670"/>
            <a:ext cx="904013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007981">
              <a:lnSpc>
                <a:spcPct val="90000"/>
              </a:lnSpc>
              <a:defRPr b="1" sz="4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Shopper </a:t>
            </a:r>
            <a:br/>
            <a:r>
              <a:t>Intelligence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defTabSz="1007981">
              <a:lnSpc>
                <a:spcPct val="90000"/>
              </a:lnSpc>
              <a:defRPr b="1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Measuring how categories differ across the store &amp; across different retailers</a:t>
            </a:r>
          </a:p>
        </p:txBody>
      </p:sp>
      <p:sp>
        <p:nvSpPr>
          <p:cNvPr id="129" name="Rectangle 2"/>
          <p:cNvSpPr txBox="1"/>
          <p:nvPr/>
        </p:nvSpPr>
        <p:spPr>
          <a:xfrm>
            <a:off x="257428" y="3713815"/>
            <a:ext cx="9483678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3990"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br/>
            <a:r>
              <a:rPr b="1"/>
              <a:t>Shopper Role of Adult Incontinence</a:t>
            </a:r>
            <a:endParaRPr b="1"/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Extract from our 1</a:t>
            </a:r>
            <a:r>
              <a:t>23</a:t>
            </a:r>
            <a:r>
              <a:t> category, </a:t>
            </a:r>
            <a:r>
              <a:t>3</a:t>
            </a:r>
            <a:r>
              <a:t>3 retailer </a:t>
            </a:r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"shopper view" </a:t>
            </a:r>
            <a:r>
              <a:t>USA </a:t>
            </a:r>
            <a:r>
              <a:t>database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4854" t="0" r="0" b="0"/>
          <a:stretch>
            <a:fillRect/>
          </a:stretch>
        </p:blipFill>
        <p:spPr>
          <a:xfrm>
            <a:off x="0" y="0"/>
            <a:ext cx="992471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1"/>
          <p:cNvSpPr txBox="1"/>
          <p:nvPr/>
        </p:nvSpPr>
        <p:spPr>
          <a:xfrm>
            <a:off x="325140" y="2470686"/>
            <a:ext cx="8191251" cy="1213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Summary Report: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132" name="Rectangle 9"/>
          <p:cNvSpPr txBox="1"/>
          <p:nvPr/>
        </p:nvSpPr>
        <p:spPr>
          <a:xfrm>
            <a:off x="325140" y="3622476"/>
            <a:ext cx="953514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Bacon </a:t>
            </a:r>
            <a:r>
              <a:t>in </a:t>
            </a:r>
            <a:r>
              <a:t>Aldi</a:t>
            </a:r>
          </a:p>
        </p:txBody>
      </p:sp>
      <p:sp>
        <p:nvSpPr>
          <p:cNvPr id="133" name="TextBox 10"/>
          <p:cNvSpPr txBox="1"/>
          <p:nvPr/>
        </p:nvSpPr>
        <p:spPr>
          <a:xfrm>
            <a:off x="4686685" y="3068959"/>
            <a:ext cx="688648" cy="111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/>
            </a:lvl1pPr>
          </a:lstStyle>
          <a:p>
            <a:pPr/>
            <a:r>
              <a:t>1</a:t>
            </a:r>
          </a:p>
        </p:txBody>
      </p:sp>
      <p:sp>
        <p:nvSpPr>
          <p:cNvPr id="134" name="TextBox 11"/>
          <p:cNvSpPr txBox="1"/>
          <p:nvPr/>
        </p:nvSpPr>
        <p:spPr>
          <a:xfrm>
            <a:off x="3414543" y="4509120"/>
            <a:ext cx="3112917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/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/>
        </p:nvSpPr>
        <p:spPr>
          <a:xfrm>
            <a:off x="89960" y="1335670"/>
            <a:ext cx="904013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007981">
              <a:lnSpc>
                <a:spcPct val="90000"/>
              </a:lnSpc>
              <a:defRPr b="1" sz="4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Shopper </a:t>
            </a:r>
            <a:br/>
            <a:r>
              <a:t>Intelligence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defTabSz="1007981">
              <a:lnSpc>
                <a:spcPct val="90000"/>
              </a:lnSpc>
              <a:defRPr b="1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Measuring how categories differ across the store &amp; across different retailers</a:t>
            </a:r>
          </a:p>
        </p:txBody>
      </p:sp>
      <p:sp>
        <p:nvSpPr>
          <p:cNvPr id="139" name="Rectangle 2"/>
          <p:cNvSpPr txBox="1"/>
          <p:nvPr/>
        </p:nvSpPr>
        <p:spPr>
          <a:xfrm>
            <a:off x="257428" y="3713815"/>
            <a:ext cx="9483678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3990"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br/>
            <a:r>
              <a:rPr b="1"/>
              <a:t>Shopper Role of Adult Incontinence</a:t>
            </a:r>
            <a:endParaRPr b="1"/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Extract from our 1</a:t>
            </a:r>
            <a:r>
              <a:t>23</a:t>
            </a:r>
            <a:r>
              <a:t> category, </a:t>
            </a:r>
            <a:r>
              <a:t>3</a:t>
            </a:r>
            <a:r>
              <a:t>3 retailer </a:t>
            </a:r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"shopper view" </a:t>
            </a:r>
            <a:r>
              <a:t>USA </a:t>
            </a:r>
            <a:r>
              <a:t>database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4854" t="0" r="0" b="0"/>
          <a:stretch>
            <a:fillRect/>
          </a:stretch>
        </p:blipFill>
        <p:spPr>
          <a:xfrm>
            <a:off x="-18715" y="0"/>
            <a:ext cx="992471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1"/>
          <p:cNvSpPr txBox="1"/>
          <p:nvPr/>
        </p:nvSpPr>
        <p:spPr>
          <a:xfrm>
            <a:off x="325140" y="2470686"/>
            <a:ext cx="8191251" cy="1213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Summary Report: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142" name="Rectangle 9"/>
          <p:cNvSpPr txBox="1"/>
          <p:nvPr/>
        </p:nvSpPr>
        <p:spPr>
          <a:xfrm>
            <a:off x="325140" y="3622476"/>
            <a:ext cx="953514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Bacon </a:t>
            </a:r>
            <a:r>
              <a:t>in </a:t>
            </a:r>
            <a:r>
              <a:t>Aldi</a:t>
            </a:r>
          </a:p>
        </p:txBody>
      </p:sp>
      <p:sp>
        <p:nvSpPr>
          <p:cNvPr id="143" name="TextBox 7"/>
          <p:cNvSpPr txBox="1"/>
          <p:nvPr/>
        </p:nvSpPr>
        <p:spPr>
          <a:xfrm>
            <a:off x="4686685" y="3068959"/>
            <a:ext cx="688648" cy="111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/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"/>
          <p:cNvGrpSpPr/>
          <p:nvPr/>
        </p:nvGrpSpPr>
        <p:grpSpPr>
          <a:xfrm>
            <a:off x="113873" y="102835"/>
            <a:ext cx="1237714" cy="531350"/>
            <a:chOff x="0" y="0"/>
            <a:chExt cx="1237713" cy="531349"/>
          </a:xfrm>
        </p:grpSpPr>
        <p:pic>
          <p:nvPicPr>
            <p:cNvPr id="147" name="Picture 268" descr="Picture 26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0498" b="0"/>
            <a:stretch>
              <a:fillRect/>
            </a:stretch>
          </p:blipFill>
          <p:spPr>
            <a:xfrm>
              <a:off x="0" y="0"/>
              <a:ext cx="489323" cy="531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Picture 283" descr="Picture 283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495" t="0" r="0" b="0"/>
            <a:stretch>
              <a:fillRect/>
            </a:stretch>
          </p:blipFill>
          <p:spPr>
            <a:xfrm>
              <a:off x="486940" y="0"/>
              <a:ext cx="750774" cy="523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" name="Freeform: Shape 289"/>
          <p:cNvSpPr/>
          <p:nvPr/>
        </p:nvSpPr>
        <p:spPr>
          <a:xfrm>
            <a:off x="9253488" y="13173"/>
            <a:ext cx="443293" cy="60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14368"/>
                </a:lnTo>
                <a:cubicBezTo>
                  <a:pt x="21600" y="18362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362"/>
                  <a:pt x="0" y="14368"/>
                </a:cubicBezTo>
                <a:lnTo>
                  <a:pt x="0" y="0"/>
                </a:lnTo>
                <a:close/>
              </a:path>
            </a:pathLst>
          </a:custGeom>
          <a:solidFill>
            <a:srgbClr val="1C2E6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rgbClr val="FFFFFF"/>
                </a:solidFill>
              </a:defRPr>
            </a:pPr>
          </a:p>
        </p:txBody>
      </p:sp>
      <p:grpSp>
        <p:nvGrpSpPr>
          <p:cNvPr id="157" name="Group 4"/>
          <p:cNvGrpSpPr/>
          <p:nvPr/>
        </p:nvGrpSpPr>
        <p:grpSpPr>
          <a:xfrm>
            <a:off x="9321655" y="135593"/>
            <a:ext cx="311865" cy="309629"/>
            <a:chOff x="0" y="0"/>
            <a:chExt cx="311864" cy="309627"/>
          </a:xfrm>
        </p:grpSpPr>
        <p:sp>
          <p:nvSpPr>
            <p:cNvPr id="151" name="Freeform 5"/>
            <p:cNvSpPr/>
            <p:nvPr/>
          </p:nvSpPr>
          <p:spPr>
            <a:xfrm>
              <a:off x="-1" y="-1"/>
              <a:ext cx="311866" cy="30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27" y="5221"/>
                  </a:moveTo>
                  <a:cubicBezTo>
                    <a:pt x="19005" y="5062"/>
                    <a:pt x="18868" y="4799"/>
                    <a:pt x="18868" y="4535"/>
                  </a:cubicBezTo>
                  <a:cubicBezTo>
                    <a:pt x="18868" y="422"/>
                    <a:pt x="18868" y="422"/>
                    <a:pt x="18868" y="422"/>
                  </a:cubicBezTo>
                  <a:cubicBezTo>
                    <a:pt x="18868" y="190"/>
                    <a:pt x="18679" y="0"/>
                    <a:pt x="18446" y="0"/>
                  </a:cubicBezTo>
                  <a:cubicBezTo>
                    <a:pt x="16284" y="0"/>
                    <a:pt x="16284" y="0"/>
                    <a:pt x="16284" y="0"/>
                  </a:cubicBezTo>
                  <a:cubicBezTo>
                    <a:pt x="16052" y="0"/>
                    <a:pt x="15863" y="190"/>
                    <a:pt x="15863" y="422"/>
                  </a:cubicBezTo>
                  <a:cubicBezTo>
                    <a:pt x="15863" y="4535"/>
                    <a:pt x="15863" y="4535"/>
                    <a:pt x="15863" y="4535"/>
                  </a:cubicBezTo>
                  <a:cubicBezTo>
                    <a:pt x="15863" y="4799"/>
                    <a:pt x="15736" y="5062"/>
                    <a:pt x="15514" y="5221"/>
                  </a:cubicBezTo>
                  <a:cubicBezTo>
                    <a:pt x="14027" y="6286"/>
                    <a:pt x="13141" y="8016"/>
                    <a:pt x="13141" y="9851"/>
                  </a:cubicBezTo>
                  <a:cubicBezTo>
                    <a:pt x="13141" y="10357"/>
                    <a:pt x="13141" y="10357"/>
                    <a:pt x="13141" y="10357"/>
                  </a:cubicBezTo>
                  <a:cubicBezTo>
                    <a:pt x="13068" y="10178"/>
                    <a:pt x="12983" y="9998"/>
                    <a:pt x="12909" y="9830"/>
                  </a:cubicBezTo>
                  <a:cubicBezTo>
                    <a:pt x="12255" y="8480"/>
                    <a:pt x="11907" y="6971"/>
                    <a:pt x="11907" y="5474"/>
                  </a:cubicBezTo>
                  <a:cubicBezTo>
                    <a:pt x="11907" y="875"/>
                    <a:pt x="11907" y="875"/>
                    <a:pt x="11907" y="875"/>
                  </a:cubicBezTo>
                  <a:cubicBezTo>
                    <a:pt x="11907" y="390"/>
                    <a:pt x="11517" y="0"/>
                    <a:pt x="11043" y="0"/>
                  </a:cubicBezTo>
                  <a:cubicBezTo>
                    <a:pt x="9355" y="0"/>
                    <a:pt x="9355" y="0"/>
                    <a:pt x="9355" y="0"/>
                  </a:cubicBezTo>
                  <a:cubicBezTo>
                    <a:pt x="8870" y="0"/>
                    <a:pt x="8480" y="390"/>
                    <a:pt x="8480" y="875"/>
                  </a:cubicBezTo>
                  <a:cubicBezTo>
                    <a:pt x="8480" y="5484"/>
                    <a:pt x="8480" y="5484"/>
                    <a:pt x="8480" y="5484"/>
                  </a:cubicBezTo>
                  <a:cubicBezTo>
                    <a:pt x="8480" y="6982"/>
                    <a:pt x="8142" y="8480"/>
                    <a:pt x="7488" y="9830"/>
                  </a:cubicBezTo>
                  <a:cubicBezTo>
                    <a:pt x="7488" y="9830"/>
                    <a:pt x="7488" y="9830"/>
                    <a:pt x="7488" y="9830"/>
                  </a:cubicBezTo>
                  <a:cubicBezTo>
                    <a:pt x="7404" y="9998"/>
                    <a:pt x="7330" y="10178"/>
                    <a:pt x="7256" y="10346"/>
                  </a:cubicBezTo>
                  <a:cubicBezTo>
                    <a:pt x="7256" y="8764"/>
                    <a:pt x="7256" y="8764"/>
                    <a:pt x="7256" y="8764"/>
                  </a:cubicBezTo>
                  <a:cubicBezTo>
                    <a:pt x="7256" y="7277"/>
                    <a:pt x="6423" y="5917"/>
                    <a:pt x="5115" y="5231"/>
                  </a:cubicBezTo>
                  <a:cubicBezTo>
                    <a:pt x="5115" y="422"/>
                    <a:pt x="5115" y="422"/>
                    <a:pt x="5115" y="422"/>
                  </a:cubicBezTo>
                  <a:cubicBezTo>
                    <a:pt x="5115" y="190"/>
                    <a:pt x="4925" y="0"/>
                    <a:pt x="4683" y="0"/>
                  </a:cubicBezTo>
                  <a:cubicBezTo>
                    <a:pt x="2563" y="0"/>
                    <a:pt x="2563" y="0"/>
                    <a:pt x="2563" y="0"/>
                  </a:cubicBezTo>
                  <a:cubicBezTo>
                    <a:pt x="2331" y="0"/>
                    <a:pt x="2141" y="190"/>
                    <a:pt x="2141" y="422"/>
                  </a:cubicBezTo>
                  <a:cubicBezTo>
                    <a:pt x="2141" y="5231"/>
                    <a:pt x="2141" y="5231"/>
                    <a:pt x="2141" y="5231"/>
                  </a:cubicBezTo>
                  <a:cubicBezTo>
                    <a:pt x="833" y="5917"/>
                    <a:pt x="0" y="7277"/>
                    <a:pt x="0" y="8764"/>
                  </a:cubicBezTo>
                  <a:cubicBezTo>
                    <a:pt x="0" y="21178"/>
                    <a:pt x="0" y="21178"/>
                    <a:pt x="0" y="21178"/>
                  </a:cubicBezTo>
                  <a:cubicBezTo>
                    <a:pt x="0" y="21410"/>
                    <a:pt x="190" y="21600"/>
                    <a:pt x="422" y="21600"/>
                  </a:cubicBezTo>
                  <a:cubicBezTo>
                    <a:pt x="6834" y="21600"/>
                    <a:pt x="6834" y="21600"/>
                    <a:pt x="6834" y="21600"/>
                  </a:cubicBezTo>
                  <a:cubicBezTo>
                    <a:pt x="6950" y="21600"/>
                    <a:pt x="7045" y="21558"/>
                    <a:pt x="7119" y="21484"/>
                  </a:cubicBezTo>
                  <a:cubicBezTo>
                    <a:pt x="7277" y="21558"/>
                    <a:pt x="7457" y="21600"/>
                    <a:pt x="7636" y="21600"/>
                  </a:cubicBezTo>
                  <a:cubicBezTo>
                    <a:pt x="12762" y="21600"/>
                    <a:pt x="12762" y="21600"/>
                    <a:pt x="12762" y="21600"/>
                  </a:cubicBezTo>
                  <a:cubicBezTo>
                    <a:pt x="13004" y="21600"/>
                    <a:pt x="13236" y="21526"/>
                    <a:pt x="13437" y="21400"/>
                  </a:cubicBezTo>
                  <a:cubicBezTo>
                    <a:pt x="13584" y="21526"/>
                    <a:pt x="13774" y="21600"/>
                    <a:pt x="13985" y="21600"/>
                  </a:cubicBezTo>
                  <a:cubicBezTo>
                    <a:pt x="20756" y="21600"/>
                    <a:pt x="20756" y="21600"/>
                    <a:pt x="20756" y="21600"/>
                  </a:cubicBezTo>
                  <a:cubicBezTo>
                    <a:pt x="21220" y="21600"/>
                    <a:pt x="21600" y="21220"/>
                    <a:pt x="21600" y="20756"/>
                  </a:cubicBezTo>
                  <a:cubicBezTo>
                    <a:pt x="21600" y="9851"/>
                    <a:pt x="21600" y="9851"/>
                    <a:pt x="21600" y="9851"/>
                  </a:cubicBezTo>
                  <a:cubicBezTo>
                    <a:pt x="21600" y="8016"/>
                    <a:pt x="20714" y="6286"/>
                    <a:pt x="19227" y="5221"/>
                  </a:cubicBezTo>
                  <a:close/>
                  <a:moveTo>
                    <a:pt x="16706" y="4219"/>
                  </a:moveTo>
                  <a:cubicBezTo>
                    <a:pt x="16706" y="2457"/>
                    <a:pt x="16706" y="2457"/>
                    <a:pt x="16706" y="2457"/>
                  </a:cubicBezTo>
                  <a:cubicBezTo>
                    <a:pt x="18025" y="2457"/>
                    <a:pt x="18025" y="2457"/>
                    <a:pt x="18025" y="2457"/>
                  </a:cubicBezTo>
                  <a:cubicBezTo>
                    <a:pt x="18025" y="4219"/>
                    <a:pt x="18025" y="4219"/>
                    <a:pt x="18025" y="4219"/>
                  </a:cubicBezTo>
                  <a:lnTo>
                    <a:pt x="16706" y="4219"/>
                  </a:lnTo>
                  <a:close/>
                  <a:moveTo>
                    <a:pt x="18025" y="844"/>
                  </a:moveTo>
                  <a:cubicBezTo>
                    <a:pt x="18025" y="1614"/>
                    <a:pt x="18025" y="1614"/>
                    <a:pt x="18025" y="1614"/>
                  </a:cubicBezTo>
                  <a:cubicBezTo>
                    <a:pt x="16706" y="1614"/>
                    <a:pt x="16706" y="1614"/>
                    <a:pt x="16706" y="1614"/>
                  </a:cubicBezTo>
                  <a:cubicBezTo>
                    <a:pt x="16706" y="844"/>
                    <a:pt x="16706" y="844"/>
                    <a:pt x="16706" y="844"/>
                  </a:cubicBezTo>
                  <a:lnTo>
                    <a:pt x="18025" y="844"/>
                  </a:lnTo>
                  <a:close/>
                  <a:moveTo>
                    <a:pt x="9323" y="5484"/>
                  </a:moveTo>
                  <a:cubicBezTo>
                    <a:pt x="9323" y="2869"/>
                    <a:pt x="9323" y="2869"/>
                    <a:pt x="9323" y="2869"/>
                  </a:cubicBezTo>
                  <a:cubicBezTo>
                    <a:pt x="11064" y="2869"/>
                    <a:pt x="11064" y="2869"/>
                    <a:pt x="11064" y="2869"/>
                  </a:cubicBezTo>
                  <a:cubicBezTo>
                    <a:pt x="11064" y="5474"/>
                    <a:pt x="11064" y="5474"/>
                    <a:pt x="11064" y="5474"/>
                  </a:cubicBezTo>
                  <a:cubicBezTo>
                    <a:pt x="11064" y="6033"/>
                    <a:pt x="11116" y="6592"/>
                    <a:pt x="11201" y="7151"/>
                  </a:cubicBezTo>
                  <a:cubicBezTo>
                    <a:pt x="9197" y="7151"/>
                    <a:pt x="9197" y="7151"/>
                    <a:pt x="9197" y="7151"/>
                  </a:cubicBezTo>
                  <a:cubicBezTo>
                    <a:pt x="9281" y="6592"/>
                    <a:pt x="9323" y="6043"/>
                    <a:pt x="9323" y="5484"/>
                  </a:cubicBezTo>
                  <a:close/>
                  <a:moveTo>
                    <a:pt x="9323" y="875"/>
                  </a:moveTo>
                  <a:cubicBezTo>
                    <a:pt x="9323" y="854"/>
                    <a:pt x="9334" y="844"/>
                    <a:pt x="9355" y="844"/>
                  </a:cubicBezTo>
                  <a:cubicBezTo>
                    <a:pt x="11043" y="844"/>
                    <a:pt x="11043" y="844"/>
                    <a:pt x="11043" y="844"/>
                  </a:cubicBezTo>
                  <a:cubicBezTo>
                    <a:pt x="11053" y="844"/>
                    <a:pt x="11064" y="854"/>
                    <a:pt x="11064" y="875"/>
                  </a:cubicBezTo>
                  <a:cubicBezTo>
                    <a:pt x="11064" y="2025"/>
                    <a:pt x="11064" y="2025"/>
                    <a:pt x="11064" y="2025"/>
                  </a:cubicBezTo>
                  <a:cubicBezTo>
                    <a:pt x="9323" y="2025"/>
                    <a:pt x="9323" y="2025"/>
                    <a:pt x="9323" y="2025"/>
                  </a:cubicBezTo>
                  <a:lnTo>
                    <a:pt x="9323" y="875"/>
                  </a:lnTo>
                  <a:close/>
                  <a:moveTo>
                    <a:pt x="4261" y="844"/>
                  </a:moveTo>
                  <a:cubicBezTo>
                    <a:pt x="4261" y="3565"/>
                    <a:pt x="4261" y="3565"/>
                    <a:pt x="4261" y="3565"/>
                  </a:cubicBezTo>
                  <a:cubicBezTo>
                    <a:pt x="2985" y="3565"/>
                    <a:pt x="2985" y="3565"/>
                    <a:pt x="2985" y="3565"/>
                  </a:cubicBezTo>
                  <a:cubicBezTo>
                    <a:pt x="2985" y="844"/>
                    <a:pt x="2985" y="844"/>
                    <a:pt x="2985" y="844"/>
                  </a:cubicBezTo>
                  <a:lnTo>
                    <a:pt x="4261" y="844"/>
                  </a:lnTo>
                  <a:close/>
                  <a:moveTo>
                    <a:pt x="2732" y="5885"/>
                  </a:moveTo>
                  <a:cubicBezTo>
                    <a:pt x="2890" y="5811"/>
                    <a:pt x="2985" y="5664"/>
                    <a:pt x="2985" y="5495"/>
                  </a:cubicBezTo>
                  <a:cubicBezTo>
                    <a:pt x="2985" y="4409"/>
                    <a:pt x="2985" y="4409"/>
                    <a:pt x="2985" y="4409"/>
                  </a:cubicBezTo>
                  <a:cubicBezTo>
                    <a:pt x="4261" y="4409"/>
                    <a:pt x="4261" y="4409"/>
                    <a:pt x="4261" y="4409"/>
                  </a:cubicBezTo>
                  <a:cubicBezTo>
                    <a:pt x="4261" y="5495"/>
                    <a:pt x="4261" y="5495"/>
                    <a:pt x="4261" y="5495"/>
                  </a:cubicBezTo>
                  <a:cubicBezTo>
                    <a:pt x="4261" y="5664"/>
                    <a:pt x="4366" y="5811"/>
                    <a:pt x="4525" y="5885"/>
                  </a:cubicBezTo>
                  <a:cubicBezTo>
                    <a:pt x="5674" y="6381"/>
                    <a:pt x="6412" y="7509"/>
                    <a:pt x="6412" y="8764"/>
                  </a:cubicBezTo>
                  <a:cubicBezTo>
                    <a:pt x="6412" y="10378"/>
                    <a:pt x="6412" y="10378"/>
                    <a:pt x="6412" y="10378"/>
                  </a:cubicBezTo>
                  <a:cubicBezTo>
                    <a:pt x="3375" y="10378"/>
                    <a:pt x="3375" y="10378"/>
                    <a:pt x="3375" y="10378"/>
                  </a:cubicBezTo>
                  <a:cubicBezTo>
                    <a:pt x="3143" y="10378"/>
                    <a:pt x="2953" y="10568"/>
                    <a:pt x="2953" y="10800"/>
                  </a:cubicBezTo>
                  <a:cubicBezTo>
                    <a:pt x="2953" y="11032"/>
                    <a:pt x="3143" y="11222"/>
                    <a:pt x="3375" y="11222"/>
                  </a:cubicBezTo>
                  <a:cubicBezTo>
                    <a:pt x="6412" y="11222"/>
                    <a:pt x="6412" y="11222"/>
                    <a:pt x="6412" y="11222"/>
                  </a:cubicBezTo>
                  <a:cubicBezTo>
                    <a:pt x="6412" y="17371"/>
                    <a:pt x="6412" y="17371"/>
                    <a:pt x="6412" y="17371"/>
                  </a:cubicBezTo>
                  <a:cubicBezTo>
                    <a:pt x="844" y="17371"/>
                    <a:pt x="844" y="17371"/>
                    <a:pt x="844" y="17371"/>
                  </a:cubicBezTo>
                  <a:cubicBezTo>
                    <a:pt x="844" y="8764"/>
                    <a:pt x="844" y="8764"/>
                    <a:pt x="844" y="8764"/>
                  </a:cubicBezTo>
                  <a:cubicBezTo>
                    <a:pt x="844" y="7509"/>
                    <a:pt x="1582" y="6381"/>
                    <a:pt x="2732" y="5885"/>
                  </a:cubicBezTo>
                  <a:close/>
                  <a:moveTo>
                    <a:pt x="6412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18214"/>
                    <a:pt x="844" y="18214"/>
                    <a:pt x="844" y="18214"/>
                  </a:cubicBezTo>
                  <a:cubicBezTo>
                    <a:pt x="6412" y="18214"/>
                    <a:pt x="6412" y="18214"/>
                    <a:pt x="6412" y="18214"/>
                  </a:cubicBezTo>
                  <a:lnTo>
                    <a:pt x="6412" y="20756"/>
                  </a:lnTo>
                  <a:close/>
                  <a:moveTo>
                    <a:pt x="12762" y="20756"/>
                  </a:moveTo>
                  <a:cubicBezTo>
                    <a:pt x="7636" y="20756"/>
                    <a:pt x="7636" y="20756"/>
                    <a:pt x="7636" y="20756"/>
                  </a:cubicBezTo>
                  <a:cubicBezTo>
                    <a:pt x="7425" y="20756"/>
                    <a:pt x="7256" y="20588"/>
                    <a:pt x="7256" y="20377"/>
                  </a:cubicBezTo>
                  <a:cubicBezTo>
                    <a:pt x="7256" y="14544"/>
                    <a:pt x="7256" y="14544"/>
                    <a:pt x="7256" y="14544"/>
                  </a:cubicBezTo>
                  <a:cubicBezTo>
                    <a:pt x="7256" y="13046"/>
                    <a:pt x="7594" y="11549"/>
                    <a:pt x="8248" y="10199"/>
                  </a:cubicBezTo>
                  <a:cubicBezTo>
                    <a:pt x="8248" y="10199"/>
                    <a:pt x="8248" y="10199"/>
                    <a:pt x="8248" y="10199"/>
                  </a:cubicBezTo>
                  <a:cubicBezTo>
                    <a:pt x="8585" y="9492"/>
                    <a:pt x="8849" y="8754"/>
                    <a:pt x="9028" y="7995"/>
                  </a:cubicBezTo>
                  <a:cubicBezTo>
                    <a:pt x="11359" y="7995"/>
                    <a:pt x="11359" y="7995"/>
                    <a:pt x="11359" y="7995"/>
                  </a:cubicBezTo>
                  <a:cubicBezTo>
                    <a:pt x="11549" y="8754"/>
                    <a:pt x="11802" y="9492"/>
                    <a:pt x="12139" y="10199"/>
                  </a:cubicBezTo>
                  <a:cubicBezTo>
                    <a:pt x="12793" y="11549"/>
                    <a:pt x="13141" y="13057"/>
                    <a:pt x="13141" y="14555"/>
                  </a:cubicBezTo>
                  <a:cubicBezTo>
                    <a:pt x="13141" y="20377"/>
                    <a:pt x="13141" y="20377"/>
                    <a:pt x="13141" y="20377"/>
                  </a:cubicBezTo>
                  <a:cubicBezTo>
                    <a:pt x="13141" y="20588"/>
                    <a:pt x="12962" y="20756"/>
                    <a:pt x="12762" y="20756"/>
                  </a:cubicBezTo>
                  <a:close/>
                  <a:moveTo>
                    <a:pt x="20756" y="20756"/>
                  </a:moveTo>
                  <a:cubicBezTo>
                    <a:pt x="13985" y="20756"/>
                    <a:pt x="13985" y="20756"/>
                    <a:pt x="13985" y="20756"/>
                  </a:cubicBezTo>
                  <a:cubicBezTo>
                    <a:pt x="13985" y="9851"/>
                    <a:pt x="13985" y="9851"/>
                    <a:pt x="13985" y="9851"/>
                  </a:cubicBezTo>
                  <a:cubicBezTo>
                    <a:pt x="13985" y="8290"/>
                    <a:pt x="14734" y="6813"/>
                    <a:pt x="16010" y="5906"/>
                  </a:cubicBezTo>
                  <a:cubicBezTo>
                    <a:pt x="16295" y="5695"/>
                    <a:pt x="16516" y="5400"/>
                    <a:pt x="16622" y="5062"/>
                  </a:cubicBezTo>
                  <a:cubicBezTo>
                    <a:pt x="18109" y="5062"/>
                    <a:pt x="18109" y="5062"/>
                    <a:pt x="18109" y="5062"/>
                  </a:cubicBezTo>
                  <a:cubicBezTo>
                    <a:pt x="18225" y="5400"/>
                    <a:pt x="18436" y="5695"/>
                    <a:pt x="18731" y="5906"/>
                  </a:cubicBezTo>
                  <a:cubicBezTo>
                    <a:pt x="19997" y="6813"/>
                    <a:pt x="20756" y="8290"/>
                    <a:pt x="20756" y="9851"/>
                  </a:cubicBezTo>
                  <a:lnTo>
                    <a:pt x="20756" y="20756"/>
                  </a:lnTo>
                  <a:close/>
                  <a:moveTo>
                    <a:pt x="20756" y="20756"/>
                  </a:moveTo>
                  <a:cubicBezTo>
                    <a:pt x="20756" y="20756"/>
                    <a:pt x="20756" y="20756"/>
                    <a:pt x="20756" y="2075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52" name="Freeform 6"/>
            <p:cNvSpPr/>
            <p:nvPr/>
          </p:nvSpPr>
          <p:spPr>
            <a:xfrm>
              <a:off x="19918" y="14846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3500" y="21600"/>
                    <a:pt x="16470" y="20520"/>
                    <a:pt x="18360" y="18360"/>
                  </a:cubicBezTo>
                  <a:cubicBezTo>
                    <a:pt x="20250" y="16470"/>
                    <a:pt x="21600" y="13770"/>
                    <a:pt x="21600" y="10800"/>
                  </a:cubicBezTo>
                  <a:cubicBezTo>
                    <a:pt x="21600" y="7830"/>
                    <a:pt x="20250" y="5130"/>
                    <a:pt x="18360" y="3240"/>
                  </a:cubicBezTo>
                  <a:cubicBezTo>
                    <a:pt x="16470" y="1080"/>
                    <a:pt x="13500" y="0"/>
                    <a:pt x="10800" y="0"/>
                  </a:cubicBezTo>
                  <a:cubicBezTo>
                    <a:pt x="7830" y="0"/>
                    <a:pt x="5130" y="1080"/>
                    <a:pt x="2970" y="3240"/>
                  </a:cubicBezTo>
                  <a:cubicBezTo>
                    <a:pt x="1080" y="5130"/>
                    <a:pt x="0" y="7830"/>
                    <a:pt x="0" y="10800"/>
                  </a:cubicBezTo>
                  <a:cubicBezTo>
                    <a:pt x="0" y="13770"/>
                    <a:pt x="1080" y="16470"/>
                    <a:pt x="2970" y="18360"/>
                  </a:cubicBezTo>
                  <a:cubicBezTo>
                    <a:pt x="5130" y="20520"/>
                    <a:pt x="7830" y="21600"/>
                    <a:pt x="10800" y="21600"/>
                  </a:cubicBezTo>
                  <a:close/>
                  <a:moveTo>
                    <a:pt x="10800" y="21600"/>
                  </a:moveTo>
                  <a:cubicBezTo>
                    <a:pt x="10800" y="21600"/>
                    <a:pt x="10800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53" name="Freeform 7"/>
            <p:cNvSpPr/>
            <p:nvPr/>
          </p:nvSpPr>
          <p:spPr>
            <a:xfrm>
              <a:off x="29062" y="182199"/>
              <a:ext cx="45831" cy="4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16736" y="21600"/>
                    <a:pt x="21600" y="16792"/>
                    <a:pt x="21600" y="10836"/>
                  </a:cubicBezTo>
                  <a:cubicBezTo>
                    <a:pt x="21600" y="4880"/>
                    <a:pt x="16736" y="0"/>
                    <a:pt x="10800" y="0"/>
                  </a:cubicBezTo>
                  <a:cubicBezTo>
                    <a:pt x="4864" y="0"/>
                    <a:pt x="0" y="4880"/>
                    <a:pt x="0" y="10836"/>
                  </a:cubicBezTo>
                  <a:cubicBezTo>
                    <a:pt x="0" y="16792"/>
                    <a:pt x="4864" y="21600"/>
                    <a:pt x="10800" y="21600"/>
                  </a:cubicBezTo>
                  <a:close/>
                  <a:moveTo>
                    <a:pt x="10800" y="5741"/>
                  </a:moveTo>
                  <a:cubicBezTo>
                    <a:pt x="13589" y="5741"/>
                    <a:pt x="15878" y="8037"/>
                    <a:pt x="15878" y="10836"/>
                  </a:cubicBezTo>
                  <a:cubicBezTo>
                    <a:pt x="15878" y="13635"/>
                    <a:pt x="13589" y="15859"/>
                    <a:pt x="10800" y="15859"/>
                  </a:cubicBezTo>
                  <a:cubicBezTo>
                    <a:pt x="8011" y="15859"/>
                    <a:pt x="5722" y="13635"/>
                    <a:pt x="5722" y="10836"/>
                  </a:cubicBezTo>
                  <a:cubicBezTo>
                    <a:pt x="5722" y="8037"/>
                    <a:pt x="8011" y="5741"/>
                    <a:pt x="10800" y="5741"/>
                  </a:cubicBezTo>
                  <a:close/>
                  <a:moveTo>
                    <a:pt x="10800" y="5741"/>
                  </a:moveTo>
                  <a:cubicBezTo>
                    <a:pt x="10800" y="5741"/>
                    <a:pt x="10800" y="5741"/>
                    <a:pt x="10800" y="5741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54" name="Freeform 8"/>
            <p:cNvSpPr/>
            <p:nvPr/>
          </p:nvSpPr>
          <p:spPr>
            <a:xfrm>
              <a:off x="273656" y="19652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100" y="0"/>
                    <a:pt x="5130" y="1080"/>
                    <a:pt x="3240" y="3240"/>
                  </a:cubicBezTo>
                  <a:cubicBezTo>
                    <a:pt x="1080" y="5130"/>
                    <a:pt x="0" y="7830"/>
                    <a:pt x="0" y="10800"/>
                  </a:cubicBezTo>
                  <a:cubicBezTo>
                    <a:pt x="0" y="13770"/>
                    <a:pt x="1080" y="16470"/>
                    <a:pt x="3240" y="18360"/>
                  </a:cubicBezTo>
                  <a:cubicBezTo>
                    <a:pt x="5130" y="20520"/>
                    <a:pt x="8100" y="21600"/>
                    <a:pt x="10800" y="21600"/>
                  </a:cubicBezTo>
                  <a:cubicBezTo>
                    <a:pt x="13770" y="21600"/>
                    <a:pt x="16470" y="20520"/>
                    <a:pt x="18360" y="18360"/>
                  </a:cubicBezTo>
                  <a:cubicBezTo>
                    <a:pt x="20520" y="16470"/>
                    <a:pt x="21600" y="13770"/>
                    <a:pt x="21600" y="10800"/>
                  </a:cubicBezTo>
                  <a:cubicBezTo>
                    <a:pt x="21600" y="7830"/>
                    <a:pt x="20520" y="5130"/>
                    <a:pt x="18360" y="3240"/>
                  </a:cubicBezTo>
                  <a:cubicBezTo>
                    <a:pt x="16470" y="1080"/>
                    <a:pt x="13770" y="0"/>
                    <a:pt x="10800" y="0"/>
                  </a:cubicBezTo>
                  <a:close/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55" name="Freeform 9"/>
            <p:cNvSpPr/>
            <p:nvPr/>
          </p:nvSpPr>
          <p:spPr>
            <a:xfrm>
              <a:off x="215733" y="155372"/>
              <a:ext cx="70422" cy="9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0"/>
                  </a:moveTo>
                  <a:cubicBezTo>
                    <a:pt x="0" y="20250"/>
                    <a:pt x="0" y="20250"/>
                    <a:pt x="0" y="20250"/>
                  </a:cubicBezTo>
                  <a:cubicBezTo>
                    <a:pt x="0" y="20993"/>
                    <a:pt x="788" y="21600"/>
                    <a:pt x="1854" y="21600"/>
                  </a:cubicBezTo>
                  <a:cubicBezTo>
                    <a:pt x="19746" y="21600"/>
                    <a:pt x="19746" y="21600"/>
                    <a:pt x="19746" y="21600"/>
                  </a:cubicBezTo>
                  <a:cubicBezTo>
                    <a:pt x="20766" y="21600"/>
                    <a:pt x="21600" y="20993"/>
                    <a:pt x="21600" y="20250"/>
                  </a:cubicBezTo>
                  <a:cubicBezTo>
                    <a:pt x="21600" y="15795"/>
                    <a:pt x="21600" y="15795"/>
                    <a:pt x="21600" y="15795"/>
                  </a:cubicBezTo>
                  <a:cubicBezTo>
                    <a:pt x="21600" y="15053"/>
                    <a:pt x="20766" y="14445"/>
                    <a:pt x="19746" y="14445"/>
                  </a:cubicBezTo>
                  <a:cubicBezTo>
                    <a:pt x="18726" y="14445"/>
                    <a:pt x="17892" y="15053"/>
                    <a:pt x="17892" y="15795"/>
                  </a:cubicBezTo>
                  <a:cubicBezTo>
                    <a:pt x="17892" y="18900"/>
                    <a:pt x="17892" y="18900"/>
                    <a:pt x="17892" y="18900"/>
                  </a:cubicBezTo>
                  <a:cubicBezTo>
                    <a:pt x="3708" y="18900"/>
                    <a:pt x="3708" y="18900"/>
                    <a:pt x="3708" y="18900"/>
                  </a:cubicBezTo>
                  <a:cubicBezTo>
                    <a:pt x="3708" y="2700"/>
                    <a:pt x="3708" y="2700"/>
                    <a:pt x="3708" y="2700"/>
                  </a:cubicBezTo>
                  <a:cubicBezTo>
                    <a:pt x="17892" y="2700"/>
                    <a:pt x="17892" y="2700"/>
                    <a:pt x="17892" y="2700"/>
                  </a:cubicBezTo>
                  <a:cubicBezTo>
                    <a:pt x="17892" y="5130"/>
                    <a:pt x="17892" y="5130"/>
                    <a:pt x="17892" y="5130"/>
                  </a:cubicBezTo>
                  <a:cubicBezTo>
                    <a:pt x="17892" y="5872"/>
                    <a:pt x="18726" y="6480"/>
                    <a:pt x="19746" y="6480"/>
                  </a:cubicBezTo>
                  <a:cubicBezTo>
                    <a:pt x="20766" y="6480"/>
                    <a:pt x="21600" y="5872"/>
                    <a:pt x="21600" y="5130"/>
                  </a:cubicBezTo>
                  <a:cubicBezTo>
                    <a:pt x="21600" y="1350"/>
                    <a:pt x="21600" y="1350"/>
                    <a:pt x="21600" y="1350"/>
                  </a:cubicBezTo>
                  <a:cubicBezTo>
                    <a:pt x="21600" y="607"/>
                    <a:pt x="20766" y="0"/>
                    <a:pt x="19746" y="0"/>
                  </a:cubicBezTo>
                  <a:cubicBezTo>
                    <a:pt x="1854" y="0"/>
                    <a:pt x="1854" y="0"/>
                    <a:pt x="1854" y="0"/>
                  </a:cubicBezTo>
                  <a:cubicBezTo>
                    <a:pt x="788" y="0"/>
                    <a:pt x="0" y="607"/>
                    <a:pt x="0" y="1350"/>
                  </a:cubicBezTo>
                  <a:close/>
                  <a:moveTo>
                    <a:pt x="0" y="1350"/>
                  </a:moveTo>
                  <a:cubicBezTo>
                    <a:pt x="0" y="1350"/>
                    <a:pt x="0" y="1350"/>
                    <a:pt x="0" y="135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  <p:sp>
          <p:nvSpPr>
            <p:cNvPr id="156" name="Freeform 10"/>
            <p:cNvSpPr/>
            <p:nvPr/>
          </p:nvSpPr>
          <p:spPr>
            <a:xfrm>
              <a:off x="117368" y="202319"/>
              <a:ext cx="60361" cy="7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4" y="0"/>
                  </a:moveTo>
                  <a:cubicBezTo>
                    <a:pt x="2176" y="0"/>
                    <a:pt x="2176" y="0"/>
                    <a:pt x="2176" y="0"/>
                  </a:cubicBezTo>
                  <a:cubicBezTo>
                    <a:pt x="979" y="0"/>
                    <a:pt x="0" y="784"/>
                    <a:pt x="0" y="1742"/>
                  </a:cubicBezTo>
                  <a:cubicBezTo>
                    <a:pt x="0" y="19858"/>
                    <a:pt x="0" y="19858"/>
                    <a:pt x="0" y="19858"/>
                  </a:cubicBezTo>
                  <a:cubicBezTo>
                    <a:pt x="0" y="20816"/>
                    <a:pt x="979" y="21600"/>
                    <a:pt x="2176" y="21600"/>
                  </a:cubicBezTo>
                  <a:cubicBezTo>
                    <a:pt x="19424" y="21600"/>
                    <a:pt x="19424" y="21600"/>
                    <a:pt x="19424" y="21600"/>
                  </a:cubicBezTo>
                  <a:cubicBezTo>
                    <a:pt x="20675" y="21600"/>
                    <a:pt x="21600" y="20816"/>
                    <a:pt x="21600" y="19858"/>
                  </a:cubicBezTo>
                  <a:cubicBezTo>
                    <a:pt x="21600" y="1742"/>
                    <a:pt x="21600" y="1742"/>
                    <a:pt x="21600" y="1742"/>
                  </a:cubicBezTo>
                  <a:cubicBezTo>
                    <a:pt x="21600" y="784"/>
                    <a:pt x="20675" y="0"/>
                    <a:pt x="19424" y="0"/>
                  </a:cubicBezTo>
                  <a:close/>
                  <a:moveTo>
                    <a:pt x="17247" y="18116"/>
                  </a:moveTo>
                  <a:cubicBezTo>
                    <a:pt x="4353" y="18116"/>
                    <a:pt x="4353" y="18116"/>
                    <a:pt x="4353" y="18116"/>
                  </a:cubicBezTo>
                  <a:cubicBezTo>
                    <a:pt x="4353" y="3484"/>
                    <a:pt x="4353" y="3484"/>
                    <a:pt x="4353" y="3484"/>
                  </a:cubicBezTo>
                  <a:cubicBezTo>
                    <a:pt x="17247" y="3484"/>
                    <a:pt x="17247" y="3484"/>
                    <a:pt x="17247" y="3484"/>
                  </a:cubicBezTo>
                  <a:lnTo>
                    <a:pt x="17247" y="18116"/>
                  </a:lnTo>
                  <a:close/>
                  <a:moveTo>
                    <a:pt x="17247" y="18116"/>
                  </a:moveTo>
                  <a:cubicBezTo>
                    <a:pt x="17247" y="18116"/>
                    <a:pt x="17247" y="18116"/>
                    <a:pt x="17247" y="181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900"/>
              </a:pPr>
            </a:p>
          </p:txBody>
        </p:sp>
      </p:grpSp>
      <p:sp>
        <p:nvSpPr>
          <p:cNvPr id="158" name="Conector reto 169"/>
          <p:cNvSpPr/>
          <p:nvPr/>
        </p:nvSpPr>
        <p:spPr>
          <a:xfrm>
            <a:off x="21551" y="684284"/>
            <a:ext cx="9900001" cy="1"/>
          </a:xfrm>
          <a:prstGeom prst="line">
            <a:avLst/>
          </a:prstGeom>
          <a:ln w="12700">
            <a:solidFill>
              <a:srgbClr val="8497B0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9" name="Chart 197"/>
          <p:cNvGraphicFramePr/>
          <p:nvPr/>
        </p:nvGraphicFramePr>
        <p:xfrm>
          <a:off x="6042860" y="1057626"/>
          <a:ext cx="2812515" cy="273793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60" name="Chart 348"/>
          <p:cNvGraphicFramePr/>
          <p:nvPr/>
        </p:nvGraphicFramePr>
        <p:xfrm>
          <a:off x="528032" y="822688"/>
          <a:ext cx="3636434" cy="186281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161" name="Rectangle 161"/>
          <p:cNvSpPr txBox="1"/>
          <p:nvPr/>
        </p:nvSpPr>
        <p:spPr>
          <a:xfrm>
            <a:off x="3500053" y="354141"/>
            <a:ext cx="352183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253E8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[[selected_cat]] AT [[selected_ret]]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/>
        </p:nvSpPr>
        <p:spPr>
          <a:xfrm>
            <a:off x="89960" y="1335670"/>
            <a:ext cx="904013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1007981">
              <a:lnSpc>
                <a:spcPct val="90000"/>
              </a:lnSpc>
              <a:defRPr b="1" sz="4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Shopper </a:t>
            </a:r>
            <a:br/>
            <a:r>
              <a:t>Intelligence</a:t>
            </a:r>
            <a:endParaRPr>
              <a:latin typeface="Carlito"/>
              <a:ea typeface="Carlito"/>
              <a:cs typeface="Carlito"/>
              <a:sym typeface="Carlito"/>
            </a:endParaRPr>
          </a:p>
          <a:p>
            <a:pPr defTabSz="1007981">
              <a:lnSpc>
                <a:spcPct val="90000"/>
              </a:lnSpc>
              <a:defRPr b="1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Measuring how categories differ across the store &amp; across different retailers</a:t>
            </a:r>
          </a:p>
        </p:txBody>
      </p:sp>
      <p:sp>
        <p:nvSpPr>
          <p:cNvPr id="166" name="Rectangle 2"/>
          <p:cNvSpPr txBox="1"/>
          <p:nvPr/>
        </p:nvSpPr>
        <p:spPr>
          <a:xfrm>
            <a:off x="257428" y="3713815"/>
            <a:ext cx="9483678" cy="164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3990">
              <a:defRPr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br/>
            <a:r>
              <a:rPr b="1"/>
              <a:t>Shopper Role of Adult Incontinence</a:t>
            </a:r>
            <a:endParaRPr b="1"/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Extract from our 1</a:t>
            </a:r>
            <a:r>
              <a:t>23</a:t>
            </a:r>
            <a:r>
              <a:t> category, </a:t>
            </a:r>
            <a:r>
              <a:t>3</a:t>
            </a:r>
            <a:r>
              <a:t>3 retailer </a:t>
            </a:r>
          </a:p>
          <a:p>
            <a:pPr defTabSz="503990">
              <a:defRPr i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"shopper view" </a:t>
            </a:r>
            <a:r>
              <a:t>USA </a:t>
            </a:r>
            <a:r>
              <a:t>database</a:t>
            </a:r>
          </a:p>
        </p:txBody>
      </p:sp>
      <p:pic>
        <p:nvPicPr>
          <p:cNvPr id="1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24854" t="0" r="0" b="0"/>
          <a:stretch>
            <a:fillRect/>
          </a:stretch>
        </p:blipFill>
        <p:spPr>
          <a:xfrm>
            <a:off x="-18715" y="0"/>
            <a:ext cx="992471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tle 1"/>
          <p:cNvSpPr txBox="1"/>
          <p:nvPr/>
        </p:nvSpPr>
        <p:spPr>
          <a:xfrm>
            <a:off x="325140" y="2470686"/>
            <a:ext cx="8191251" cy="1213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Summary Report:</a:t>
            </a:r>
            <a:endParaRPr sz="440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sp>
        <p:nvSpPr>
          <p:cNvPr id="169" name="Rectangle 9"/>
          <p:cNvSpPr txBox="1"/>
          <p:nvPr/>
        </p:nvSpPr>
        <p:spPr>
          <a:xfrm>
            <a:off x="325140" y="3622476"/>
            <a:ext cx="953514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  <a:p>
            <a:pPr>
              <a:defRPr b="1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Bacon </a:t>
            </a:r>
            <a:r>
              <a:t>in </a:t>
            </a:r>
            <a:r>
              <a:t>Aldi</a:t>
            </a:r>
          </a:p>
        </p:txBody>
      </p:sp>
      <p:sp>
        <p:nvSpPr>
          <p:cNvPr id="170" name="TextBox 7"/>
          <p:cNvSpPr txBox="1"/>
          <p:nvPr/>
        </p:nvSpPr>
        <p:spPr>
          <a:xfrm>
            <a:off x="4686685" y="3068959"/>
            <a:ext cx="688648" cy="1111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/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