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66" r:id="rId4"/>
    <p:sldId id="280" r:id="rId5"/>
    <p:sldId id="281" r:id="rId6"/>
    <p:sldId id="261" r:id="rId7"/>
    <p:sldId id="257" r:id="rId8"/>
    <p:sldId id="262" r:id="rId9"/>
    <p:sldId id="258" r:id="rId10"/>
    <p:sldId id="260" r:id="rId11"/>
    <p:sldId id="259" r:id="rId12"/>
    <p:sldId id="269" r:id="rId13"/>
    <p:sldId id="270" r:id="rId14"/>
    <p:sldId id="271" r:id="rId15"/>
    <p:sldId id="272" r:id="rId16"/>
    <p:sldId id="274" r:id="rId17"/>
    <p:sldId id="275" r:id="rId18"/>
    <p:sldId id="273" r:id="rId19"/>
    <p:sldId id="277" r:id="rId20"/>
    <p:sldId id="284" r:id="rId21"/>
    <p:sldId id="282" r:id="rId22"/>
    <p:sldId id="276" r:id="rId23"/>
    <p:sldId id="28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0D1839-374E-49CB-8006-8AA5A6E5EF6C}">
          <p14:sldIdLst>
            <p14:sldId id="256"/>
            <p14:sldId id="265"/>
            <p14:sldId id="266"/>
            <p14:sldId id="280"/>
            <p14:sldId id="281"/>
            <p14:sldId id="261"/>
            <p14:sldId id="257"/>
            <p14:sldId id="262"/>
            <p14:sldId id="258"/>
            <p14:sldId id="260"/>
            <p14:sldId id="259"/>
          </p14:sldIdLst>
        </p14:section>
        <p14:section name="Untitled Section" id="{9A3FC29D-E71C-4964-A61A-6B6B08634F2A}">
          <p14:sldIdLst>
            <p14:sldId id="269"/>
            <p14:sldId id="270"/>
            <p14:sldId id="271"/>
            <p14:sldId id="272"/>
            <p14:sldId id="274"/>
            <p14:sldId id="275"/>
            <p14:sldId id="273"/>
            <p14:sldId id="277"/>
            <p14:sldId id="284"/>
            <p14:sldId id="282"/>
            <p14:sldId id="276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788E58-D391-425D-A856-9C9E7D243335}" v="10" dt="2021-02-09T17:13:21.3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Γρηγόρης Τάμπασης" userId="51605f68-3e92-4764-9f86-f7ca0b139571" providerId="ADAL" clId="{B0788E58-D391-425D-A856-9C9E7D243335}"/>
    <pc:docChg chg="undo redo custSel addSld delSld modSld sldOrd modSection">
      <pc:chgData name="Γρηγόρης Τάμπασης" userId="51605f68-3e92-4764-9f86-f7ca0b139571" providerId="ADAL" clId="{B0788E58-D391-425D-A856-9C9E7D243335}" dt="2021-02-09T18:47:40.176" v="795" actId="1076"/>
      <pc:docMkLst>
        <pc:docMk/>
      </pc:docMkLst>
      <pc:sldChg chg="modSp mod">
        <pc:chgData name="Γρηγόρης Τάμπασης" userId="51605f68-3e92-4764-9f86-f7ca0b139571" providerId="ADAL" clId="{B0788E58-D391-425D-A856-9C9E7D243335}" dt="2021-02-09T18:47:40.176" v="795" actId="1076"/>
        <pc:sldMkLst>
          <pc:docMk/>
          <pc:sldMk cId="1374015883" sldId="256"/>
        </pc:sldMkLst>
        <pc:spChg chg="mod">
          <ac:chgData name="Γρηγόρης Τάμπασης" userId="51605f68-3e92-4764-9f86-f7ca0b139571" providerId="ADAL" clId="{B0788E58-D391-425D-A856-9C9E7D243335}" dt="2021-02-09T18:47:40.176" v="795" actId="1076"/>
          <ac:spMkLst>
            <pc:docMk/>
            <pc:sldMk cId="1374015883" sldId="256"/>
            <ac:spMk id="3" creationId="{27B9B53A-4516-400D-B59E-4D506D947E5C}"/>
          </ac:spMkLst>
        </pc:spChg>
      </pc:sldChg>
      <pc:sldChg chg="modSp mod">
        <pc:chgData name="Γρηγόρης Τάμπασης" userId="51605f68-3e92-4764-9f86-f7ca0b139571" providerId="ADAL" clId="{B0788E58-D391-425D-A856-9C9E7D243335}" dt="2021-02-09T16:20:07.126" v="37" actId="113"/>
        <pc:sldMkLst>
          <pc:docMk/>
          <pc:sldMk cId="3596902371" sldId="266"/>
        </pc:sldMkLst>
        <pc:spChg chg="mod">
          <ac:chgData name="Γρηγόρης Τάμπασης" userId="51605f68-3e92-4764-9f86-f7ca0b139571" providerId="ADAL" clId="{B0788E58-D391-425D-A856-9C9E7D243335}" dt="2021-02-09T16:17:43.881" v="9"/>
          <ac:spMkLst>
            <pc:docMk/>
            <pc:sldMk cId="3596902371" sldId="266"/>
            <ac:spMk id="2" creationId="{CDCA12EA-46AB-4CF5-BBDB-DF44E49174CE}"/>
          </ac:spMkLst>
        </pc:spChg>
        <pc:spChg chg="mod">
          <ac:chgData name="Γρηγόρης Τάμπασης" userId="51605f68-3e92-4764-9f86-f7ca0b139571" providerId="ADAL" clId="{B0788E58-D391-425D-A856-9C9E7D243335}" dt="2021-02-09T16:20:07.126" v="37" actId="113"/>
          <ac:spMkLst>
            <pc:docMk/>
            <pc:sldMk cId="3596902371" sldId="266"/>
            <ac:spMk id="3" creationId="{C593B0E0-61E4-4588-8665-1120A01F43A2}"/>
          </ac:spMkLst>
        </pc:spChg>
      </pc:sldChg>
      <pc:sldChg chg="del">
        <pc:chgData name="Γρηγόρης Τάμπασης" userId="51605f68-3e92-4764-9f86-f7ca0b139571" providerId="ADAL" clId="{B0788E58-D391-425D-A856-9C9E7D243335}" dt="2021-02-09T16:20:19.560" v="38" actId="2696"/>
        <pc:sldMkLst>
          <pc:docMk/>
          <pc:sldMk cId="56590950" sldId="267"/>
        </pc:sldMkLst>
      </pc:sldChg>
      <pc:sldChg chg="modSp mod">
        <pc:chgData name="Γρηγόρης Τάμπασης" userId="51605f68-3e92-4764-9f86-f7ca0b139571" providerId="ADAL" clId="{B0788E58-D391-425D-A856-9C9E7D243335}" dt="2021-02-09T18:20:58.761" v="777" actId="20577"/>
        <pc:sldMkLst>
          <pc:docMk/>
          <pc:sldMk cId="2551790013" sldId="270"/>
        </pc:sldMkLst>
        <pc:spChg chg="mod">
          <ac:chgData name="Γρηγόρης Τάμπασης" userId="51605f68-3e92-4764-9f86-f7ca0b139571" providerId="ADAL" clId="{B0788E58-D391-425D-A856-9C9E7D243335}" dt="2021-02-09T18:20:58.761" v="777" actId="20577"/>
          <ac:spMkLst>
            <pc:docMk/>
            <pc:sldMk cId="2551790013" sldId="270"/>
            <ac:spMk id="3" creationId="{3B8D0824-AD99-4E63-AF50-A63DB54EB1B9}"/>
          </ac:spMkLst>
        </pc:spChg>
      </pc:sldChg>
      <pc:sldChg chg="modSp mod">
        <pc:chgData name="Γρηγόρης Τάμπασης" userId="51605f68-3e92-4764-9f86-f7ca0b139571" providerId="ADAL" clId="{B0788E58-D391-425D-A856-9C9E7D243335}" dt="2021-02-09T18:22:20.880" v="784" actId="20577"/>
        <pc:sldMkLst>
          <pc:docMk/>
          <pc:sldMk cId="2059252779" sldId="273"/>
        </pc:sldMkLst>
        <pc:spChg chg="mod">
          <ac:chgData name="Γρηγόρης Τάμπασης" userId="51605f68-3e92-4764-9f86-f7ca0b139571" providerId="ADAL" clId="{B0788E58-D391-425D-A856-9C9E7D243335}" dt="2021-02-09T18:22:20.880" v="784" actId="20577"/>
          <ac:spMkLst>
            <pc:docMk/>
            <pc:sldMk cId="2059252779" sldId="273"/>
            <ac:spMk id="3" creationId="{7D496321-33B3-4AFA-B64C-6677047B5F60}"/>
          </ac:spMkLst>
        </pc:spChg>
      </pc:sldChg>
      <pc:sldChg chg="modSp mod ord">
        <pc:chgData name="Γρηγόρης Τάμπασης" userId="51605f68-3e92-4764-9f86-f7ca0b139571" providerId="ADAL" clId="{B0788E58-D391-425D-A856-9C9E7D243335}" dt="2021-02-09T17:05:59.829" v="459" actId="14100"/>
        <pc:sldMkLst>
          <pc:docMk/>
          <pc:sldMk cId="328476542" sldId="276"/>
        </pc:sldMkLst>
        <pc:spChg chg="mod">
          <ac:chgData name="Γρηγόρης Τάμπασης" userId="51605f68-3e92-4764-9f86-f7ca0b139571" providerId="ADAL" clId="{B0788E58-D391-425D-A856-9C9E7D243335}" dt="2021-02-09T17:05:59.829" v="459" actId="14100"/>
          <ac:spMkLst>
            <pc:docMk/>
            <pc:sldMk cId="328476542" sldId="276"/>
            <ac:spMk id="2" creationId="{7FD47406-8990-4E4C-A5D9-1F6311B1336B}"/>
          </ac:spMkLst>
        </pc:spChg>
      </pc:sldChg>
      <pc:sldChg chg="addSp delSp modSp mod">
        <pc:chgData name="Γρηγόρης Τάμπασης" userId="51605f68-3e92-4764-9f86-f7ca0b139571" providerId="ADAL" clId="{B0788E58-D391-425D-A856-9C9E7D243335}" dt="2021-02-09T16:50:42.329" v="322" actId="20577"/>
        <pc:sldMkLst>
          <pc:docMk/>
          <pc:sldMk cId="752499614" sldId="277"/>
        </pc:sldMkLst>
        <pc:spChg chg="mod">
          <ac:chgData name="Γρηγόρης Τάμπασης" userId="51605f68-3e92-4764-9f86-f7ca0b139571" providerId="ADAL" clId="{B0788E58-D391-425D-A856-9C9E7D243335}" dt="2021-02-09T16:46:09.559" v="139" actId="26606"/>
          <ac:spMkLst>
            <pc:docMk/>
            <pc:sldMk cId="752499614" sldId="277"/>
            <ac:spMk id="2" creationId="{3DCF4EF8-C9DB-4F9A-B8DA-C3200090FE05}"/>
          </ac:spMkLst>
        </pc:spChg>
        <pc:spChg chg="mod">
          <ac:chgData name="Γρηγόρης Τάμπασης" userId="51605f68-3e92-4764-9f86-f7ca0b139571" providerId="ADAL" clId="{B0788E58-D391-425D-A856-9C9E7D243335}" dt="2021-02-09T16:50:42.329" v="322" actId="20577"/>
          <ac:spMkLst>
            <pc:docMk/>
            <pc:sldMk cId="752499614" sldId="277"/>
            <ac:spMk id="3" creationId="{D5F49B9D-3717-4F0D-A93D-5EB85E08554C}"/>
          </ac:spMkLst>
        </pc:spChg>
        <pc:spChg chg="del">
          <ac:chgData name="Γρηγόρης Τάμπασης" userId="51605f68-3e92-4764-9f86-f7ca0b139571" providerId="ADAL" clId="{B0788E58-D391-425D-A856-9C9E7D243335}" dt="2021-02-09T16:46:09.559" v="139" actId="26606"/>
          <ac:spMkLst>
            <pc:docMk/>
            <pc:sldMk cId="752499614" sldId="277"/>
            <ac:spMk id="8" creationId="{B0890400-BB8B-4A44-AB63-65C7CA223EBA}"/>
          </ac:spMkLst>
        </pc:spChg>
        <pc:graphicFrameChg chg="add mod modGraphic">
          <ac:chgData name="Γρηγόρης Τάμπασης" userId="51605f68-3e92-4764-9f86-f7ca0b139571" providerId="ADAL" clId="{B0788E58-D391-425D-A856-9C9E7D243335}" dt="2021-02-09T16:46:09.559" v="139" actId="26606"/>
          <ac:graphicFrameMkLst>
            <pc:docMk/>
            <pc:sldMk cId="752499614" sldId="277"/>
            <ac:graphicFrameMk id="4" creationId="{0DE9DB1F-DEFA-4AA4-8003-DAEBA365331F}"/>
          </ac:graphicFrameMkLst>
        </pc:graphicFrameChg>
        <pc:cxnChg chg="del">
          <ac:chgData name="Γρηγόρης Τάμπασης" userId="51605f68-3e92-4764-9f86-f7ca0b139571" providerId="ADAL" clId="{B0788E58-D391-425D-A856-9C9E7D243335}" dt="2021-02-09T16:46:09.559" v="139" actId="26606"/>
          <ac:cxnSpMkLst>
            <pc:docMk/>
            <pc:sldMk cId="752499614" sldId="277"/>
            <ac:cxnSpMk id="10" creationId="{4D39B797-CDC6-4529-8A36-9CBFC9816337}"/>
          </ac:cxnSpMkLst>
        </pc:cxnChg>
      </pc:sldChg>
      <pc:sldChg chg="del">
        <pc:chgData name="Γρηγόρης Τάμπασης" userId="51605f68-3e92-4764-9f86-f7ca0b139571" providerId="ADAL" clId="{B0788E58-D391-425D-A856-9C9E7D243335}" dt="2021-02-09T17:26:29.379" v="768" actId="47"/>
        <pc:sldMkLst>
          <pc:docMk/>
          <pc:sldMk cId="1609478195" sldId="278"/>
        </pc:sldMkLst>
      </pc:sldChg>
      <pc:sldChg chg="del">
        <pc:chgData name="Γρηγόρης Τάμπασης" userId="51605f68-3e92-4764-9f86-f7ca0b139571" providerId="ADAL" clId="{B0788E58-D391-425D-A856-9C9E7D243335}" dt="2021-02-09T17:26:30.449" v="769" actId="47"/>
        <pc:sldMkLst>
          <pc:docMk/>
          <pc:sldMk cId="3852276963" sldId="279"/>
        </pc:sldMkLst>
      </pc:sldChg>
      <pc:sldChg chg="modSp new mod">
        <pc:chgData name="Γρηγόρης Τάμπασης" userId="51605f68-3e92-4764-9f86-f7ca0b139571" providerId="ADAL" clId="{B0788E58-D391-425D-A856-9C9E7D243335}" dt="2021-02-09T18:19:41.190" v="774" actId="20577"/>
        <pc:sldMkLst>
          <pc:docMk/>
          <pc:sldMk cId="2160073061" sldId="280"/>
        </pc:sldMkLst>
        <pc:spChg chg="mod">
          <ac:chgData name="Γρηγόρης Τάμπασης" userId="51605f68-3e92-4764-9f86-f7ca0b139571" providerId="ADAL" clId="{B0788E58-D391-425D-A856-9C9E7D243335}" dt="2021-02-09T16:21:11.212" v="43" actId="20577"/>
          <ac:spMkLst>
            <pc:docMk/>
            <pc:sldMk cId="2160073061" sldId="280"/>
            <ac:spMk id="2" creationId="{82D62AAB-57F5-441C-B42B-E6B7320529A8}"/>
          </ac:spMkLst>
        </pc:spChg>
        <pc:spChg chg="mod">
          <ac:chgData name="Γρηγόρης Τάμπασης" userId="51605f68-3e92-4764-9f86-f7ca0b139571" providerId="ADAL" clId="{B0788E58-D391-425D-A856-9C9E7D243335}" dt="2021-02-09T18:19:41.190" v="774" actId="20577"/>
          <ac:spMkLst>
            <pc:docMk/>
            <pc:sldMk cId="2160073061" sldId="280"/>
            <ac:spMk id="3" creationId="{9984B131-5B5D-4CD2-9F6A-57E5A950430B}"/>
          </ac:spMkLst>
        </pc:spChg>
      </pc:sldChg>
      <pc:sldChg chg="modSp new mod">
        <pc:chgData name="Γρηγόρης Τάμπασης" userId="51605f68-3e92-4764-9f86-f7ca0b139571" providerId="ADAL" clId="{B0788E58-D391-425D-A856-9C9E7D243335}" dt="2021-02-09T16:26:15.621" v="79" actId="12"/>
        <pc:sldMkLst>
          <pc:docMk/>
          <pc:sldMk cId="1951541826" sldId="281"/>
        </pc:sldMkLst>
        <pc:spChg chg="mod">
          <ac:chgData name="Γρηγόρης Τάμπασης" userId="51605f68-3e92-4764-9f86-f7ca0b139571" providerId="ADAL" clId="{B0788E58-D391-425D-A856-9C9E7D243335}" dt="2021-02-09T16:24:10.771" v="55"/>
          <ac:spMkLst>
            <pc:docMk/>
            <pc:sldMk cId="1951541826" sldId="281"/>
            <ac:spMk id="2" creationId="{C4959662-625E-4403-8F02-316321E98D82}"/>
          </ac:spMkLst>
        </pc:spChg>
        <pc:spChg chg="mod">
          <ac:chgData name="Γρηγόρης Τάμπασης" userId="51605f68-3e92-4764-9f86-f7ca0b139571" providerId="ADAL" clId="{B0788E58-D391-425D-A856-9C9E7D243335}" dt="2021-02-09T16:26:15.621" v="79" actId="12"/>
          <ac:spMkLst>
            <pc:docMk/>
            <pc:sldMk cId="1951541826" sldId="281"/>
            <ac:spMk id="3" creationId="{839B3E15-58AD-4582-8EDD-A6F79AB75E02}"/>
          </ac:spMkLst>
        </pc:spChg>
      </pc:sldChg>
      <pc:sldChg chg="addSp delSp modSp add del mod ord setBg setClrOvrMap delDesignElem">
        <pc:chgData name="Γρηγόρης Τάμπασης" userId="51605f68-3e92-4764-9f86-f7ca0b139571" providerId="ADAL" clId="{B0788E58-D391-425D-A856-9C9E7D243335}" dt="2021-02-09T16:59:22.364" v="457" actId="14100"/>
        <pc:sldMkLst>
          <pc:docMk/>
          <pc:sldMk cId="368944227" sldId="282"/>
        </pc:sldMkLst>
        <pc:spChg chg="mod">
          <ac:chgData name="Γρηγόρης Τάμπασης" userId="51605f68-3e92-4764-9f86-f7ca0b139571" providerId="ADAL" clId="{B0788E58-D391-425D-A856-9C9E7D243335}" dt="2021-02-09T16:59:17.069" v="456" actId="1076"/>
          <ac:spMkLst>
            <pc:docMk/>
            <pc:sldMk cId="368944227" sldId="282"/>
            <ac:spMk id="2" creationId="{3DCF4EF8-C9DB-4F9A-B8DA-C3200090FE05}"/>
          </ac:spMkLst>
        </pc:spChg>
        <pc:spChg chg="mod">
          <ac:chgData name="Γρηγόρης Τάμπασης" userId="51605f68-3e92-4764-9f86-f7ca0b139571" providerId="ADAL" clId="{B0788E58-D391-425D-A856-9C9E7D243335}" dt="2021-02-09T16:59:22.364" v="457" actId="14100"/>
          <ac:spMkLst>
            <pc:docMk/>
            <pc:sldMk cId="368944227" sldId="282"/>
            <ac:spMk id="3" creationId="{D5F49B9D-3717-4F0D-A93D-5EB85E08554C}"/>
          </ac:spMkLst>
        </pc:spChg>
        <pc:spChg chg="add del">
          <ac:chgData name="Γρηγόρης Τάμπασης" userId="51605f68-3e92-4764-9f86-f7ca0b139571" providerId="ADAL" clId="{B0788E58-D391-425D-A856-9C9E7D243335}" dt="2021-02-09T16:52:39.470" v="339" actId="26606"/>
          <ac:spMkLst>
            <pc:docMk/>
            <pc:sldMk cId="368944227" sldId="282"/>
            <ac:spMk id="5" creationId="{2BF2ABC8-4FD6-4B60-92A7-BB3BEE3C1ACA}"/>
          </ac:spMkLst>
        </pc:spChg>
        <pc:spChg chg="del">
          <ac:chgData name="Γρηγόρης Τάμπασης" userId="51605f68-3e92-4764-9f86-f7ca0b139571" providerId="ADAL" clId="{B0788E58-D391-425D-A856-9C9E7D243335}" dt="2021-02-09T16:36:22.963" v="83"/>
          <ac:spMkLst>
            <pc:docMk/>
            <pc:sldMk cId="368944227" sldId="282"/>
            <ac:spMk id="8" creationId="{B0890400-BB8B-4A44-AB63-65C7CA223EBA}"/>
          </ac:spMkLst>
        </pc:spChg>
        <pc:spChg chg="add del">
          <ac:chgData name="Γρηγόρης Τάμπασης" userId="51605f68-3e92-4764-9f86-f7ca0b139571" providerId="ADAL" clId="{B0788E58-D391-425D-A856-9C9E7D243335}" dt="2021-02-09T16:52:39.470" v="339" actId="26606"/>
          <ac:spMkLst>
            <pc:docMk/>
            <pc:sldMk cId="368944227" sldId="282"/>
            <ac:spMk id="12" creationId="{77D7B666-D5E6-48CE-B26A-FB5E5C34AF90}"/>
          </ac:spMkLst>
        </pc:spChg>
        <pc:spChg chg="add del">
          <ac:chgData name="Γρηγόρης Τάμπασης" userId="51605f68-3e92-4764-9f86-f7ca0b139571" providerId="ADAL" clId="{B0788E58-D391-425D-A856-9C9E7D243335}" dt="2021-02-09T16:52:39.470" v="339" actId="26606"/>
          <ac:spMkLst>
            <pc:docMk/>
            <pc:sldMk cId="368944227" sldId="282"/>
            <ac:spMk id="14" creationId="{F6EE670A-A41A-44AD-BC1C-2090365EB5B3}"/>
          </ac:spMkLst>
        </pc:spChg>
        <pc:spChg chg="add del">
          <ac:chgData name="Γρηγόρης Τάμπασης" userId="51605f68-3e92-4764-9f86-f7ca0b139571" providerId="ADAL" clId="{B0788E58-D391-425D-A856-9C9E7D243335}" dt="2021-02-09T16:52:52.666" v="348" actId="26606"/>
          <ac:spMkLst>
            <pc:docMk/>
            <pc:sldMk cId="368944227" sldId="282"/>
            <ac:spMk id="16" creationId="{B0890400-BB8B-4A44-AB63-65C7CA223EBA}"/>
          </ac:spMkLst>
        </pc:spChg>
        <pc:spChg chg="add del">
          <ac:chgData name="Γρηγόρης Τάμπασης" userId="51605f68-3e92-4764-9f86-f7ca0b139571" providerId="ADAL" clId="{B0788E58-D391-425D-A856-9C9E7D243335}" dt="2021-02-09T16:52:51.017" v="344" actId="26606"/>
          <ac:spMkLst>
            <pc:docMk/>
            <pc:sldMk cId="368944227" sldId="282"/>
            <ac:spMk id="22" creationId="{2BF2ABC8-4FD6-4B60-92A7-BB3BEE3C1ACA}"/>
          </ac:spMkLst>
        </pc:spChg>
        <pc:spChg chg="add del">
          <ac:chgData name="Γρηγόρης Τάμπασης" userId="51605f68-3e92-4764-9f86-f7ca0b139571" providerId="ADAL" clId="{B0788E58-D391-425D-A856-9C9E7D243335}" dt="2021-02-09T16:52:51.017" v="344" actId="26606"/>
          <ac:spMkLst>
            <pc:docMk/>
            <pc:sldMk cId="368944227" sldId="282"/>
            <ac:spMk id="26" creationId="{77D7B666-D5E6-48CE-B26A-FB5E5C34AF90}"/>
          </ac:spMkLst>
        </pc:spChg>
        <pc:spChg chg="add del mod">
          <ac:chgData name="Γρηγόρης Τάμπασης" userId="51605f68-3e92-4764-9f86-f7ca0b139571" providerId="ADAL" clId="{B0788E58-D391-425D-A856-9C9E7D243335}" dt="2021-02-09T16:55:45.480" v="435"/>
          <ac:spMkLst>
            <pc:docMk/>
            <pc:sldMk cId="368944227" sldId="282"/>
            <ac:spMk id="27" creationId="{0201E35C-0094-434F-ADD0-8789F1EDE67D}"/>
          </ac:spMkLst>
        </pc:spChg>
        <pc:spChg chg="add del">
          <ac:chgData name="Γρηγόρης Τάμπασης" userId="51605f68-3e92-4764-9f86-f7ca0b139571" providerId="ADAL" clId="{B0788E58-D391-425D-A856-9C9E7D243335}" dt="2021-02-09T16:52:51.017" v="344" actId="26606"/>
          <ac:spMkLst>
            <pc:docMk/>
            <pc:sldMk cId="368944227" sldId="282"/>
            <ac:spMk id="28" creationId="{F6EE670A-A41A-44AD-BC1C-2090365EB5B3}"/>
          </ac:spMkLst>
        </pc:spChg>
        <pc:spChg chg="add del mod">
          <ac:chgData name="Γρηγόρης Τάμπασης" userId="51605f68-3e92-4764-9f86-f7ca0b139571" providerId="ADAL" clId="{B0788E58-D391-425D-A856-9C9E7D243335}" dt="2021-02-09T16:55:45.480" v="435"/>
          <ac:spMkLst>
            <pc:docMk/>
            <pc:sldMk cId="368944227" sldId="282"/>
            <ac:spMk id="29" creationId="{07D07C14-2AC3-41E8-8FBB-D0A34639166D}"/>
          </ac:spMkLst>
        </pc:spChg>
        <pc:spChg chg="add del">
          <ac:chgData name="Γρηγόρης Τάμπασης" userId="51605f68-3e92-4764-9f86-f7ca0b139571" providerId="ADAL" clId="{B0788E58-D391-425D-A856-9C9E7D243335}" dt="2021-02-09T16:52:52.661" v="347" actId="26606"/>
          <ac:spMkLst>
            <pc:docMk/>
            <pc:sldMk cId="368944227" sldId="282"/>
            <ac:spMk id="30" creationId="{A10C41F2-1746-4431-9B52-B9F147A896B8}"/>
          </ac:spMkLst>
        </pc:spChg>
        <pc:spChg chg="add del">
          <ac:chgData name="Γρηγόρης Τάμπασης" userId="51605f68-3e92-4764-9f86-f7ca0b139571" providerId="ADAL" clId="{B0788E58-D391-425D-A856-9C9E7D243335}" dt="2021-02-09T16:52:52.661" v="347" actId="26606"/>
          <ac:spMkLst>
            <pc:docMk/>
            <pc:sldMk cId="368944227" sldId="282"/>
            <ac:spMk id="31" creationId="{B695F8C5-0ED1-4C24-877A-A9E15A1C6430}"/>
          </ac:spMkLst>
        </pc:spChg>
        <pc:spChg chg="add del">
          <ac:chgData name="Γρηγόρης Τάμπασης" userId="51605f68-3e92-4764-9f86-f7ca0b139571" providerId="ADAL" clId="{B0788E58-D391-425D-A856-9C9E7D243335}" dt="2021-02-09T16:52:52.661" v="347" actId="26606"/>
          <ac:spMkLst>
            <pc:docMk/>
            <pc:sldMk cId="368944227" sldId="282"/>
            <ac:spMk id="32" creationId="{7984928E-D694-4849-BBAD-D7C7DC405478}"/>
          </ac:spMkLst>
        </pc:spChg>
        <pc:spChg chg="add del">
          <ac:chgData name="Γρηγόρης Τάμπασης" userId="51605f68-3e92-4764-9f86-f7ca0b139571" providerId="ADAL" clId="{B0788E58-D391-425D-A856-9C9E7D243335}" dt="2021-02-09T16:53:20.926" v="353" actId="26606"/>
          <ac:spMkLst>
            <pc:docMk/>
            <pc:sldMk cId="368944227" sldId="282"/>
            <ac:spMk id="35" creationId="{B0890400-BB8B-4A44-AB63-65C7CA223EBA}"/>
          </ac:spMkLst>
        </pc:spChg>
        <pc:spChg chg="add del mod">
          <ac:chgData name="Γρηγόρης Τάμπασης" userId="51605f68-3e92-4764-9f86-f7ca0b139571" providerId="ADAL" clId="{B0788E58-D391-425D-A856-9C9E7D243335}" dt="2021-02-09T16:55:45.480" v="435"/>
          <ac:spMkLst>
            <pc:docMk/>
            <pc:sldMk cId="368944227" sldId="282"/>
            <ac:spMk id="38" creationId="{0C2A14D0-513C-4B88-ABD7-F73F552485D6}"/>
          </ac:spMkLst>
        </pc:spChg>
        <pc:spChg chg="add del mod">
          <ac:chgData name="Γρηγόρης Τάμπασης" userId="51605f68-3e92-4764-9f86-f7ca0b139571" providerId="ADAL" clId="{B0788E58-D391-425D-A856-9C9E7D243335}" dt="2021-02-09T16:55:45.480" v="435"/>
          <ac:spMkLst>
            <pc:docMk/>
            <pc:sldMk cId="368944227" sldId="282"/>
            <ac:spMk id="39" creationId="{6B7C2C57-B600-41F6-B82B-5C367BC4CF08}"/>
          </ac:spMkLst>
        </pc:spChg>
        <pc:spChg chg="add del mod">
          <ac:chgData name="Γρηγόρης Τάμπασης" userId="51605f68-3e92-4764-9f86-f7ca0b139571" providerId="ADAL" clId="{B0788E58-D391-425D-A856-9C9E7D243335}" dt="2021-02-09T16:55:45.480" v="435"/>
          <ac:spMkLst>
            <pc:docMk/>
            <pc:sldMk cId="368944227" sldId="282"/>
            <ac:spMk id="40" creationId="{E6BC4E89-F502-442D-B4A6-8F0A7AE19BD1}"/>
          </ac:spMkLst>
        </pc:spChg>
        <pc:spChg chg="add">
          <ac:chgData name="Γρηγόρης Τάμπασης" userId="51605f68-3e92-4764-9f86-f7ca0b139571" providerId="ADAL" clId="{B0788E58-D391-425D-A856-9C9E7D243335}" dt="2021-02-09T16:53:20.926" v="353" actId="26606"/>
          <ac:spMkLst>
            <pc:docMk/>
            <pc:sldMk cId="368944227" sldId="282"/>
            <ac:spMk id="41" creationId="{B0890400-BB8B-4A44-AB63-65C7CA223EBA}"/>
          </ac:spMkLst>
        </pc:spChg>
        <pc:spChg chg="add del mod">
          <ac:chgData name="Γρηγόρης Τάμπασης" userId="51605f68-3e92-4764-9f86-f7ca0b139571" providerId="ADAL" clId="{B0788E58-D391-425D-A856-9C9E7D243335}" dt="2021-02-09T16:55:50.275" v="437" actId="478"/>
          <ac:spMkLst>
            <pc:docMk/>
            <pc:sldMk cId="368944227" sldId="282"/>
            <ac:spMk id="42" creationId="{09464E9E-8F7D-4EA8-A262-00631CA6D61C}"/>
          </ac:spMkLst>
        </pc:spChg>
        <pc:spChg chg="add del mod">
          <ac:chgData name="Γρηγόρης Τάμπασης" userId="51605f68-3e92-4764-9f86-f7ca0b139571" providerId="ADAL" clId="{B0788E58-D391-425D-A856-9C9E7D243335}" dt="2021-02-09T16:55:50.275" v="437" actId="478"/>
          <ac:spMkLst>
            <pc:docMk/>
            <pc:sldMk cId="368944227" sldId="282"/>
            <ac:spMk id="44" creationId="{CE3BE279-7B05-451C-AABC-11AEE9086BD6}"/>
          </ac:spMkLst>
        </pc:spChg>
        <pc:spChg chg="add del mod">
          <ac:chgData name="Γρηγόρης Τάμπασης" userId="51605f68-3e92-4764-9f86-f7ca0b139571" providerId="ADAL" clId="{B0788E58-D391-425D-A856-9C9E7D243335}" dt="2021-02-09T16:55:50.275" v="437" actId="478"/>
          <ac:spMkLst>
            <pc:docMk/>
            <pc:sldMk cId="368944227" sldId="282"/>
            <ac:spMk id="47" creationId="{703C90FC-29AD-4B6C-9B9E-CAB8AC5D5224}"/>
          </ac:spMkLst>
        </pc:spChg>
        <pc:spChg chg="add del mod">
          <ac:chgData name="Γρηγόρης Τάμπασης" userId="51605f68-3e92-4764-9f86-f7ca0b139571" providerId="ADAL" clId="{B0788E58-D391-425D-A856-9C9E7D243335}" dt="2021-02-09T16:55:50.275" v="437" actId="478"/>
          <ac:spMkLst>
            <pc:docMk/>
            <pc:sldMk cId="368944227" sldId="282"/>
            <ac:spMk id="48" creationId="{D18EE15C-AB84-4344-9605-E389CCAFD5CC}"/>
          </ac:spMkLst>
        </pc:spChg>
        <pc:spChg chg="add del mod">
          <ac:chgData name="Γρηγόρης Τάμπασης" userId="51605f68-3e92-4764-9f86-f7ca0b139571" providerId="ADAL" clId="{B0788E58-D391-425D-A856-9C9E7D243335}" dt="2021-02-09T16:55:50.275" v="437" actId="478"/>
          <ac:spMkLst>
            <pc:docMk/>
            <pc:sldMk cId="368944227" sldId="282"/>
            <ac:spMk id="49" creationId="{57D2ADAF-24C0-4047-A904-2928B05527FB}"/>
          </ac:spMkLst>
        </pc:spChg>
        <pc:graphicFrameChg chg="add mod modGraphic">
          <ac:chgData name="Γρηγόρης Τάμπασης" userId="51605f68-3e92-4764-9f86-f7ca0b139571" providerId="ADAL" clId="{B0788E58-D391-425D-A856-9C9E7D243335}" dt="2021-02-09T16:57:45.500" v="455" actId="1076"/>
          <ac:graphicFrameMkLst>
            <pc:docMk/>
            <pc:sldMk cId="368944227" sldId="282"/>
            <ac:graphicFrameMk id="25" creationId="{101CF4F7-0F04-452D-B0E8-9EDA44170CDB}"/>
          </ac:graphicFrameMkLst>
        </pc:graphicFrameChg>
        <pc:picChg chg="add del mod">
          <ac:chgData name="Γρηγόρης Τάμπασης" userId="51605f68-3e92-4764-9f86-f7ca0b139571" providerId="ADAL" clId="{B0788E58-D391-425D-A856-9C9E7D243335}" dt="2021-02-09T16:55:45.480" v="435"/>
          <ac:picMkLst>
            <pc:docMk/>
            <pc:sldMk cId="368944227" sldId="282"/>
            <ac:picMk id="37" creationId="{AA755A28-E7F4-471E-A9AE-D394411E184D}"/>
          </ac:picMkLst>
        </pc:picChg>
        <pc:picChg chg="add del mod">
          <ac:chgData name="Γρηγόρης Τάμπασης" userId="51605f68-3e92-4764-9f86-f7ca0b139571" providerId="ADAL" clId="{B0788E58-D391-425D-A856-9C9E7D243335}" dt="2021-02-09T16:55:50.275" v="437" actId="478"/>
          <ac:picMkLst>
            <pc:docMk/>
            <pc:sldMk cId="368944227" sldId="282"/>
            <ac:picMk id="46" creationId="{68D12429-C47B-4452-972D-13338AE6080C}"/>
          </ac:picMkLst>
        </pc:picChg>
        <pc:picChg chg="add del mod ord">
          <ac:chgData name="Γρηγόρης Τάμπασης" userId="51605f68-3e92-4764-9f86-f7ca0b139571" providerId="ADAL" clId="{B0788E58-D391-425D-A856-9C9E7D243335}" dt="2021-02-09T16:57:38.464" v="454" actId="478"/>
          <ac:picMkLst>
            <pc:docMk/>
            <pc:sldMk cId="368944227" sldId="282"/>
            <ac:picMk id="50" creationId="{EAAD007B-38DD-45ED-943F-D8AD4FB91578}"/>
          </ac:picMkLst>
        </pc:picChg>
        <pc:cxnChg chg="add del">
          <ac:chgData name="Γρηγόρης Τάμπασης" userId="51605f68-3e92-4764-9f86-f7ca0b139571" providerId="ADAL" clId="{B0788E58-D391-425D-A856-9C9E7D243335}" dt="2021-02-09T16:52:39.470" v="339" actId="26606"/>
          <ac:cxnSpMkLst>
            <pc:docMk/>
            <pc:sldMk cId="368944227" sldId="282"/>
            <ac:cxnSpMk id="6" creationId="{DCD479D3-536C-4161-A6F8-813D30719BFE}"/>
          </ac:cxnSpMkLst>
        </pc:cxnChg>
        <pc:cxnChg chg="del">
          <ac:chgData name="Γρηγόρης Τάμπασης" userId="51605f68-3e92-4764-9f86-f7ca0b139571" providerId="ADAL" clId="{B0788E58-D391-425D-A856-9C9E7D243335}" dt="2021-02-09T16:36:22.963" v="83"/>
          <ac:cxnSpMkLst>
            <pc:docMk/>
            <pc:sldMk cId="368944227" sldId="282"/>
            <ac:cxnSpMk id="10" creationId="{4D39B797-CDC6-4529-8A36-9CBFC9816337}"/>
          </ac:cxnSpMkLst>
        </pc:cxnChg>
        <pc:cxnChg chg="add del">
          <ac:chgData name="Γρηγόρης Τάμπασης" userId="51605f68-3e92-4764-9f86-f7ca0b139571" providerId="ADAL" clId="{B0788E58-D391-425D-A856-9C9E7D243335}" dt="2021-02-09T16:52:52.666" v="348" actId="26606"/>
          <ac:cxnSpMkLst>
            <pc:docMk/>
            <pc:sldMk cId="368944227" sldId="282"/>
            <ac:cxnSpMk id="17" creationId="{4D39B797-CDC6-4529-8A36-9CBFC9816337}"/>
          </ac:cxnSpMkLst>
        </pc:cxnChg>
        <pc:cxnChg chg="add del">
          <ac:chgData name="Γρηγόρης Τάμπασης" userId="51605f68-3e92-4764-9f86-f7ca0b139571" providerId="ADAL" clId="{B0788E58-D391-425D-A856-9C9E7D243335}" dt="2021-02-09T16:52:51.017" v="344" actId="26606"/>
          <ac:cxnSpMkLst>
            <pc:docMk/>
            <pc:sldMk cId="368944227" sldId="282"/>
            <ac:cxnSpMk id="24" creationId="{DCD479D3-536C-4161-A6F8-813D30719BFE}"/>
          </ac:cxnSpMkLst>
        </pc:cxnChg>
        <pc:cxnChg chg="add del">
          <ac:chgData name="Γρηγόρης Τάμπασης" userId="51605f68-3e92-4764-9f86-f7ca0b139571" providerId="ADAL" clId="{B0788E58-D391-425D-A856-9C9E7D243335}" dt="2021-02-09T16:52:52.661" v="347" actId="26606"/>
          <ac:cxnSpMkLst>
            <pc:docMk/>
            <pc:sldMk cId="368944227" sldId="282"/>
            <ac:cxnSpMk id="33" creationId="{99237721-19CF-41B1-AA0A-E1E1A8282D52}"/>
          </ac:cxnSpMkLst>
        </pc:cxnChg>
        <pc:cxnChg chg="add del mod">
          <ac:chgData name="Γρηγόρης Τάμπασης" userId="51605f68-3e92-4764-9f86-f7ca0b139571" providerId="ADAL" clId="{B0788E58-D391-425D-A856-9C9E7D243335}" dt="2021-02-09T16:55:45.480" v="435"/>
          <ac:cxnSpMkLst>
            <pc:docMk/>
            <pc:sldMk cId="368944227" sldId="282"/>
            <ac:cxnSpMk id="34" creationId="{1A9608BD-D73F-47CE-9255-8E44DEC586A6}"/>
          </ac:cxnSpMkLst>
        </pc:cxnChg>
        <pc:cxnChg chg="add del">
          <ac:chgData name="Γρηγόρης Τάμπασης" userId="51605f68-3e92-4764-9f86-f7ca0b139571" providerId="ADAL" clId="{B0788E58-D391-425D-A856-9C9E7D243335}" dt="2021-02-09T16:53:20.926" v="353" actId="26606"/>
          <ac:cxnSpMkLst>
            <pc:docMk/>
            <pc:sldMk cId="368944227" sldId="282"/>
            <ac:cxnSpMk id="36" creationId="{4D39B797-CDC6-4529-8A36-9CBFC9816337}"/>
          </ac:cxnSpMkLst>
        </pc:cxnChg>
        <pc:cxnChg chg="add">
          <ac:chgData name="Γρηγόρης Τάμπασης" userId="51605f68-3e92-4764-9f86-f7ca0b139571" providerId="ADAL" clId="{B0788E58-D391-425D-A856-9C9E7D243335}" dt="2021-02-09T16:53:20.926" v="353" actId="26606"/>
          <ac:cxnSpMkLst>
            <pc:docMk/>
            <pc:sldMk cId="368944227" sldId="282"/>
            <ac:cxnSpMk id="43" creationId="{4D39B797-CDC6-4529-8A36-9CBFC9816337}"/>
          </ac:cxnSpMkLst>
        </pc:cxnChg>
        <pc:cxnChg chg="add del mod">
          <ac:chgData name="Γρηγόρης Τάμπασης" userId="51605f68-3e92-4764-9f86-f7ca0b139571" providerId="ADAL" clId="{B0788E58-D391-425D-A856-9C9E7D243335}" dt="2021-02-09T16:55:50.275" v="437" actId="478"/>
          <ac:cxnSpMkLst>
            <pc:docMk/>
            <pc:sldMk cId="368944227" sldId="282"/>
            <ac:cxnSpMk id="45" creationId="{261EECFE-5793-4EEE-817E-DE677EF79CAF}"/>
          </ac:cxnSpMkLst>
        </pc:cxnChg>
      </pc:sldChg>
      <pc:sldChg chg="addSp modSp add mod">
        <pc:chgData name="Γρηγόρης Τάμπασης" userId="51605f68-3e92-4764-9f86-f7ca0b139571" providerId="ADAL" clId="{B0788E58-D391-425D-A856-9C9E7D243335}" dt="2021-02-09T17:24:50.786" v="767" actId="20577"/>
        <pc:sldMkLst>
          <pc:docMk/>
          <pc:sldMk cId="502246104" sldId="283"/>
        </pc:sldMkLst>
        <pc:spChg chg="mod">
          <ac:chgData name="Γρηγόρης Τάμπασης" userId="51605f68-3e92-4764-9f86-f7ca0b139571" providerId="ADAL" clId="{B0788E58-D391-425D-A856-9C9E7D243335}" dt="2021-02-09T17:13:18.333" v="693"/>
          <ac:spMkLst>
            <pc:docMk/>
            <pc:sldMk cId="502246104" sldId="283"/>
            <ac:spMk id="2" creationId="{3DCF4EF8-C9DB-4F9A-B8DA-C3200090FE05}"/>
          </ac:spMkLst>
        </pc:spChg>
        <pc:spChg chg="mod">
          <ac:chgData name="Γρηγόρης Τάμπασης" userId="51605f68-3e92-4764-9f86-f7ca0b139571" providerId="ADAL" clId="{B0788E58-D391-425D-A856-9C9E7D243335}" dt="2021-02-09T17:24:50.786" v="767" actId="20577"/>
          <ac:spMkLst>
            <pc:docMk/>
            <pc:sldMk cId="502246104" sldId="283"/>
            <ac:spMk id="3" creationId="{D5F49B9D-3717-4F0D-A93D-5EB85E08554C}"/>
          </ac:spMkLst>
        </pc:spChg>
        <pc:spChg chg="add mod">
          <ac:chgData name="Γρηγόρης Τάμπασης" userId="51605f68-3e92-4764-9f86-f7ca0b139571" providerId="ADAL" clId="{B0788E58-D391-425D-A856-9C9E7D243335}" dt="2021-02-09T17:13:35.589" v="710" actId="313"/>
          <ac:spMkLst>
            <pc:docMk/>
            <pc:sldMk cId="502246104" sldId="283"/>
            <ac:spMk id="4" creationId="{43FB4ED6-4E61-4FF4-A2C8-6C2046416DF6}"/>
          </ac:spMkLst>
        </pc:spChg>
      </pc:sldChg>
      <pc:sldChg chg="addSp delSp modSp new mod ord setBg">
        <pc:chgData name="Γρηγόρης Τάμπασης" userId="51605f68-3e92-4764-9f86-f7ca0b139571" providerId="ADAL" clId="{B0788E58-D391-425D-A856-9C9E7D243335}" dt="2021-02-09T16:52:00.050" v="335" actId="782"/>
        <pc:sldMkLst>
          <pc:docMk/>
          <pc:sldMk cId="4287405113" sldId="284"/>
        </pc:sldMkLst>
        <pc:spChg chg="mod">
          <ac:chgData name="Γρηγόρης Τάμπασης" userId="51605f68-3e92-4764-9f86-f7ca0b139571" providerId="ADAL" clId="{B0788E58-D391-425D-A856-9C9E7D243335}" dt="2021-02-09T16:45:27.729" v="133" actId="20577"/>
          <ac:spMkLst>
            <pc:docMk/>
            <pc:sldMk cId="4287405113" sldId="284"/>
            <ac:spMk id="2" creationId="{8C843CDC-27A9-4C12-A28F-C297AD9874AA}"/>
          </ac:spMkLst>
        </pc:spChg>
        <pc:spChg chg="del mod">
          <ac:chgData name="Γρηγόρης Τάμπασης" userId="51605f68-3e92-4764-9f86-f7ca0b139571" providerId="ADAL" clId="{B0788E58-D391-425D-A856-9C9E7D243335}" dt="2021-02-09T16:45:36.439" v="134" actId="478"/>
          <ac:spMkLst>
            <pc:docMk/>
            <pc:sldMk cId="4287405113" sldId="284"/>
            <ac:spMk id="3" creationId="{B516AB5F-D7F5-4A20-B614-667CAC437AD4}"/>
          </ac:spMkLst>
        </pc:spChg>
        <pc:spChg chg="add del">
          <ac:chgData name="Γρηγόρης Τάμπασης" userId="51605f68-3e92-4764-9f86-f7ca0b139571" providerId="ADAL" clId="{B0788E58-D391-425D-A856-9C9E7D243335}" dt="2021-02-09T16:50:56.816" v="324" actId="22"/>
          <ac:spMkLst>
            <pc:docMk/>
            <pc:sldMk cId="4287405113" sldId="284"/>
            <ac:spMk id="7" creationId="{FEE71EB6-01FC-4A49-A055-0DF3D6F5FCF3}"/>
          </ac:spMkLst>
        </pc:spChg>
        <pc:spChg chg="add del">
          <ac:chgData name="Γρηγόρης Τάμπασης" userId="51605f68-3e92-4764-9f86-f7ca0b139571" providerId="ADAL" clId="{B0788E58-D391-425D-A856-9C9E7D243335}" dt="2021-02-09T16:51:01.463" v="326" actId="22"/>
          <ac:spMkLst>
            <pc:docMk/>
            <pc:sldMk cId="4287405113" sldId="284"/>
            <ac:spMk id="9" creationId="{22653AF9-7D93-4F87-B729-D695DD64A6B2}"/>
          </ac:spMkLst>
        </pc:spChg>
        <pc:graphicFrameChg chg="add mod modGraphic">
          <ac:chgData name="Γρηγόρης Τάμπασης" userId="51605f68-3e92-4764-9f86-f7ca0b139571" providerId="ADAL" clId="{B0788E58-D391-425D-A856-9C9E7D243335}" dt="2021-02-09T16:52:00.050" v="335" actId="782"/>
          <ac:graphicFrameMkLst>
            <pc:docMk/>
            <pc:sldMk cId="4287405113" sldId="284"/>
            <ac:graphicFrameMk id="10" creationId="{22E415AB-FE8A-49EF-8446-7F1BE7BBFD32}"/>
          </ac:graphicFrameMkLst>
        </pc:graphicFrameChg>
        <pc:picChg chg="add mod">
          <ac:chgData name="Γρηγόρης Τάμπασης" userId="51605f68-3e92-4764-9f86-f7ca0b139571" providerId="ADAL" clId="{B0788E58-D391-425D-A856-9C9E7D243335}" dt="2021-02-09T16:45:19.535" v="126" actId="1076"/>
          <ac:picMkLst>
            <pc:docMk/>
            <pc:sldMk cId="4287405113" sldId="284"/>
            <ac:picMk id="5" creationId="{DE98ED86-BE53-4568-8CA9-5BFD967AB16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1440354-9DF1-4FCB-9CF3-020A6761C5D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D34E-D0CA-4591-92A1-087B13D1748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860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0354-9DF1-4FCB-9CF3-020A6761C5D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D34E-D0CA-4591-92A1-087B13D17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32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0354-9DF1-4FCB-9CF3-020A6761C5D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D34E-D0CA-4591-92A1-087B13D17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29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0354-9DF1-4FCB-9CF3-020A6761C5D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D34E-D0CA-4591-92A1-087B13D17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33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0354-9DF1-4FCB-9CF3-020A6761C5D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D34E-D0CA-4591-92A1-087B13D17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610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0354-9DF1-4FCB-9CF3-020A6761C5D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D34E-D0CA-4591-92A1-087B13D17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5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0354-9DF1-4FCB-9CF3-020A6761C5D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D34E-D0CA-4591-92A1-087B13D17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9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0354-9DF1-4FCB-9CF3-020A6761C5D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D34E-D0CA-4591-92A1-087B13D17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0354-9DF1-4FCB-9CF3-020A6761C5D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D34E-D0CA-4591-92A1-087B13D17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2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0354-9DF1-4FCB-9CF3-020A6761C5D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D34E-D0CA-4591-92A1-087B13D17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6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0354-9DF1-4FCB-9CF3-020A6761C5D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D34E-D0CA-4591-92A1-087B13D17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65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1440354-9DF1-4FCB-9CF3-020A6761C5D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C7ED34E-D0CA-4591-92A1-087B13D17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36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foursquar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open.toronto.ca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2906A-40CF-46F4-8C75-745788C362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Toronto Healthy Food - Juice Bar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9B53A-4516-400D-B59E-4D506D947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3866" y="4960137"/>
            <a:ext cx="3200400" cy="1620358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The Battle of the Neighborhoods</a:t>
            </a:r>
          </a:p>
          <a:p>
            <a:r>
              <a:rPr lang="el-GR" b="1" dirty="0"/>
              <a:t>Α </a:t>
            </a:r>
            <a:r>
              <a:rPr lang="en-US" b="1" dirty="0"/>
              <a:t>capstone project for IBM Data Science Professional Certificate</a:t>
            </a:r>
          </a:p>
          <a:p>
            <a:endParaRPr lang="en-US" dirty="0"/>
          </a:p>
          <a:p>
            <a:r>
              <a:rPr lang="en-US" dirty="0"/>
              <a:t>By </a:t>
            </a:r>
            <a:r>
              <a:rPr lang="en-US" b="1" dirty="0"/>
              <a:t>Gregory </a:t>
            </a:r>
            <a:r>
              <a:rPr lang="en-US" b="1" dirty="0" err="1"/>
              <a:t>Tampasis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015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BF73E21A-E0BB-47E2-B73B-7B170203F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7487363-5661-4FE4-AE64-1549B5C9A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Content Placeholder 2053">
            <a:extLst>
              <a:ext uri="{FF2B5EF4-FFF2-40B4-BE49-F238E27FC236}">
                <a16:creationId xmlns:a16="http://schemas.microsoft.com/office/drawing/2014/main" id="{6D75C4EE-58AD-4FDC-AF72-2327CC4E6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pPr>
              <a:buClr>
                <a:srgbClr val="FBBE5E"/>
              </a:buClr>
            </a:pPr>
            <a:r>
              <a:rPr lang="en-US" dirty="0" err="1">
                <a:solidFill>
                  <a:srgbClr val="FFFFFF"/>
                </a:solidFill>
              </a:rPr>
              <a:t>all_poi.groupby</a:t>
            </a:r>
            <a:r>
              <a:rPr lang="en-US" dirty="0">
                <a:solidFill>
                  <a:srgbClr val="FFFFFF"/>
                </a:solidFill>
              </a:rPr>
              <a:t>([</a:t>
            </a:r>
            <a:r>
              <a:rPr lang="en-US" dirty="0">
                <a:solidFill>
                  <a:srgbClr val="FF0000"/>
                </a:solidFill>
              </a:rPr>
              <a:t>'POSTAL_CODE','CAPACITY'</a:t>
            </a:r>
            <a:r>
              <a:rPr lang="en-US" dirty="0">
                <a:solidFill>
                  <a:srgbClr val="FFFFFF"/>
                </a:solidFill>
              </a:rPr>
              <a:t>]).size().unstack().plot(kind='</a:t>
            </a:r>
            <a:r>
              <a:rPr lang="en-US" dirty="0" err="1">
                <a:solidFill>
                  <a:srgbClr val="FFFFFF"/>
                </a:solidFill>
              </a:rPr>
              <a:t>bar',stacked</a:t>
            </a:r>
            <a:r>
              <a:rPr lang="en-US" dirty="0">
                <a:solidFill>
                  <a:srgbClr val="FFFFFF"/>
                </a:solidFill>
              </a:rPr>
              <a:t>=True)</a:t>
            </a:r>
          </a:p>
          <a:p>
            <a:pPr>
              <a:buClr>
                <a:srgbClr val="FBBE5E"/>
              </a:buClr>
            </a:pPr>
            <a:r>
              <a:rPr lang="en-US" dirty="0" err="1">
                <a:solidFill>
                  <a:srgbClr val="FFFFFF"/>
                </a:solidFill>
              </a:rPr>
              <a:t>plt.show</a:t>
            </a:r>
            <a:r>
              <a:rPr lang="en-US" dirty="0">
                <a:solidFill>
                  <a:srgbClr val="FFFFFF"/>
                </a:solidFill>
              </a:rPr>
              <a:t>()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22ED06C-7C1C-4A8F-8E10-1D96F220F8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55" b="1"/>
          <a:stretch/>
        </p:blipFill>
        <p:spPr bwMode="auto">
          <a:xfrm>
            <a:off x="6096000" y="1050327"/>
            <a:ext cx="5455921" cy="475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itle 1">
            <a:extLst>
              <a:ext uri="{FF2B5EF4-FFF2-40B4-BE49-F238E27FC236}">
                <a16:creationId xmlns:a16="http://schemas.microsoft.com/office/drawing/2014/main" id="{F2B2578F-5BB2-4C48-AD42-78EE1A860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visualizing  data </a:t>
            </a:r>
          </a:p>
        </p:txBody>
      </p:sp>
    </p:spTree>
    <p:extLst>
      <p:ext uri="{BB962C8B-B14F-4D97-AF65-F5344CB8AC3E}">
        <p14:creationId xmlns:p14="http://schemas.microsoft.com/office/powerpoint/2010/main" val="191596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22B541DC-7610-45CF-9D4D-2C00AC6A7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00E31ACD-ACEB-4FFC-9FFA-8DDC48273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Mapping DATA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9BF8B83-CBB3-4214-BB85-A56C7F745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ontent Placeholder 8">
            <a:extLst>
              <a:ext uri="{FF2B5EF4-FFF2-40B4-BE49-F238E27FC236}">
                <a16:creationId xmlns:a16="http://schemas.microsoft.com/office/drawing/2014/main" id="{8307C628-1359-49F0-82FD-448C5458E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 lnSpcReduction="10000"/>
          </a:bodyPr>
          <a:lstStyle/>
          <a:p>
            <a:pPr>
              <a:buClr>
                <a:srgbClr val="F1A74C"/>
              </a:buClr>
            </a:pPr>
            <a:r>
              <a:rPr lang="en-US" dirty="0">
                <a:solidFill>
                  <a:srgbClr val="FFFFFF"/>
                </a:solidFill>
              </a:rPr>
              <a:t>from folium import plugins</a:t>
            </a:r>
          </a:p>
          <a:p>
            <a:pPr>
              <a:buClr>
                <a:srgbClr val="F1A74C"/>
              </a:buClr>
            </a:pPr>
            <a:r>
              <a:rPr lang="en-US" dirty="0">
                <a:solidFill>
                  <a:srgbClr val="FFFFFF"/>
                </a:solidFill>
              </a:rPr>
              <a:t>for </a:t>
            </a:r>
            <a:r>
              <a:rPr lang="en-US" dirty="0" err="1">
                <a:solidFill>
                  <a:srgbClr val="FFFFFF"/>
                </a:solidFill>
              </a:rPr>
              <a:t>lat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lng</a:t>
            </a:r>
            <a:r>
              <a:rPr lang="en-US" dirty="0">
                <a:solidFill>
                  <a:srgbClr val="FFFFFF"/>
                </a:solidFill>
              </a:rPr>
              <a:t>, label, in zip(</a:t>
            </a:r>
            <a:r>
              <a:rPr lang="en-US" dirty="0" err="1">
                <a:solidFill>
                  <a:srgbClr val="FFFFFF"/>
                </a:solidFill>
              </a:rPr>
              <a:t>all_poi.Latitude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all_poi.Longitude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all_poi.DESC</a:t>
            </a:r>
            <a:r>
              <a:rPr lang="en-US" dirty="0">
                <a:solidFill>
                  <a:srgbClr val="FFFFFF"/>
                </a:solidFill>
              </a:rPr>
              <a:t>):</a:t>
            </a:r>
          </a:p>
          <a:p>
            <a:pPr>
              <a:buClr>
                <a:srgbClr val="F1A74C"/>
              </a:buClr>
            </a:pPr>
            <a:r>
              <a:rPr lang="en-US" dirty="0">
                <a:solidFill>
                  <a:srgbClr val="FFFFFF"/>
                </a:solidFill>
              </a:rPr>
              <a:t>    </a:t>
            </a:r>
            <a:r>
              <a:rPr lang="en-US" dirty="0" err="1">
                <a:solidFill>
                  <a:srgbClr val="FFFFFF"/>
                </a:solidFill>
              </a:rPr>
              <a:t>folium.Marker</a:t>
            </a:r>
            <a:r>
              <a:rPr lang="en-US" dirty="0">
                <a:solidFill>
                  <a:srgbClr val="FFFFFF"/>
                </a:solidFill>
              </a:rPr>
              <a:t>(</a:t>
            </a:r>
          </a:p>
          <a:p>
            <a:pPr>
              <a:buClr>
                <a:srgbClr val="F1A74C"/>
              </a:buClr>
            </a:pPr>
            <a:r>
              <a:rPr lang="en-US" dirty="0">
                <a:solidFill>
                  <a:srgbClr val="FFFFFF"/>
                </a:solidFill>
              </a:rPr>
              <a:t>        location=[</a:t>
            </a:r>
            <a:r>
              <a:rPr lang="en-US" dirty="0" err="1">
                <a:solidFill>
                  <a:srgbClr val="FFFFFF"/>
                </a:solidFill>
              </a:rPr>
              <a:t>lat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lng</a:t>
            </a:r>
            <a:r>
              <a:rPr lang="en-US" dirty="0">
                <a:solidFill>
                  <a:srgbClr val="FFFFFF"/>
                </a:solidFill>
              </a:rPr>
              <a:t>],</a:t>
            </a:r>
          </a:p>
          <a:p>
            <a:pPr>
              <a:buClr>
                <a:srgbClr val="F1A74C"/>
              </a:buClr>
            </a:pPr>
            <a:r>
              <a:rPr lang="en-US" dirty="0">
                <a:solidFill>
                  <a:srgbClr val="FFFFFF"/>
                </a:solidFill>
              </a:rPr>
              <a:t>        icon=None,</a:t>
            </a:r>
          </a:p>
          <a:p>
            <a:pPr>
              <a:buClr>
                <a:srgbClr val="F1A74C"/>
              </a:buClr>
            </a:pPr>
            <a:r>
              <a:rPr lang="en-US" dirty="0">
                <a:solidFill>
                  <a:srgbClr val="FFFFFF"/>
                </a:solidFill>
              </a:rPr>
              <a:t>        popup=label,</a:t>
            </a:r>
          </a:p>
          <a:p>
            <a:pPr>
              <a:buClr>
                <a:srgbClr val="F1A74C"/>
              </a:buClr>
            </a:pPr>
            <a:r>
              <a:rPr lang="en-US" dirty="0">
                <a:solidFill>
                  <a:srgbClr val="FFFFFF"/>
                </a:solidFill>
              </a:rPr>
              <a:t>    ).</a:t>
            </a:r>
            <a:r>
              <a:rPr lang="en-US" dirty="0" err="1">
                <a:solidFill>
                  <a:srgbClr val="FFFFFF"/>
                </a:solidFill>
              </a:rPr>
              <a:t>add_to</a:t>
            </a:r>
            <a:r>
              <a:rPr lang="en-US" dirty="0">
                <a:solidFill>
                  <a:srgbClr val="FFFFFF"/>
                </a:solidFill>
              </a:rPr>
              <a:t>(incidents)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9032621D-7AB1-40F5-B139-C29B723A51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37" r="30947"/>
          <a:stretch/>
        </p:blipFill>
        <p:spPr>
          <a:xfrm>
            <a:off x="6096000" y="640080"/>
            <a:ext cx="545592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027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CA8405D7-E849-437B-A084-1257F5F00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059A5D-5FDD-4BF4-89A0-FDAD59571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635C0C-EEEC-4428-A082-2AABFE6FE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Numerical Analysis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B4AFFF-E7DD-4D29-91D3-C6FEECACA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DBCAD00A-F369-41DD-A794-A2091AB985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9522178"/>
              </p:ext>
            </p:extLst>
          </p:nvPr>
        </p:nvGraphicFramePr>
        <p:xfrm>
          <a:off x="1785001" y="701823"/>
          <a:ext cx="8618949" cy="3355140"/>
        </p:xfrm>
        <a:graphic>
          <a:graphicData uri="http://schemas.openxmlformats.org/drawingml/2006/table">
            <a:tbl>
              <a:tblPr/>
              <a:tblGrid>
                <a:gridCol w="982150">
                  <a:extLst>
                    <a:ext uri="{9D8B030D-6E8A-4147-A177-3AD203B41FA5}">
                      <a16:colId xmlns:a16="http://schemas.microsoft.com/office/drawing/2014/main" val="3727620045"/>
                    </a:ext>
                  </a:extLst>
                </a:gridCol>
                <a:gridCol w="1992302">
                  <a:extLst>
                    <a:ext uri="{9D8B030D-6E8A-4147-A177-3AD203B41FA5}">
                      <a16:colId xmlns:a16="http://schemas.microsoft.com/office/drawing/2014/main" val="1393435164"/>
                    </a:ext>
                  </a:extLst>
                </a:gridCol>
                <a:gridCol w="1235290">
                  <a:extLst>
                    <a:ext uri="{9D8B030D-6E8A-4147-A177-3AD203B41FA5}">
                      <a16:colId xmlns:a16="http://schemas.microsoft.com/office/drawing/2014/main" val="2474512894"/>
                    </a:ext>
                  </a:extLst>
                </a:gridCol>
                <a:gridCol w="1475069">
                  <a:extLst>
                    <a:ext uri="{9D8B030D-6E8A-4147-A177-3AD203B41FA5}">
                      <a16:colId xmlns:a16="http://schemas.microsoft.com/office/drawing/2014/main" val="3646870688"/>
                    </a:ext>
                  </a:extLst>
                </a:gridCol>
                <a:gridCol w="1430983">
                  <a:extLst>
                    <a:ext uri="{9D8B030D-6E8A-4147-A177-3AD203B41FA5}">
                      <a16:colId xmlns:a16="http://schemas.microsoft.com/office/drawing/2014/main" val="1993461945"/>
                    </a:ext>
                  </a:extLst>
                </a:gridCol>
                <a:gridCol w="1503155">
                  <a:extLst>
                    <a:ext uri="{9D8B030D-6E8A-4147-A177-3AD203B41FA5}">
                      <a16:colId xmlns:a16="http://schemas.microsoft.com/office/drawing/2014/main" val="1519151071"/>
                    </a:ext>
                  </a:extLst>
                </a:gridCol>
              </a:tblGrid>
              <a:tr h="22367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POSTAL_CODE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DESC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CAPACITY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Latitude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Longitude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1524800"/>
                  </a:ext>
                </a:extLst>
              </a:tr>
              <a:tr h="22367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M5J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192.0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43.640816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-79.381752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795953"/>
                  </a:ext>
                </a:extLst>
              </a:tr>
              <a:tr h="22367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M5V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106.0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43.628947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-79.394420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3096906"/>
                  </a:ext>
                </a:extLst>
              </a:tr>
              <a:tr h="22367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M6G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104.0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43.669542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-79.422564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4010255"/>
                  </a:ext>
                </a:extLst>
              </a:tr>
              <a:tr h="22367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M5H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92.0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43.650571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-79.384568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7093132"/>
                  </a:ext>
                </a:extLst>
              </a:tr>
              <a:tr h="22367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M5S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84.0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43.662696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-79.400049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065254"/>
                  </a:ext>
                </a:extLst>
              </a:tr>
              <a:tr h="22367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M6J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71.0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43.647927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-79.419750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370527"/>
                  </a:ext>
                </a:extLst>
              </a:tr>
              <a:tr h="22367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M6H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67.0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43.669005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-79.442259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666188"/>
                  </a:ext>
                </a:extLst>
              </a:tr>
              <a:tr h="22367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M5T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66.0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43.653206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-79.400049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104440"/>
                  </a:ext>
                </a:extLst>
              </a:tr>
              <a:tr h="22367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M5G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54.0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43.657952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-79.387383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1851766"/>
                  </a:ext>
                </a:extLst>
              </a:tr>
              <a:tr h="22367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M5B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54.0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43.657162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-79.378937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9036162"/>
                  </a:ext>
                </a:extLst>
              </a:tr>
              <a:tr h="22367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M6P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42.0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43.661608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-79.464763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73794"/>
                  </a:ext>
                </a:extLst>
              </a:tr>
              <a:tr h="22367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M5A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40.0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43.654260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-79.360636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590085"/>
                  </a:ext>
                </a:extLst>
              </a:tr>
              <a:tr h="22367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M5R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40.0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43.672710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-79.405678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606344"/>
                  </a:ext>
                </a:extLst>
              </a:tr>
              <a:tr h="22367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M4M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24.0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43.659526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-79.340923</a:t>
                      </a:r>
                    </a:p>
                  </a:txBody>
                  <a:tcPr marL="50835" marR="50835" marT="25418" marB="254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177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880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2B541DC-7610-45CF-9D4D-2C00AC6A7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67F563-E021-4C96-ACA3-32088ADB8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Numerical Analysis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BF8B83-CBB3-4214-BB85-A56C7F745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D0824-AD99-4E63-AF50-A63DB54EB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j-lt"/>
              </a:rPr>
              <a:t>Count points of interest per Postal code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FFFFF"/>
                </a:solidFill>
                <a:latin typeface="+mj-lt"/>
              </a:rPr>
              <a:t>Calculate capacity per Postal Code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FFFFFF"/>
              </a:solidFill>
              <a:latin typeface="+mj-l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+mj-lt"/>
              </a:rPr>
              <a:t>my_places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j-lt"/>
              </a:rPr>
              <a:t> mean is 3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+mj-lt"/>
              </a:rPr>
              <a:t>my_cap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j-lt"/>
              </a:rPr>
              <a:t> mean  is 20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j-l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FFFFF"/>
                </a:solidFill>
                <a:latin typeface="+mj-lt"/>
              </a:rPr>
              <a:t>Top postal codes over mean values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FFFFF"/>
                </a:solidFill>
                <a:latin typeface="+mj-lt"/>
              </a:rPr>
              <a:t>14 Postal codes / ideal places.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C579FB-201E-4054-BAA8-D2087272D6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93" r="19831"/>
          <a:stretch/>
        </p:blipFill>
        <p:spPr>
          <a:xfrm>
            <a:off x="5468549" y="-14303"/>
            <a:ext cx="6723452" cy="687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90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5A380-659A-4991-9CF1-729D398EC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 - means Analysis </a:t>
            </a:r>
            <a:br>
              <a:rPr lang="en-US" b="1" dirty="0"/>
            </a:br>
            <a:r>
              <a:rPr lang="en-US" sz="2400" b="1" dirty="0"/>
              <a:t>points of Interest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96194-F780-4810-937A-E17E9236C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286000"/>
            <a:ext cx="2764971" cy="4023360"/>
          </a:xfrm>
        </p:spPr>
        <p:txBody>
          <a:bodyPr/>
          <a:lstStyle/>
          <a:p>
            <a:r>
              <a:rPr lang="en-US" dirty="0" err="1"/>
              <a:t>num_top_venues</a:t>
            </a:r>
            <a:r>
              <a:rPr lang="en-US" dirty="0"/>
              <a:t> = 6</a:t>
            </a:r>
          </a:p>
          <a:p>
            <a:r>
              <a:rPr lang="en-US" dirty="0" err="1"/>
              <a:t>kclusters</a:t>
            </a:r>
            <a:r>
              <a:rPr lang="en-US" dirty="0"/>
              <a:t> = 10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D59F072-D365-4CA6-9022-C843D5350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444259"/>
              </p:ext>
            </p:extLst>
          </p:nvPr>
        </p:nvGraphicFramePr>
        <p:xfrm>
          <a:off x="3539218" y="1830565"/>
          <a:ext cx="8442721" cy="7663736"/>
        </p:xfrm>
        <a:graphic>
          <a:graphicData uri="http://schemas.openxmlformats.org/drawingml/2006/table">
            <a:tbl>
              <a:tblPr/>
              <a:tblGrid>
                <a:gridCol w="1206103">
                  <a:extLst>
                    <a:ext uri="{9D8B030D-6E8A-4147-A177-3AD203B41FA5}">
                      <a16:colId xmlns:a16="http://schemas.microsoft.com/office/drawing/2014/main" val="3110635069"/>
                    </a:ext>
                  </a:extLst>
                </a:gridCol>
                <a:gridCol w="1206103">
                  <a:extLst>
                    <a:ext uri="{9D8B030D-6E8A-4147-A177-3AD203B41FA5}">
                      <a16:colId xmlns:a16="http://schemas.microsoft.com/office/drawing/2014/main" val="2796870286"/>
                    </a:ext>
                  </a:extLst>
                </a:gridCol>
                <a:gridCol w="1206103">
                  <a:extLst>
                    <a:ext uri="{9D8B030D-6E8A-4147-A177-3AD203B41FA5}">
                      <a16:colId xmlns:a16="http://schemas.microsoft.com/office/drawing/2014/main" val="949058249"/>
                    </a:ext>
                  </a:extLst>
                </a:gridCol>
                <a:gridCol w="1206103">
                  <a:extLst>
                    <a:ext uri="{9D8B030D-6E8A-4147-A177-3AD203B41FA5}">
                      <a16:colId xmlns:a16="http://schemas.microsoft.com/office/drawing/2014/main" val="461309605"/>
                    </a:ext>
                  </a:extLst>
                </a:gridCol>
                <a:gridCol w="1206103">
                  <a:extLst>
                    <a:ext uri="{9D8B030D-6E8A-4147-A177-3AD203B41FA5}">
                      <a16:colId xmlns:a16="http://schemas.microsoft.com/office/drawing/2014/main" val="673430585"/>
                    </a:ext>
                  </a:extLst>
                </a:gridCol>
                <a:gridCol w="1206103">
                  <a:extLst>
                    <a:ext uri="{9D8B030D-6E8A-4147-A177-3AD203B41FA5}">
                      <a16:colId xmlns:a16="http://schemas.microsoft.com/office/drawing/2014/main" val="4079249809"/>
                    </a:ext>
                  </a:extLst>
                </a:gridCol>
                <a:gridCol w="1206103">
                  <a:extLst>
                    <a:ext uri="{9D8B030D-6E8A-4147-A177-3AD203B41FA5}">
                      <a16:colId xmlns:a16="http://schemas.microsoft.com/office/drawing/2014/main" val="2105926842"/>
                    </a:ext>
                  </a:extLst>
                </a:gridCol>
              </a:tblGrid>
              <a:tr h="327004">
                <a:tc>
                  <a:txBody>
                    <a:bodyPr/>
                    <a:lstStyle/>
                    <a:p>
                      <a:r>
                        <a:rPr lang="en-US" sz="1400" dirty="0"/>
                        <a:t>POSTAL_CODE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1st Most Common Venue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2nd Most Common Venue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3rd Most Common Venue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4th Most Common Venue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5th Most Common Venue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6th Most Common Venue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3475356"/>
                  </a:ext>
                </a:extLst>
              </a:tr>
              <a:tr h="327004">
                <a:tc>
                  <a:txBody>
                    <a:bodyPr/>
                    <a:lstStyle/>
                    <a:p>
                      <a:r>
                        <a:rPr lang="en-US" sz="1400"/>
                        <a:t>M1H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Athletics &amp; Sports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Swim School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Shop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Racks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Indoor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Gym / Fitness Center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724295"/>
                  </a:ext>
                </a:extLst>
              </a:tr>
              <a:tr h="327004">
                <a:tc>
                  <a:txBody>
                    <a:bodyPr/>
                    <a:lstStyle/>
                    <a:p>
                      <a:r>
                        <a:rPr lang="en-US" sz="1400" dirty="0"/>
                        <a:t>M1P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Racks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Swim School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Shop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Indoor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Gym / Fitness Center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Gym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150837"/>
                  </a:ext>
                </a:extLst>
              </a:tr>
              <a:tr h="327004">
                <a:tc>
                  <a:txBody>
                    <a:bodyPr/>
                    <a:lstStyle/>
                    <a:p>
                      <a:r>
                        <a:rPr lang="en-US" sz="1400"/>
                        <a:t>M1R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Shop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Swim School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Racks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Indoor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Gym / Fitness Center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Gym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316676"/>
                  </a:ext>
                </a:extLst>
              </a:tr>
              <a:tr h="327004">
                <a:tc>
                  <a:txBody>
                    <a:bodyPr/>
                    <a:lstStyle/>
                    <a:p>
                      <a:r>
                        <a:rPr lang="en-US" sz="1400" dirty="0"/>
                        <a:t>M1T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Racks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Swim School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Shop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Indoor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Gym / Fitness Center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Gym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261422"/>
                  </a:ext>
                </a:extLst>
              </a:tr>
              <a:tr h="327004">
                <a:tc>
                  <a:txBody>
                    <a:bodyPr/>
                    <a:lstStyle/>
                    <a:p>
                      <a:r>
                        <a:rPr lang="en-US" sz="1400"/>
                        <a:t>M1V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Racks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Swim School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Shop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Indoor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Gym / Fitness Center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Gym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20190"/>
                  </a:ext>
                </a:extLst>
              </a:tr>
              <a:tr h="327004">
                <a:tc>
                  <a:txBody>
                    <a:bodyPr/>
                    <a:lstStyle/>
                    <a:p>
                      <a:r>
                        <a:rPr lang="en-US" sz="1400"/>
                        <a:t>M1W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Racks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Swim School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Shop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Indoor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Gym / Fitness Center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Gym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56890"/>
                  </a:ext>
                </a:extLst>
              </a:tr>
              <a:tr h="228902">
                <a:tc>
                  <a:txBody>
                    <a:bodyPr/>
                    <a:lstStyle/>
                    <a:p>
                      <a:r>
                        <a:rPr lang="en-US" sz="1400"/>
                        <a:t>M3B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Gym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Athletics &amp; Sports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Swim School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Shop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Racks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Indoor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7039444"/>
                  </a:ext>
                </a:extLst>
              </a:tr>
              <a:tr h="327004">
                <a:tc>
                  <a:txBody>
                    <a:bodyPr/>
                    <a:lstStyle/>
                    <a:p>
                      <a:r>
                        <a:rPr lang="en-US" sz="1400"/>
                        <a:t>M3C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Gym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Shop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Swim School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Racks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Indoor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Gym / Fitness Center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9588767"/>
                  </a:ext>
                </a:extLst>
              </a:tr>
              <a:tr h="327004">
                <a:tc>
                  <a:txBody>
                    <a:bodyPr/>
                    <a:lstStyle/>
                    <a:p>
                      <a:r>
                        <a:rPr lang="en-US" sz="1400"/>
                        <a:t>M3M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Shop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Swim School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Racks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Indoor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Gym / Fitness Center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Gym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669890"/>
                  </a:ext>
                </a:extLst>
              </a:tr>
              <a:tr h="327004">
                <a:tc>
                  <a:txBody>
                    <a:bodyPr/>
                    <a:lstStyle/>
                    <a:p>
                      <a:r>
                        <a:rPr lang="en-US" sz="1400"/>
                        <a:t>M3N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Shop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Athletics &amp; Sports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Swim School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Racks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Indoor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Gym / Fitness Center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086072"/>
                  </a:ext>
                </a:extLst>
              </a:tr>
              <a:tr h="327004">
                <a:tc>
                  <a:txBody>
                    <a:bodyPr/>
                    <a:lstStyle/>
                    <a:p>
                      <a:r>
                        <a:rPr lang="en-US" sz="1400"/>
                        <a:t>M4B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Gym / Fitness Center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Athletics &amp; Sports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Swim School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Shop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Racks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Indoor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956389"/>
                  </a:ext>
                </a:extLst>
              </a:tr>
              <a:tr h="327004">
                <a:tc>
                  <a:txBody>
                    <a:bodyPr/>
                    <a:lstStyle/>
                    <a:p>
                      <a:r>
                        <a:rPr lang="en-US" sz="1400"/>
                        <a:t>M4C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Athletics &amp; Sports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Swim School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Shop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Racks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Indoor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Gym / Fitness Center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215638"/>
                  </a:ext>
                </a:extLst>
              </a:tr>
              <a:tr h="327004">
                <a:tc>
                  <a:txBody>
                    <a:bodyPr/>
                    <a:lstStyle/>
                    <a:p>
                      <a:r>
                        <a:rPr lang="en-US" sz="1400"/>
                        <a:t>M4E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Shop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Racks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Swim School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Indoor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Gym / Fitness Center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Gym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5402731"/>
                  </a:ext>
                </a:extLst>
              </a:tr>
              <a:tr h="327004">
                <a:tc>
                  <a:txBody>
                    <a:bodyPr/>
                    <a:lstStyle/>
                    <a:p>
                      <a:r>
                        <a:rPr lang="en-US" sz="1400"/>
                        <a:t>M4G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Shop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Swim School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Racks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Indoor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Gym / Fitness Center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Gym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8704952"/>
                  </a:ext>
                </a:extLst>
              </a:tr>
              <a:tr h="327004">
                <a:tc>
                  <a:txBody>
                    <a:bodyPr/>
                    <a:lstStyle/>
                    <a:p>
                      <a:r>
                        <a:rPr lang="en-US" sz="1400"/>
                        <a:t>M4H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Gym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Swim School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Shop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Racks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Indoor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Gym / Fitness Center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771693"/>
                  </a:ext>
                </a:extLst>
              </a:tr>
              <a:tr h="327004">
                <a:tc>
                  <a:txBody>
                    <a:bodyPr/>
                    <a:lstStyle/>
                    <a:p>
                      <a:r>
                        <a:rPr lang="en-US" sz="1400" dirty="0"/>
                        <a:t>M4J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Shop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Racks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Swim School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Indoor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Gym / Fitness Center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Gym</a:t>
                      </a:r>
                    </a:p>
                  </a:txBody>
                  <a:tcPr marL="24088" marR="24088" marT="12044" marB="12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0279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774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550F0-181F-47A7-B2C5-CF280FCE6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</a:rPr>
              <a:t>The table and map  analyzes the top 10 venues  in each postal code  is very interesting because it will tell us the trends of each neighborhood. </a:t>
            </a:r>
          </a:p>
          <a:p>
            <a:r>
              <a:rPr lang="en-US" sz="1800" dirty="0" err="1"/>
              <a:t>toronto_merged.loc</a:t>
            </a:r>
            <a:r>
              <a:rPr lang="en-US" sz="1800" dirty="0"/>
              <a:t>[</a:t>
            </a:r>
            <a:r>
              <a:rPr lang="en-US" sz="1800" dirty="0" err="1"/>
              <a:t>toronto_merged</a:t>
            </a:r>
            <a:r>
              <a:rPr lang="en-US" sz="1800" dirty="0"/>
              <a:t>['Cluster Labels'] </a:t>
            </a:r>
            <a:r>
              <a:rPr lang="en-US" sz="2400" dirty="0">
                <a:solidFill>
                  <a:srgbClr val="FF0000"/>
                </a:solidFill>
              </a:rPr>
              <a:t>== 0 or 1 or 2 or 3 …. ,  </a:t>
            </a:r>
            <a:r>
              <a:rPr lang="en-US" sz="1800" dirty="0" err="1"/>
              <a:t>toronto_merged.columns</a:t>
            </a:r>
            <a:r>
              <a:rPr lang="en-US" sz="1800" dirty="0"/>
              <a:t>[[0]   + list(range(11, </a:t>
            </a:r>
            <a:r>
              <a:rPr lang="en-US" sz="1800" dirty="0" err="1"/>
              <a:t>toronto_merged.shape</a:t>
            </a:r>
            <a:r>
              <a:rPr lang="en-US" sz="1800" dirty="0"/>
              <a:t>[1]))]]</a:t>
            </a:r>
          </a:p>
          <a:p>
            <a:r>
              <a:rPr lang="en-US" sz="1800" dirty="0"/>
              <a:t>Can see the details @ notebook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51971D-0B00-47C4-92F3-0E1DAEC1A7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93" r="52344" b="-1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3DCD82B-E87C-4E1D-AF36-22AAB2A0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8" y="585788"/>
            <a:ext cx="6067425" cy="1498600"/>
          </a:xfrm>
        </p:spPr>
        <p:txBody>
          <a:bodyPr/>
          <a:lstStyle/>
          <a:p>
            <a:r>
              <a:rPr lang="en-US" b="1" dirty="0"/>
              <a:t>k - means Analysis </a:t>
            </a:r>
            <a:br>
              <a:rPr lang="en-US" b="1" dirty="0"/>
            </a:br>
            <a:r>
              <a:rPr lang="en-US" sz="2400" b="1" dirty="0"/>
              <a:t>points of Interest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3550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5A380-659A-4991-9CF1-729D398EC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 - means Analysis </a:t>
            </a:r>
            <a:br>
              <a:rPr lang="en-US" b="1" dirty="0"/>
            </a:br>
            <a:r>
              <a:rPr lang="en-US" sz="2400" b="1" dirty="0"/>
              <a:t>Capacity 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96194-F780-4810-937A-E17E9236C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286000"/>
            <a:ext cx="2764971" cy="4023360"/>
          </a:xfrm>
        </p:spPr>
        <p:txBody>
          <a:bodyPr/>
          <a:lstStyle/>
          <a:p>
            <a:r>
              <a:rPr lang="en-US" dirty="0" err="1"/>
              <a:t>num_top_venues</a:t>
            </a:r>
            <a:r>
              <a:rPr lang="en-US" dirty="0"/>
              <a:t> = 2</a:t>
            </a:r>
          </a:p>
          <a:p>
            <a:r>
              <a:rPr lang="en-US" dirty="0" err="1"/>
              <a:t>kclusters</a:t>
            </a:r>
            <a:r>
              <a:rPr lang="en-US" dirty="0"/>
              <a:t> = 5</a:t>
            </a:r>
          </a:p>
          <a:p>
            <a:r>
              <a:rPr lang="en-US" dirty="0"/>
              <a:t>e.g. for cluster = 0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0689E37-0EEC-4D62-A26E-79E3B6EAE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569612"/>
              </p:ext>
            </p:extLst>
          </p:nvPr>
        </p:nvGraphicFramePr>
        <p:xfrm>
          <a:off x="4322309" y="2084832"/>
          <a:ext cx="9720264" cy="3200400"/>
        </p:xfrm>
        <a:graphic>
          <a:graphicData uri="http://schemas.openxmlformats.org/drawingml/2006/table">
            <a:tbl>
              <a:tblPr/>
              <a:tblGrid>
                <a:gridCol w="1620044">
                  <a:extLst>
                    <a:ext uri="{9D8B030D-6E8A-4147-A177-3AD203B41FA5}">
                      <a16:colId xmlns:a16="http://schemas.microsoft.com/office/drawing/2014/main" val="3954620"/>
                    </a:ext>
                  </a:extLst>
                </a:gridCol>
                <a:gridCol w="1620044">
                  <a:extLst>
                    <a:ext uri="{9D8B030D-6E8A-4147-A177-3AD203B41FA5}">
                      <a16:colId xmlns:a16="http://schemas.microsoft.com/office/drawing/2014/main" val="3335605515"/>
                    </a:ext>
                  </a:extLst>
                </a:gridCol>
                <a:gridCol w="1620044">
                  <a:extLst>
                    <a:ext uri="{9D8B030D-6E8A-4147-A177-3AD203B41FA5}">
                      <a16:colId xmlns:a16="http://schemas.microsoft.com/office/drawing/2014/main" val="1275475427"/>
                    </a:ext>
                  </a:extLst>
                </a:gridCol>
                <a:gridCol w="1620044">
                  <a:extLst>
                    <a:ext uri="{9D8B030D-6E8A-4147-A177-3AD203B41FA5}">
                      <a16:colId xmlns:a16="http://schemas.microsoft.com/office/drawing/2014/main" val="3307939750"/>
                    </a:ext>
                  </a:extLst>
                </a:gridCol>
                <a:gridCol w="1620044">
                  <a:extLst>
                    <a:ext uri="{9D8B030D-6E8A-4147-A177-3AD203B41FA5}">
                      <a16:colId xmlns:a16="http://schemas.microsoft.com/office/drawing/2014/main" val="1043513029"/>
                    </a:ext>
                  </a:extLst>
                </a:gridCol>
                <a:gridCol w="1620044">
                  <a:extLst>
                    <a:ext uri="{9D8B030D-6E8A-4147-A177-3AD203B41FA5}">
                      <a16:colId xmlns:a16="http://schemas.microsoft.com/office/drawing/2014/main" val="2510887384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POSTAL_CODE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CAPACITY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Cluster Labels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1st Most Common Venue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2nd Most Common Venue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16516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M4M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CAPACITY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CAPACITY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81527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M5A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CAPACITY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CAPACITY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93627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M5B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10.8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CAPACITY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CAPACITY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31414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M5G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10.8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CAPACITY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CAPACITY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8345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36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M5R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CAPACITY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CAPACITY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9382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37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M5S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10.5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CAPACITY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CAPACITY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584983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39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M5V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10.6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CAPACITY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CAPACITY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185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103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550F0-181F-47A7-B2C5-CF280FCE6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</a:rPr>
              <a:t>The table and map  analyzes the capacity = crowd gathering in each postal code  is very interesting because it will tell us the trends of each neighborhood. </a:t>
            </a:r>
          </a:p>
          <a:p>
            <a:r>
              <a:rPr lang="en-US" dirty="0" err="1"/>
              <a:t>toronto_merged.loc</a:t>
            </a:r>
            <a:r>
              <a:rPr lang="en-US" dirty="0"/>
              <a:t>[</a:t>
            </a:r>
            <a:r>
              <a:rPr lang="en-US" dirty="0" err="1"/>
              <a:t>toronto_merged</a:t>
            </a:r>
            <a:r>
              <a:rPr lang="en-US" dirty="0"/>
              <a:t>['Cluster Labels'] == 0 or 1 or 2 or 3 …. ,  </a:t>
            </a:r>
            <a:r>
              <a:rPr lang="en-US" dirty="0" err="1"/>
              <a:t>toronto_merged.columns</a:t>
            </a:r>
            <a:r>
              <a:rPr lang="en-US" dirty="0"/>
              <a:t>[[0]   + list(range(11, </a:t>
            </a:r>
            <a:r>
              <a:rPr lang="en-US" dirty="0" err="1"/>
              <a:t>toronto_merged.shape</a:t>
            </a:r>
            <a:r>
              <a:rPr lang="en-US" dirty="0"/>
              <a:t>[1]))]]</a:t>
            </a:r>
          </a:p>
          <a:p>
            <a:r>
              <a:rPr lang="en-US" dirty="0"/>
              <a:t>Can see the details @ notebook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B0E231-E081-482E-9707-132B19A5E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05" r="40602"/>
          <a:stretch/>
        </p:blipFill>
        <p:spPr>
          <a:xfrm>
            <a:off x="7552267" y="0"/>
            <a:ext cx="4639733" cy="685799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EA742CE-255F-4BC5-BD22-5C8D14F527F2}"/>
              </a:ext>
            </a:extLst>
          </p:cNvPr>
          <p:cNvSpPr txBox="1">
            <a:spLocks/>
          </p:cNvSpPr>
          <p:nvPr/>
        </p:nvSpPr>
        <p:spPr>
          <a:xfrm>
            <a:off x="1024128" y="548640"/>
            <a:ext cx="63672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k - means Analysis </a:t>
            </a:r>
            <a:br>
              <a:rPr lang="en-US" b="1" dirty="0"/>
            </a:br>
            <a:r>
              <a:rPr lang="en-US" sz="2400" b="1" dirty="0"/>
              <a:t>Capacity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6959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D298E-E8C1-43E1-86F0-AF9DC4787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902061" cy="1499616"/>
          </a:xfrm>
        </p:spPr>
        <p:txBody>
          <a:bodyPr>
            <a:normAutofit/>
          </a:bodyPr>
          <a:lstStyle/>
          <a:p>
            <a:r>
              <a:rPr lang="en-US" dirty="0"/>
              <a:t>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96321-33B3-4AFA-B64C-6677047B5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902061" cy="3931920"/>
          </a:xfrm>
        </p:spPr>
        <p:txBody>
          <a:bodyPr>
            <a:normAutofit/>
          </a:bodyPr>
          <a:lstStyle/>
          <a:p>
            <a:r>
              <a:rPr lang="en-US" sz="1500" dirty="0"/>
              <a:t>K-means / clusters – </a:t>
            </a:r>
            <a:r>
              <a:rPr lang="en-US" sz="1500" b="1" dirty="0"/>
              <a:t>Capacity </a:t>
            </a:r>
            <a:r>
              <a:rPr lang="en-US" sz="1500" dirty="0"/>
              <a:t>: can see that cluster = 0 or 4 are located closely and have in total a high capacity which is translated to more people. </a:t>
            </a:r>
          </a:p>
          <a:p>
            <a:r>
              <a:rPr lang="en-US" sz="1500" dirty="0"/>
              <a:t>K-means / clusters – </a:t>
            </a:r>
            <a:r>
              <a:rPr lang="en-US" sz="1500" b="1" dirty="0"/>
              <a:t>DESC (poi) </a:t>
            </a:r>
            <a:r>
              <a:rPr lang="en-US" sz="1500" dirty="0"/>
              <a:t>: can see that cluster = 1,2,4 places are located close to our points of our Capacity analysis and also have a variety </a:t>
            </a:r>
            <a:r>
              <a:rPr lang="en-US" sz="1500"/>
              <a:t>of venues </a:t>
            </a:r>
            <a:r>
              <a:rPr lang="en-US" sz="1500" dirty="0"/>
              <a:t>that are popular to our potential customers.  </a:t>
            </a:r>
          </a:p>
          <a:p>
            <a:r>
              <a:rPr lang="en-US" sz="1500" dirty="0"/>
              <a:t>We can merge the results in order to find the common Postal codes </a:t>
            </a:r>
          </a:p>
          <a:p>
            <a:r>
              <a:rPr lang="en-US" sz="1500" dirty="0" err="1"/>
              <a:t>mergedStuff</a:t>
            </a:r>
            <a:r>
              <a:rPr lang="en-US" sz="1500" dirty="0"/>
              <a:t> = </a:t>
            </a:r>
            <a:r>
              <a:rPr lang="en-US" sz="1500" dirty="0" err="1"/>
              <a:t>pd.merge</a:t>
            </a:r>
            <a:r>
              <a:rPr lang="en-US" sz="1500" dirty="0"/>
              <a:t>(to_1, to_2, on=['POSTAL_CODE'], how='inner’) </a:t>
            </a:r>
          </a:p>
          <a:p>
            <a:r>
              <a:rPr lang="en-US" sz="1500" dirty="0"/>
              <a:t>Cluster Labels = 1 or 4 </a:t>
            </a:r>
          </a:p>
          <a:p>
            <a:r>
              <a:rPr lang="en-US" sz="1500" dirty="0"/>
              <a:t>Cluster Labels = 1 or 2 or 4 </a:t>
            </a:r>
          </a:p>
          <a:p>
            <a:r>
              <a:rPr lang="en-US" sz="1500" dirty="0"/>
              <a:t>e.g. </a:t>
            </a:r>
          </a:p>
          <a:p>
            <a:endParaRPr lang="en-US" sz="15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682FAFD-63BA-4576-9E1B-D89A31BF8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726072"/>
              </p:ext>
            </p:extLst>
          </p:nvPr>
        </p:nvGraphicFramePr>
        <p:xfrm>
          <a:off x="7552267" y="2908361"/>
          <a:ext cx="3999657" cy="1041278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30196"/>
                  </a:srgbClr>
                </a:solidFill>
              </a:tblPr>
              <a:tblGrid>
                <a:gridCol w="411622">
                  <a:extLst>
                    <a:ext uri="{9D8B030D-6E8A-4147-A177-3AD203B41FA5}">
                      <a16:colId xmlns:a16="http://schemas.microsoft.com/office/drawing/2014/main" val="2396973267"/>
                    </a:ext>
                  </a:extLst>
                </a:gridCol>
                <a:gridCol w="1585143">
                  <a:extLst>
                    <a:ext uri="{9D8B030D-6E8A-4147-A177-3AD203B41FA5}">
                      <a16:colId xmlns:a16="http://schemas.microsoft.com/office/drawing/2014/main" val="2841254593"/>
                    </a:ext>
                  </a:extLst>
                </a:gridCol>
                <a:gridCol w="1001446">
                  <a:extLst>
                    <a:ext uri="{9D8B030D-6E8A-4147-A177-3AD203B41FA5}">
                      <a16:colId xmlns:a16="http://schemas.microsoft.com/office/drawing/2014/main" val="2243530444"/>
                    </a:ext>
                  </a:extLst>
                </a:gridCol>
                <a:gridCol w="1001446">
                  <a:extLst>
                    <a:ext uri="{9D8B030D-6E8A-4147-A177-3AD203B41FA5}">
                      <a16:colId xmlns:a16="http://schemas.microsoft.com/office/drawing/2014/main" val="2580024828"/>
                    </a:ext>
                  </a:extLst>
                </a:gridCol>
              </a:tblGrid>
              <a:tr h="623590">
                <a:tc>
                  <a:txBody>
                    <a:bodyPr/>
                    <a:lstStyle/>
                    <a:p>
                      <a:endParaRPr lang="en-US" sz="14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14717" marR="88244" marT="88244" marB="88244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>
                          <a:solidFill>
                            <a:schemeClr val="bg1"/>
                          </a:solidFill>
                        </a:rPr>
                        <a:t>POSTAL_CODE</a:t>
                      </a:r>
                    </a:p>
                  </a:txBody>
                  <a:tcPr marL="114717" marR="88244" marT="88244" marB="8824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>
                          <a:solidFill>
                            <a:schemeClr val="bg1"/>
                          </a:solidFill>
                        </a:rPr>
                        <a:t>Cluster Labels_x</a:t>
                      </a:r>
                    </a:p>
                  </a:txBody>
                  <a:tcPr marL="114717" marR="88244" marT="88244" marB="8824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>
                          <a:solidFill>
                            <a:schemeClr val="bg1"/>
                          </a:solidFill>
                        </a:rPr>
                        <a:t>Cluster Labels_y</a:t>
                      </a:r>
                    </a:p>
                  </a:txBody>
                  <a:tcPr marL="114717" marR="88244" marT="88244" marB="8824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200251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4717" marR="88244" marT="88244" marB="8824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M5H</a:t>
                      </a:r>
                    </a:p>
                  </a:txBody>
                  <a:tcPr marL="114717" marR="88244" marT="88244" marB="88244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14717" marR="88244" marT="88244" marB="88244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14717" marR="88244" marT="88244" marB="88244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39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252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F4EF8-C9DB-4F9A-B8DA-C3200090F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/>
              <a:t>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49B9D-3717-4F0D-A93D-5EB85E085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r>
              <a:rPr lang="en-US" sz="1600" dirty="0"/>
              <a:t>Try combinations in order to evaluate the results. </a:t>
            </a:r>
          </a:p>
          <a:p>
            <a:r>
              <a:rPr lang="en-US" sz="1600" dirty="0"/>
              <a:t>Select best options based on other criteria </a:t>
            </a:r>
          </a:p>
          <a:p>
            <a:r>
              <a:rPr lang="en-US" sz="1600" dirty="0"/>
              <a:t>e.g. City location, population etc. </a:t>
            </a:r>
          </a:p>
          <a:p>
            <a:endParaRPr lang="en-US" sz="1600" dirty="0"/>
          </a:p>
          <a:p>
            <a:endParaRPr lang="en-US" sz="1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E9DB1F-DEFA-4AA4-8003-DAEBA3653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324838"/>
              </p:ext>
            </p:extLst>
          </p:nvPr>
        </p:nvGraphicFramePr>
        <p:xfrm>
          <a:off x="5150015" y="640080"/>
          <a:ext cx="5894231" cy="557784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31715">
                  <a:extLst>
                    <a:ext uri="{9D8B030D-6E8A-4147-A177-3AD203B41FA5}">
                      <a16:colId xmlns:a16="http://schemas.microsoft.com/office/drawing/2014/main" val="649415120"/>
                    </a:ext>
                  </a:extLst>
                </a:gridCol>
                <a:gridCol w="1738394">
                  <a:extLst>
                    <a:ext uri="{9D8B030D-6E8A-4147-A177-3AD203B41FA5}">
                      <a16:colId xmlns:a16="http://schemas.microsoft.com/office/drawing/2014/main" val="3474636115"/>
                    </a:ext>
                  </a:extLst>
                </a:gridCol>
                <a:gridCol w="2224122">
                  <a:extLst>
                    <a:ext uri="{9D8B030D-6E8A-4147-A177-3AD203B41FA5}">
                      <a16:colId xmlns:a16="http://schemas.microsoft.com/office/drawing/2014/main" val="2295218849"/>
                    </a:ext>
                  </a:extLst>
                </a:gridCol>
              </a:tblGrid>
              <a:tr h="6659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Clusters Capacity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41" marR="9541" marT="9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Clusters POI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41" marR="9541" marT="9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Postal Codes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41" marR="9541" marT="9541" marB="0" anchor="b"/>
                </a:tc>
                <a:extLst>
                  <a:ext uri="{0D108BD9-81ED-4DB2-BD59-A6C34878D82A}">
                    <a16:rowId xmlns:a16="http://schemas.microsoft.com/office/drawing/2014/main" val="2803145749"/>
                  </a:ext>
                </a:extLst>
              </a:tr>
              <a:tr h="9713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41" marR="9541" marT="9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41" marR="9541" marT="9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M5B </a:t>
                      </a:r>
                      <a:br>
                        <a:rPr lang="en-US" sz="2000" u="none" strike="noStrike">
                          <a:effectLst/>
                        </a:rPr>
                      </a:br>
                      <a:r>
                        <a:rPr lang="en-US" sz="2000" u="none" strike="noStrike">
                          <a:effectLst/>
                        </a:rPr>
                        <a:t>M5G </a:t>
                      </a:r>
                      <a:br>
                        <a:rPr lang="en-US" sz="2000" u="none" strike="noStrike">
                          <a:effectLst/>
                        </a:rPr>
                      </a:br>
                      <a:r>
                        <a:rPr lang="en-US" sz="2000" u="none" strike="noStrike">
                          <a:effectLst/>
                        </a:rPr>
                        <a:t>M5R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41" marR="9541" marT="9541" marB="0" anchor="b"/>
                </a:tc>
                <a:extLst>
                  <a:ext uri="{0D108BD9-81ED-4DB2-BD59-A6C34878D82A}">
                    <a16:rowId xmlns:a16="http://schemas.microsoft.com/office/drawing/2014/main" val="411522611"/>
                  </a:ext>
                </a:extLst>
              </a:tr>
              <a:tr h="3606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41" marR="9541" marT="9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41" marR="9541" marT="9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41" marR="9541" marT="9541" marB="0" anchor="b"/>
                </a:tc>
                <a:extLst>
                  <a:ext uri="{0D108BD9-81ED-4DB2-BD59-A6C34878D82A}">
                    <a16:rowId xmlns:a16="http://schemas.microsoft.com/office/drawing/2014/main" val="408198750"/>
                  </a:ext>
                </a:extLst>
              </a:tr>
              <a:tr h="1276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41" marR="9541" marT="9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41" marR="9541" marT="9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M4M </a:t>
                      </a:r>
                      <a:br>
                        <a:rPr lang="en-US" sz="2000" u="none" strike="noStrike">
                          <a:effectLst/>
                        </a:rPr>
                      </a:br>
                      <a:r>
                        <a:rPr lang="en-US" sz="2000" u="none" strike="noStrike">
                          <a:effectLst/>
                        </a:rPr>
                        <a:t>M5A </a:t>
                      </a:r>
                      <a:br>
                        <a:rPr lang="en-US" sz="2000" u="none" strike="noStrike">
                          <a:effectLst/>
                        </a:rPr>
                      </a:br>
                      <a:r>
                        <a:rPr lang="en-US" sz="2000" u="none" strike="noStrike">
                          <a:effectLst/>
                        </a:rPr>
                        <a:t>M5S </a:t>
                      </a:r>
                      <a:br>
                        <a:rPr lang="en-US" sz="2000" u="none" strike="noStrike">
                          <a:effectLst/>
                        </a:rPr>
                      </a:br>
                      <a:r>
                        <a:rPr lang="en-US" sz="2000" u="none" strike="noStrike">
                          <a:effectLst/>
                        </a:rPr>
                        <a:t>M5V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41" marR="9541" marT="9541" marB="0" anchor="b"/>
                </a:tc>
                <a:extLst>
                  <a:ext uri="{0D108BD9-81ED-4DB2-BD59-A6C34878D82A}">
                    <a16:rowId xmlns:a16="http://schemas.microsoft.com/office/drawing/2014/main" val="263019299"/>
                  </a:ext>
                </a:extLst>
              </a:tr>
              <a:tr h="3606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41" marR="9541" marT="9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41" marR="9541" marT="9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M5H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41" marR="9541" marT="9541" marB="0" anchor="b"/>
                </a:tc>
                <a:extLst>
                  <a:ext uri="{0D108BD9-81ED-4DB2-BD59-A6C34878D82A}">
                    <a16:rowId xmlns:a16="http://schemas.microsoft.com/office/drawing/2014/main" val="2466299131"/>
                  </a:ext>
                </a:extLst>
              </a:tr>
              <a:tr h="3606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41" marR="9541" marT="9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41" marR="9541" marT="9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41" marR="9541" marT="9541" marB="0" anchor="b"/>
                </a:tc>
                <a:extLst>
                  <a:ext uri="{0D108BD9-81ED-4DB2-BD59-A6C34878D82A}">
                    <a16:rowId xmlns:a16="http://schemas.microsoft.com/office/drawing/2014/main" val="2435786330"/>
                  </a:ext>
                </a:extLst>
              </a:tr>
              <a:tr h="15819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41" marR="9541" marT="9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41" marR="9541" marT="9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M5E </a:t>
                      </a:r>
                      <a:br>
                        <a:rPr lang="de-DE" sz="2000" u="none" strike="noStrike" dirty="0">
                          <a:effectLst/>
                        </a:rPr>
                      </a:br>
                      <a:r>
                        <a:rPr lang="de-DE" sz="2000" u="none" strike="noStrike" dirty="0">
                          <a:effectLst/>
                        </a:rPr>
                        <a:t>M5T </a:t>
                      </a:r>
                      <a:br>
                        <a:rPr lang="de-DE" sz="2000" u="none" strike="noStrike" dirty="0">
                          <a:effectLst/>
                        </a:rPr>
                      </a:br>
                      <a:r>
                        <a:rPr lang="de-DE" sz="2000" u="none" strike="noStrike" dirty="0">
                          <a:effectLst/>
                        </a:rPr>
                        <a:t>M6G </a:t>
                      </a:r>
                      <a:br>
                        <a:rPr lang="de-DE" sz="2000" u="none" strike="noStrike" dirty="0">
                          <a:effectLst/>
                        </a:rPr>
                      </a:br>
                      <a:r>
                        <a:rPr lang="de-DE" sz="2000" u="none" strike="noStrike" dirty="0">
                          <a:effectLst/>
                        </a:rPr>
                        <a:t>M6J </a:t>
                      </a:r>
                      <a:br>
                        <a:rPr lang="de-DE" sz="2000" u="none" strike="noStrike" dirty="0">
                          <a:effectLst/>
                        </a:rPr>
                      </a:br>
                      <a:r>
                        <a:rPr lang="de-DE" sz="2000" u="none" strike="noStrike" dirty="0">
                          <a:effectLst/>
                        </a:rPr>
                        <a:t>M6P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41" marR="9541" marT="9541" marB="0" anchor="b"/>
                </a:tc>
                <a:extLst>
                  <a:ext uri="{0D108BD9-81ED-4DB2-BD59-A6C34878D82A}">
                    <a16:rowId xmlns:a16="http://schemas.microsoft.com/office/drawing/2014/main" val="3894232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49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6A94D0-2BF4-453C-8034-7742BE49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115BBF-8011-4E68-A9C9-48D0792E7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BA28970-3E8F-46CD-A302-42EE83668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139508-B00B-45F5-AF64-E44754A92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7164674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1" spc="200">
                <a:solidFill>
                  <a:schemeClr val="tx1">
                    <a:alpha val="80000"/>
                  </a:schemeClr>
                </a:solidFill>
              </a:rPr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E4A02-49AF-4F5E-9F76-28ED8E8E1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608" y="643467"/>
            <a:ext cx="3096926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looking for an optimal location to open a healthy food / fruit bar. 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@ Toronto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AE7893-212D-45CB-A5B0-AE377389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678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43CDC-27A9-4C12-A28F-C297AD987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 dirty="0"/>
              <a:t>Result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98ED86-BE53-4568-8CA9-5BFD967AB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681" y="1166440"/>
            <a:ext cx="9037319" cy="5691560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2E415AB-FE8A-49EF-8446-7F1BE7BBF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041366"/>
              </p:ext>
            </p:extLst>
          </p:nvPr>
        </p:nvGraphicFramePr>
        <p:xfrm>
          <a:off x="99044" y="2666056"/>
          <a:ext cx="3055637" cy="327754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01423">
                  <a:extLst>
                    <a:ext uri="{9D8B030D-6E8A-4147-A177-3AD203B41FA5}">
                      <a16:colId xmlns:a16="http://schemas.microsoft.com/office/drawing/2014/main" val="649415120"/>
                    </a:ext>
                  </a:extLst>
                </a:gridCol>
                <a:gridCol w="901203">
                  <a:extLst>
                    <a:ext uri="{9D8B030D-6E8A-4147-A177-3AD203B41FA5}">
                      <a16:colId xmlns:a16="http://schemas.microsoft.com/office/drawing/2014/main" val="3474636115"/>
                    </a:ext>
                  </a:extLst>
                </a:gridCol>
                <a:gridCol w="1153011">
                  <a:extLst>
                    <a:ext uri="{9D8B030D-6E8A-4147-A177-3AD203B41FA5}">
                      <a16:colId xmlns:a16="http://schemas.microsoft.com/office/drawing/2014/main" val="2295218849"/>
                    </a:ext>
                  </a:extLst>
                </a:gridCol>
              </a:tblGrid>
              <a:tr h="9710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Clusters Capacity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41" marR="9541" marT="9541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Clusters POI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41" marR="9541" marT="9541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Postal Codes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41" marR="9541" marT="9541" marB="0" vert="vert270" anchor="b"/>
                </a:tc>
                <a:extLst>
                  <a:ext uri="{0D108BD9-81ED-4DB2-BD59-A6C34878D82A}">
                    <a16:rowId xmlns:a16="http://schemas.microsoft.com/office/drawing/2014/main" val="2803145749"/>
                  </a:ext>
                </a:extLst>
              </a:tr>
              <a:tr h="2306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41" marR="9541" marT="9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41" marR="9541" marT="95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M5E </a:t>
                      </a:r>
                      <a:br>
                        <a:rPr lang="de-DE" sz="2000" u="none" strike="noStrike" dirty="0">
                          <a:effectLst/>
                        </a:rPr>
                      </a:br>
                      <a:r>
                        <a:rPr lang="de-DE" sz="2000" u="none" strike="noStrike" dirty="0">
                          <a:effectLst/>
                        </a:rPr>
                        <a:t>M5T </a:t>
                      </a:r>
                      <a:br>
                        <a:rPr lang="de-DE" sz="2000" u="none" strike="noStrike" dirty="0">
                          <a:effectLst/>
                        </a:rPr>
                      </a:br>
                      <a:r>
                        <a:rPr lang="de-DE" sz="2000" u="none" strike="noStrike" dirty="0">
                          <a:effectLst/>
                        </a:rPr>
                        <a:t>M6G </a:t>
                      </a:r>
                      <a:br>
                        <a:rPr lang="de-DE" sz="2000" u="none" strike="noStrike" dirty="0">
                          <a:effectLst/>
                        </a:rPr>
                      </a:br>
                      <a:r>
                        <a:rPr lang="de-DE" sz="2000" u="none" strike="noStrike" dirty="0">
                          <a:effectLst/>
                        </a:rPr>
                        <a:t>M6J </a:t>
                      </a:r>
                      <a:br>
                        <a:rPr lang="de-DE" sz="2000" u="none" strike="noStrike" dirty="0">
                          <a:effectLst/>
                        </a:rPr>
                      </a:br>
                      <a:r>
                        <a:rPr lang="de-DE" sz="2000" u="none" strike="noStrike" dirty="0">
                          <a:effectLst/>
                        </a:rPr>
                        <a:t>M6P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41" marR="9541" marT="9541" marB="0" anchor="b"/>
                </a:tc>
                <a:extLst>
                  <a:ext uri="{0D108BD9-81ED-4DB2-BD59-A6C34878D82A}">
                    <a16:rowId xmlns:a16="http://schemas.microsoft.com/office/drawing/2014/main" val="3894232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7405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CF4EF8-C9DB-4F9A-B8DA-C3200090F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4" y="2873223"/>
            <a:ext cx="3955492" cy="111155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Further ANALYSIS 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49B9D-3717-4F0D-A93D-5EB85E085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273" y="558922"/>
            <a:ext cx="6257721" cy="2870078"/>
          </a:xfrm>
        </p:spPr>
        <p:txBody>
          <a:bodyPr anchor="ctr">
            <a:noAutofit/>
          </a:bodyPr>
          <a:lstStyle/>
          <a:p>
            <a:r>
              <a:rPr lang="en-US" sz="2000" dirty="0"/>
              <a:t>Use </a:t>
            </a:r>
            <a:r>
              <a:rPr lang="en-US" sz="2000" b="1" dirty="0"/>
              <a:t>Avoid Post codes list</a:t>
            </a:r>
          </a:p>
          <a:p>
            <a:r>
              <a:rPr lang="en-US" sz="2000" dirty="0"/>
              <a:t>Confirms that our out put is correct since there already similar places exist </a:t>
            </a:r>
          </a:p>
          <a:p>
            <a:r>
              <a:rPr lang="en-US" sz="2000" dirty="0"/>
              <a:t>The fact that  @ our final post code locations Juice bars exist doesn’t mean that another one can open as well. 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101CF4F7-0F04-452D-B0E8-9EDA44170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649440"/>
              </p:ext>
            </p:extLst>
          </p:nvPr>
        </p:nvGraphicFramePr>
        <p:xfrm>
          <a:off x="5845630" y="4216522"/>
          <a:ext cx="3999657" cy="1041278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30196"/>
                  </a:srgbClr>
                </a:solidFill>
              </a:tblPr>
              <a:tblGrid>
                <a:gridCol w="411622">
                  <a:extLst>
                    <a:ext uri="{9D8B030D-6E8A-4147-A177-3AD203B41FA5}">
                      <a16:colId xmlns:a16="http://schemas.microsoft.com/office/drawing/2014/main" val="2396973267"/>
                    </a:ext>
                  </a:extLst>
                </a:gridCol>
                <a:gridCol w="1585143">
                  <a:extLst>
                    <a:ext uri="{9D8B030D-6E8A-4147-A177-3AD203B41FA5}">
                      <a16:colId xmlns:a16="http://schemas.microsoft.com/office/drawing/2014/main" val="2841254593"/>
                    </a:ext>
                  </a:extLst>
                </a:gridCol>
                <a:gridCol w="1001446">
                  <a:extLst>
                    <a:ext uri="{9D8B030D-6E8A-4147-A177-3AD203B41FA5}">
                      <a16:colId xmlns:a16="http://schemas.microsoft.com/office/drawing/2014/main" val="2243530444"/>
                    </a:ext>
                  </a:extLst>
                </a:gridCol>
                <a:gridCol w="1001446">
                  <a:extLst>
                    <a:ext uri="{9D8B030D-6E8A-4147-A177-3AD203B41FA5}">
                      <a16:colId xmlns:a16="http://schemas.microsoft.com/office/drawing/2014/main" val="2580024828"/>
                    </a:ext>
                  </a:extLst>
                </a:gridCol>
              </a:tblGrid>
              <a:tr h="623590">
                <a:tc>
                  <a:txBody>
                    <a:bodyPr/>
                    <a:lstStyle/>
                    <a:p>
                      <a:endParaRPr lang="en-US" sz="14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14717" marR="88244" marT="88244" marB="88244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>
                          <a:solidFill>
                            <a:schemeClr val="bg1"/>
                          </a:solidFill>
                        </a:rPr>
                        <a:t>POSTAL_CODE</a:t>
                      </a:r>
                    </a:p>
                  </a:txBody>
                  <a:tcPr marL="114717" marR="88244" marT="88244" marB="8824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>
                          <a:solidFill>
                            <a:schemeClr val="bg1"/>
                          </a:solidFill>
                        </a:rPr>
                        <a:t>Cluster </a:t>
                      </a:r>
                      <a:r>
                        <a:rPr lang="en-US" sz="1400" b="0" cap="none" spc="0" dirty="0" err="1">
                          <a:solidFill>
                            <a:schemeClr val="bg1"/>
                          </a:solidFill>
                        </a:rPr>
                        <a:t>Labels_x</a:t>
                      </a:r>
                      <a:endParaRPr lang="en-US" sz="14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14717" marR="88244" marT="88244" marB="8824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>
                          <a:solidFill>
                            <a:schemeClr val="bg1"/>
                          </a:solidFill>
                        </a:rPr>
                        <a:t>Cluster </a:t>
                      </a:r>
                      <a:r>
                        <a:rPr lang="en-US" sz="1400" b="0" cap="none" spc="0" dirty="0" err="1">
                          <a:solidFill>
                            <a:schemeClr val="bg1"/>
                          </a:solidFill>
                        </a:rPr>
                        <a:t>Labels_y</a:t>
                      </a:r>
                      <a:endParaRPr lang="en-US" sz="14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14717" marR="88244" marT="88244" marB="8824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200251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4717" marR="88244" marT="88244" marB="8824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M5H</a:t>
                      </a:r>
                    </a:p>
                  </a:txBody>
                  <a:tcPr marL="114717" marR="88244" marT="88244" marB="88244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14717" marR="88244" marT="88244" marB="88244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14717" marR="88244" marT="88244" marB="88244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39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44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BF73E21A-E0BB-47E2-B73B-7B170203F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D47406-8990-4E4C-A5D9-1F6311B13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037723" cy="1499616"/>
          </a:xfrm>
        </p:spPr>
        <p:txBody>
          <a:bodyPr>
            <a:normAutofit/>
          </a:bodyPr>
          <a:lstStyle/>
          <a:p>
            <a:r>
              <a:rPr lang="en-US" dirty="0"/>
              <a:t>Further ANALYSIS 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B7487363-5661-4FE4-AE64-1549B5C9A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F5926-13E5-4205-9806-4D4E15780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772D68-A0CB-4EE8-A495-3AA96EAB5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189983"/>
            <a:ext cx="12192000" cy="466801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D63A6AA-CAC6-42A1-8878-C4B9772D01FD}"/>
              </a:ext>
            </a:extLst>
          </p:cNvPr>
          <p:cNvSpPr/>
          <p:nvPr/>
        </p:nvSpPr>
        <p:spPr>
          <a:xfrm>
            <a:off x="2090057" y="4582886"/>
            <a:ext cx="544286" cy="11212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642918-28AD-4783-8F10-7D9381180A7A}"/>
              </a:ext>
            </a:extLst>
          </p:cNvPr>
          <p:cNvSpPr/>
          <p:nvPr/>
        </p:nvSpPr>
        <p:spPr>
          <a:xfrm>
            <a:off x="5881768" y="4506685"/>
            <a:ext cx="6310231" cy="129540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4898DB-B651-4884-92EB-B409E982526D}"/>
              </a:ext>
            </a:extLst>
          </p:cNvPr>
          <p:cNvSpPr txBox="1"/>
          <p:nvPr/>
        </p:nvSpPr>
        <p:spPr>
          <a:xfrm>
            <a:off x="6259286" y="585216"/>
            <a:ext cx="3722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 M5H poste code area we already have 3 existing places that offer similar services </a:t>
            </a:r>
          </a:p>
        </p:txBody>
      </p:sp>
    </p:spTree>
    <p:extLst>
      <p:ext uri="{BB962C8B-B14F-4D97-AF65-F5344CB8AC3E}">
        <p14:creationId xmlns:p14="http://schemas.microsoft.com/office/powerpoint/2010/main" val="328476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F4EF8-C9DB-4F9A-B8DA-C3200090F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949" y="934962"/>
            <a:ext cx="3901126" cy="741438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Further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49B9D-3717-4F0D-A93D-5EB85E085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Autofit/>
          </a:bodyPr>
          <a:lstStyle/>
          <a:p>
            <a:endParaRPr lang="en-US" sz="2000" dirty="0"/>
          </a:p>
          <a:p>
            <a:r>
              <a:rPr lang="en-US" sz="2000" b="1" dirty="0"/>
              <a:t>Avoid completion </a:t>
            </a:r>
          </a:p>
          <a:p>
            <a:r>
              <a:rPr lang="en-US" sz="2000" dirty="0"/>
              <a:t>exclude Post code from Avoid list </a:t>
            </a:r>
            <a:endParaRPr lang="en-US" sz="2000" b="1" dirty="0"/>
          </a:p>
          <a:p>
            <a:r>
              <a:rPr lang="en-US" sz="2000" b="1" dirty="0"/>
              <a:t>Set more criteria</a:t>
            </a:r>
          </a:p>
          <a:p>
            <a:r>
              <a:rPr lang="en-US" sz="2000" dirty="0"/>
              <a:t>The fact that  @ our final post code locations Juice bars exist doesn’t mean that another one can open as well. </a:t>
            </a:r>
          </a:p>
          <a:p>
            <a:r>
              <a:rPr lang="el-GR" sz="2000" b="1" dirty="0"/>
              <a:t>Μ</a:t>
            </a:r>
            <a:r>
              <a:rPr lang="en-US" sz="2000" b="1" dirty="0"/>
              <a:t>ore data</a:t>
            </a:r>
          </a:p>
          <a:p>
            <a:pPr lvl="1"/>
            <a:r>
              <a:rPr lang="en-US" sz="2000" dirty="0"/>
              <a:t>Population </a:t>
            </a:r>
          </a:p>
          <a:p>
            <a:pPr lvl="1"/>
            <a:r>
              <a:rPr lang="en-US" sz="2000" dirty="0"/>
              <a:t>Add more data </a:t>
            </a:r>
          </a:p>
          <a:p>
            <a:pPr lvl="1"/>
            <a:r>
              <a:rPr lang="en-US" sz="2000" dirty="0"/>
              <a:t>Foursquare rating </a:t>
            </a:r>
          </a:p>
          <a:p>
            <a:pPr marL="128016" lvl="1" indent="0">
              <a:buNone/>
            </a:pPr>
            <a:r>
              <a:rPr lang="en-US" sz="2000" b="1" dirty="0"/>
              <a:t>Add weight on data criteria</a:t>
            </a:r>
          </a:p>
          <a:p>
            <a:pPr marL="128016" lvl="1" indent="0">
              <a:buNone/>
            </a:pPr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3FB4ED6-4E61-4FF4-A2C8-6C2046416DF6}"/>
              </a:ext>
            </a:extLst>
          </p:cNvPr>
          <p:cNvSpPr txBox="1">
            <a:spLocks/>
          </p:cNvSpPr>
          <p:nvPr/>
        </p:nvSpPr>
        <p:spPr>
          <a:xfrm>
            <a:off x="934949" y="1676400"/>
            <a:ext cx="3901126" cy="741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Discussion </a:t>
            </a:r>
          </a:p>
        </p:txBody>
      </p:sp>
    </p:spTree>
    <p:extLst>
      <p:ext uri="{BB962C8B-B14F-4D97-AF65-F5344CB8AC3E}">
        <p14:creationId xmlns:p14="http://schemas.microsoft.com/office/powerpoint/2010/main" val="502246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A12EA-46AB-4CF5-BBDB-DF44E4917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3B0E0-61E4-4588-8665-1120A01F4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 this project, we are going to look for an optimal location to open a healthy food / fruit bar. Specifically, this report can provide a reference for stakeholders who are interested in opening a healthy / fruit bar based on places that gather people / potential customers (cyclists, athletes, people that go to the gym </a:t>
            </a:r>
            <a:r>
              <a:rPr lang="en-US" dirty="0" err="1"/>
              <a:t>etc</a:t>
            </a:r>
            <a:r>
              <a:rPr lang="en-US" dirty="0"/>
              <a:t>) at Toronto.</a:t>
            </a:r>
          </a:p>
          <a:p>
            <a:r>
              <a:rPr lang="en-US" b="1" dirty="0"/>
              <a:t>In this report, we will focus on all areas of Toronto analyzing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Areas that can have potential customers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Areas that already have similar business </a:t>
            </a:r>
          </a:p>
          <a:p>
            <a:pPr marL="0" indent="0">
              <a:buNone/>
            </a:pPr>
            <a:r>
              <a:rPr lang="en-US" b="1" dirty="0"/>
              <a:t>We will analyze data and use a clustering model in order to find best </a:t>
            </a:r>
            <a:r>
              <a:rPr lang="en-US" b="1" dirty="0" err="1"/>
              <a:t>mathing</a:t>
            </a:r>
            <a:r>
              <a:rPr lang="en-US" b="1" dirty="0"/>
              <a:t> areas and where exist similar business</a:t>
            </a:r>
          </a:p>
          <a:p>
            <a:pPr marL="0" indent="0">
              <a:buNone/>
            </a:pPr>
            <a:r>
              <a:rPr lang="en-US" dirty="0"/>
              <a:t>Then we will use deferent approaches using simple mean values and K-means analysis based 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number of target shops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capacity of places that gather targeted customers</a:t>
            </a:r>
          </a:p>
          <a:p>
            <a:r>
              <a:rPr lang="en-US" b="1" dirty="0"/>
              <a:t>We will use data science tools to fetch the raw data, visualize it then generate a few most promising areas based on the above criteria.</a:t>
            </a:r>
          </a:p>
        </p:txBody>
      </p:sp>
    </p:spTree>
    <p:extLst>
      <p:ext uri="{BB962C8B-B14F-4D97-AF65-F5344CB8AC3E}">
        <p14:creationId xmlns:p14="http://schemas.microsoft.com/office/powerpoint/2010/main" val="3596902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2AAB-57F5-441C-B42B-E6B732052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4B131-5B5D-4CD2-9F6A-57E5A9504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data sets used are relevant to the targeted customer habits described, like bicycle parking spaces, athletes' shops etc. </a:t>
            </a:r>
          </a:p>
          <a:p>
            <a:r>
              <a:rPr lang="en-US" dirty="0"/>
              <a:t>More data can be added. The analysis and Python methods that used are </a:t>
            </a:r>
          </a:p>
          <a:p>
            <a:r>
              <a:rPr lang="en-US" dirty="0"/>
              <a:t>- Folium library</a:t>
            </a:r>
          </a:p>
          <a:p>
            <a:r>
              <a:rPr lang="en-US" dirty="0"/>
              <a:t>- Foursquare APIs</a:t>
            </a:r>
          </a:p>
          <a:p>
            <a:r>
              <a:rPr lang="en-US" dirty="0"/>
              <a:t>- mean methodology </a:t>
            </a:r>
          </a:p>
          <a:p>
            <a:r>
              <a:rPr lang="en-US" dirty="0"/>
              <a:t>- K-Means Clustering Algorithm</a:t>
            </a:r>
          </a:p>
          <a:p>
            <a:r>
              <a:rPr lang="en-US" dirty="0"/>
              <a:t>- Horizontal Bar Chart</a:t>
            </a:r>
          </a:p>
          <a:p>
            <a:r>
              <a:rPr lang="en-US" dirty="0"/>
              <a:t>- Pandas, </a:t>
            </a:r>
            <a:r>
              <a:rPr lang="en-US" dirty="0" err="1"/>
              <a:t>Numpy</a:t>
            </a:r>
            <a:r>
              <a:rPr lang="en-US" dirty="0"/>
              <a:t>, Shapely</a:t>
            </a:r>
          </a:p>
        </p:txBody>
      </p:sp>
    </p:spTree>
    <p:extLst>
      <p:ext uri="{BB962C8B-B14F-4D97-AF65-F5344CB8AC3E}">
        <p14:creationId xmlns:p14="http://schemas.microsoft.com/office/powerpoint/2010/main" val="216007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9662-625E-4403-8F02-316321E98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B3E15-58AD-4582-8EDD-A6F79AB75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Based on the definition of our problem, factors that may impact our decision are: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Demographic information, e.g. population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Number of existing healthy food and Juice bars in the neighborhood and nearby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Number of existing shops gyms and places that might potential customers might be interested</a:t>
            </a:r>
          </a:p>
        </p:txBody>
      </p:sp>
    </p:spTree>
    <p:extLst>
      <p:ext uri="{BB962C8B-B14F-4D97-AF65-F5344CB8AC3E}">
        <p14:creationId xmlns:p14="http://schemas.microsoft.com/office/powerpoint/2010/main" val="195154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B288B-5449-4CFB-B951-AD763235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855626" cy="1499616"/>
          </a:xfrm>
        </p:spPr>
        <p:txBody>
          <a:bodyPr>
            <a:normAutofit/>
          </a:bodyPr>
          <a:lstStyle/>
          <a:p>
            <a:r>
              <a:rPr lang="en-US" b="1" dirty="0"/>
              <a:t>Toronto area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6B88B94-13FC-4F08-912B-ACFFB8208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r>
              <a:rPr lang="en-US" sz="1600" dirty="0" err="1"/>
              <a:t>lat_lng_df</a:t>
            </a:r>
            <a:r>
              <a:rPr lang="en-US" sz="1600" dirty="0"/>
              <a:t>=</a:t>
            </a:r>
            <a:r>
              <a:rPr lang="en-US" sz="1600" dirty="0" err="1"/>
              <a:t>pd.read_csv</a:t>
            </a:r>
            <a:r>
              <a:rPr lang="en-US" sz="1600" dirty="0"/>
              <a:t>('http://cocl.us/</a:t>
            </a:r>
            <a:r>
              <a:rPr lang="en-US" sz="1600" dirty="0" err="1"/>
              <a:t>Geospatial_data</a:t>
            </a:r>
            <a:r>
              <a:rPr lang="en-US" sz="1600" dirty="0"/>
              <a:t>')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DAF7D21-F6AB-41C5-BA67-F835FFF197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7721678"/>
              </p:ext>
            </p:extLst>
          </p:nvPr>
        </p:nvGraphicFramePr>
        <p:xfrm>
          <a:off x="4879754" y="640080"/>
          <a:ext cx="6434755" cy="5577840"/>
        </p:xfrm>
        <a:graphic>
          <a:graphicData uri="http://schemas.openxmlformats.org/drawingml/2006/table">
            <a:tbl>
              <a:tblPr firstRow="1" bandRow="1"/>
              <a:tblGrid>
                <a:gridCol w="803801">
                  <a:extLst>
                    <a:ext uri="{9D8B030D-6E8A-4147-A177-3AD203B41FA5}">
                      <a16:colId xmlns:a16="http://schemas.microsoft.com/office/drawing/2014/main" val="850674622"/>
                    </a:ext>
                  </a:extLst>
                </a:gridCol>
                <a:gridCol w="2318019">
                  <a:extLst>
                    <a:ext uri="{9D8B030D-6E8A-4147-A177-3AD203B41FA5}">
                      <a16:colId xmlns:a16="http://schemas.microsoft.com/office/drawing/2014/main" val="4157287709"/>
                    </a:ext>
                  </a:extLst>
                </a:gridCol>
                <a:gridCol w="1612364">
                  <a:extLst>
                    <a:ext uri="{9D8B030D-6E8A-4147-A177-3AD203B41FA5}">
                      <a16:colId xmlns:a16="http://schemas.microsoft.com/office/drawing/2014/main" val="802301187"/>
                    </a:ext>
                  </a:extLst>
                </a:gridCol>
                <a:gridCol w="1700571">
                  <a:extLst>
                    <a:ext uri="{9D8B030D-6E8A-4147-A177-3AD203B41FA5}">
                      <a16:colId xmlns:a16="http://schemas.microsoft.com/office/drawing/2014/main" val="2920422760"/>
                    </a:ext>
                  </a:extLst>
                </a:gridCol>
              </a:tblGrid>
              <a:tr h="464820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4937" marR="104937" marT="52468" marB="524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POSTAL_CODE</a:t>
                      </a:r>
                    </a:p>
                  </a:txBody>
                  <a:tcPr marL="104937" marR="104937" marT="52468" marB="524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Latitude</a:t>
                      </a:r>
                    </a:p>
                  </a:txBody>
                  <a:tcPr marL="104937" marR="104937" marT="52468" marB="524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Longitude</a:t>
                      </a:r>
                    </a:p>
                  </a:txBody>
                  <a:tcPr marL="104937" marR="104937" marT="52468" marB="524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173877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r>
                        <a:rPr lang="en-US" sz="2100"/>
                        <a:t>0</a:t>
                      </a:r>
                    </a:p>
                  </a:txBody>
                  <a:tcPr marL="104937" marR="104937" marT="52468" marB="524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M1B</a:t>
                      </a:r>
                    </a:p>
                  </a:txBody>
                  <a:tcPr marL="104937" marR="104937" marT="52468" marB="524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43.806686</a:t>
                      </a:r>
                    </a:p>
                  </a:txBody>
                  <a:tcPr marL="104937" marR="104937" marT="52468" marB="524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-79.194353</a:t>
                      </a:r>
                    </a:p>
                  </a:txBody>
                  <a:tcPr marL="104937" marR="104937" marT="52468" marB="524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677029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r>
                        <a:rPr lang="en-US" sz="2100"/>
                        <a:t>1</a:t>
                      </a:r>
                    </a:p>
                  </a:txBody>
                  <a:tcPr marL="104937" marR="104937" marT="52468" marB="524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M1C</a:t>
                      </a:r>
                    </a:p>
                  </a:txBody>
                  <a:tcPr marL="104937" marR="104937" marT="52468" marB="524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43.784535</a:t>
                      </a:r>
                    </a:p>
                  </a:txBody>
                  <a:tcPr marL="104937" marR="104937" marT="52468" marB="524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-79.160497</a:t>
                      </a:r>
                    </a:p>
                  </a:txBody>
                  <a:tcPr marL="104937" marR="104937" marT="52468" marB="524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496476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r>
                        <a:rPr lang="en-US" sz="2100"/>
                        <a:t>2</a:t>
                      </a:r>
                    </a:p>
                  </a:txBody>
                  <a:tcPr marL="104937" marR="104937" marT="52468" marB="524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M1E</a:t>
                      </a:r>
                    </a:p>
                  </a:txBody>
                  <a:tcPr marL="104937" marR="104937" marT="52468" marB="524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43.763573</a:t>
                      </a:r>
                    </a:p>
                  </a:txBody>
                  <a:tcPr marL="104937" marR="104937" marT="52468" marB="524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-79.188711</a:t>
                      </a:r>
                    </a:p>
                  </a:txBody>
                  <a:tcPr marL="104937" marR="104937" marT="52468" marB="524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7203313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r>
                        <a:rPr lang="en-US" sz="2100"/>
                        <a:t>3</a:t>
                      </a:r>
                    </a:p>
                  </a:txBody>
                  <a:tcPr marL="104937" marR="104937" marT="52468" marB="524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M1G</a:t>
                      </a:r>
                    </a:p>
                  </a:txBody>
                  <a:tcPr marL="104937" marR="104937" marT="52468" marB="524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43.770992</a:t>
                      </a:r>
                    </a:p>
                  </a:txBody>
                  <a:tcPr marL="104937" marR="104937" marT="52468" marB="524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-79.216917</a:t>
                      </a:r>
                    </a:p>
                  </a:txBody>
                  <a:tcPr marL="104937" marR="104937" marT="52468" marB="524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286497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r>
                        <a:rPr lang="en-US" sz="2100"/>
                        <a:t>4</a:t>
                      </a:r>
                    </a:p>
                  </a:txBody>
                  <a:tcPr marL="104937" marR="104937" marT="52468" marB="524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M1H</a:t>
                      </a:r>
                    </a:p>
                  </a:txBody>
                  <a:tcPr marL="104937" marR="104937" marT="52468" marB="524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43.773136</a:t>
                      </a:r>
                    </a:p>
                  </a:txBody>
                  <a:tcPr marL="104937" marR="104937" marT="52468" marB="524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-79.239476</a:t>
                      </a:r>
                    </a:p>
                  </a:txBody>
                  <a:tcPr marL="104937" marR="104937" marT="52468" marB="524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0879745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r>
                        <a:rPr lang="en-US" sz="2100"/>
                        <a:t>...</a:t>
                      </a:r>
                    </a:p>
                  </a:txBody>
                  <a:tcPr marL="104937" marR="104937" marT="52468" marB="524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...</a:t>
                      </a:r>
                    </a:p>
                  </a:txBody>
                  <a:tcPr marL="104937" marR="104937" marT="52468" marB="524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...</a:t>
                      </a:r>
                    </a:p>
                  </a:txBody>
                  <a:tcPr marL="104937" marR="104937" marT="52468" marB="524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...</a:t>
                      </a:r>
                    </a:p>
                  </a:txBody>
                  <a:tcPr marL="104937" marR="104937" marT="52468" marB="524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0263441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r>
                        <a:rPr lang="en-US" sz="2100"/>
                        <a:t>98</a:t>
                      </a:r>
                    </a:p>
                  </a:txBody>
                  <a:tcPr marL="104937" marR="104937" marT="52468" marB="524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M9N</a:t>
                      </a:r>
                    </a:p>
                  </a:txBody>
                  <a:tcPr marL="104937" marR="104937" marT="52468" marB="524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43.706876</a:t>
                      </a:r>
                    </a:p>
                  </a:txBody>
                  <a:tcPr marL="104937" marR="104937" marT="52468" marB="524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-79.518188</a:t>
                      </a:r>
                    </a:p>
                  </a:txBody>
                  <a:tcPr marL="104937" marR="104937" marT="52468" marB="524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418800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r>
                        <a:rPr lang="en-US" sz="2100"/>
                        <a:t>99</a:t>
                      </a:r>
                    </a:p>
                  </a:txBody>
                  <a:tcPr marL="104937" marR="104937" marT="52468" marB="524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M9P</a:t>
                      </a:r>
                    </a:p>
                  </a:txBody>
                  <a:tcPr marL="104937" marR="104937" marT="52468" marB="524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43.696319</a:t>
                      </a:r>
                    </a:p>
                  </a:txBody>
                  <a:tcPr marL="104937" marR="104937" marT="52468" marB="524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-79.532242</a:t>
                      </a:r>
                    </a:p>
                  </a:txBody>
                  <a:tcPr marL="104937" marR="104937" marT="52468" marB="524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584247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r>
                        <a:rPr lang="en-US" sz="2100"/>
                        <a:t>100</a:t>
                      </a:r>
                    </a:p>
                  </a:txBody>
                  <a:tcPr marL="104937" marR="104937" marT="52468" marB="524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M9R</a:t>
                      </a:r>
                    </a:p>
                  </a:txBody>
                  <a:tcPr marL="104937" marR="104937" marT="52468" marB="524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43.688905</a:t>
                      </a:r>
                    </a:p>
                  </a:txBody>
                  <a:tcPr marL="104937" marR="104937" marT="52468" marB="524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-79.554724</a:t>
                      </a:r>
                    </a:p>
                  </a:txBody>
                  <a:tcPr marL="104937" marR="104937" marT="52468" marB="524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102921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r>
                        <a:rPr lang="en-US" sz="2100"/>
                        <a:t>101</a:t>
                      </a:r>
                    </a:p>
                  </a:txBody>
                  <a:tcPr marL="104937" marR="104937" marT="52468" marB="524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M9V</a:t>
                      </a:r>
                    </a:p>
                  </a:txBody>
                  <a:tcPr marL="104937" marR="104937" marT="52468" marB="524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43.739416</a:t>
                      </a:r>
                    </a:p>
                  </a:txBody>
                  <a:tcPr marL="104937" marR="104937" marT="52468" marB="524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-79.588437</a:t>
                      </a:r>
                    </a:p>
                  </a:txBody>
                  <a:tcPr marL="104937" marR="104937" marT="52468" marB="524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513042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r>
                        <a:rPr lang="en-US" sz="2100"/>
                        <a:t>102</a:t>
                      </a:r>
                    </a:p>
                  </a:txBody>
                  <a:tcPr marL="104937" marR="104937" marT="52468" marB="524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M9W</a:t>
                      </a:r>
                    </a:p>
                  </a:txBody>
                  <a:tcPr marL="104937" marR="104937" marT="52468" marB="524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43.706748</a:t>
                      </a:r>
                    </a:p>
                  </a:txBody>
                  <a:tcPr marL="104937" marR="104937" marT="52468" marB="524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-79.594054</a:t>
                      </a:r>
                    </a:p>
                  </a:txBody>
                  <a:tcPr marL="104937" marR="104937" marT="52468" marB="524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9453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0613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6BFC6-DFC9-40E6-921A-D3F3179E4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 dirty="0"/>
              <a:t>Data selection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4753A-E309-4CF4-AED3-9F3C48B1B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3018204"/>
            <a:ext cx="3618215" cy="3595660"/>
          </a:xfrm>
        </p:spPr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https://foursquare.com</a:t>
            </a:r>
            <a:endParaRPr lang="en-US" sz="1600" dirty="0"/>
          </a:p>
          <a:p>
            <a:r>
              <a:rPr lang="en-US" sz="1600" dirty="0" err="1"/>
              <a:t>venues.groupby</a:t>
            </a:r>
            <a:r>
              <a:rPr lang="en-US" sz="1600" dirty="0"/>
              <a:t>('Venue Category')['Neighborhood’]</a:t>
            </a:r>
          </a:p>
          <a:p>
            <a:endParaRPr lang="en-US" sz="1600" dirty="0"/>
          </a:p>
          <a:p>
            <a:r>
              <a:rPr lang="en-US" sz="1800" b="1" dirty="0"/>
              <a:t>points of interest</a:t>
            </a:r>
          </a:p>
          <a:p>
            <a:r>
              <a:rPr lang="en-US" sz="1200" dirty="0"/>
              <a:t>Swim School | Stadium | Spa Gym | Gym / Fitness Center |Baseball | Baseball | Athletics </a:t>
            </a:r>
          </a:p>
          <a:p>
            <a:r>
              <a:rPr lang="en-US" sz="1800" b="1" dirty="0"/>
              <a:t>points  to avoid</a:t>
            </a:r>
          </a:p>
          <a:p>
            <a:r>
              <a:rPr lang="en-US" sz="1200" dirty="0"/>
              <a:t>Salad Place | Smoothie Shop | Organic Grocery | Juice Bar </a:t>
            </a:r>
          </a:p>
          <a:p>
            <a:endParaRPr lang="en-US" sz="1600" dirty="0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C18D0CA8-6A78-4FC3-89ED-F43A8AF662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36" b="-1"/>
          <a:stretch/>
        </p:blipFill>
        <p:spPr>
          <a:xfrm>
            <a:off x="4642342" y="2126658"/>
            <a:ext cx="6909577" cy="2604684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26037365-4F67-4508-9714-1372551E9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066925"/>
            <a:ext cx="1467435" cy="88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00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5AB58-3506-4E9D-AA76-06316A5E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Data selection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7662B-97FF-42A5-A41E-090C5300C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724150"/>
            <a:ext cx="4009511" cy="3585210"/>
          </a:xfrm>
        </p:spPr>
        <p:txBody>
          <a:bodyPr/>
          <a:lstStyle/>
          <a:p>
            <a:r>
              <a:rPr lang="en-US" b="1" dirty="0">
                <a:hlinkClick r:id="rId2"/>
              </a:rPr>
              <a:t>https://open.toronto.ca/</a:t>
            </a:r>
            <a:endParaRPr lang="en-US" b="1" dirty="0"/>
          </a:p>
          <a:p>
            <a:r>
              <a:rPr lang="en-US" sz="1600" b="1" dirty="0"/>
              <a:t>Street Furniture - Bicycle Parking</a:t>
            </a:r>
          </a:p>
          <a:p>
            <a:r>
              <a:rPr lang="en-US" sz="1600" b="1" dirty="0"/>
              <a:t>Bicycle Parking - Bike Stations (Indoor)</a:t>
            </a:r>
          </a:p>
          <a:p>
            <a:r>
              <a:rPr lang="en-US" sz="1600" b="1" dirty="0"/>
              <a:t>Bicycle Shops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C9862FA-7ADA-40FC-B908-D44ED7D10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6726" y="1382924"/>
            <a:ext cx="3852909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_id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ADDRESS_POINT_ID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ADDRESS_NUMBER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LINEAR_NAME_FULL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ADDRESS_FULL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POSTAL_CODE MUNICIPALITY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CENTRELINE_ID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LO_NUM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LO_NUM_SUF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HI_NUM HI_NUM_SUF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LINEAR_NAME_ID WARD_NAME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LONGITUDE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LATITUDE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MI_PRINX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OBJECTID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CAPACITY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MULTIMODAL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SEASONAL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SHELTERED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SURFACE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STATUS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LOCATION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NOTES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MAP_CLASS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geometry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B664C56-22A4-4915-BBFA-FED84F8D1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4128" y="1830610"/>
            <a:ext cx="2691449" cy="82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05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74">
            <a:extLst>
              <a:ext uri="{FF2B5EF4-FFF2-40B4-BE49-F238E27FC236}">
                <a16:creationId xmlns:a16="http://schemas.microsoft.com/office/drawing/2014/main" id="{BF73E21A-E0BB-47E2-B73B-7B170203F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ABE30-BC47-43EC-8661-7844D2C3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visualizing  data </a:t>
            </a:r>
          </a:p>
        </p:txBody>
      </p:sp>
      <p:cxnSp>
        <p:nvCxnSpPr>
          <p:cNvPr id="1033" name="Straight Connector 76">
            <a:extLst>
              <a:ext uri="{FF2B5EF4-FFF2-40B4-BE49-F238E27FC236}">
                <a16:creationId xmlns:a16="http://schemas.microsoft.com/office/drawing/2014/main" id="{B7487363-5661-4FE4-AE64-1549B5C9A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A56BF279-E49F-4E7F-9A56-6CFDF0632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pPr>
              <a:buClr>
                <a:srgbClr val="FBBE5D"/>
              </a:buClr>
            </a:pPr>
            <a:r>
              <a:rPr lang="en-US" dirty="0">
                <a:solidFill>
                  <a:srgbClr val="FFFFFF"/>
                </a:solidFill>
              </a:rPr>
              <a:t>import </a:t>
            </a:r>
            <a:r>
              <a:rPr lang="en-US" dirty="0" err="1">
                <a:solidFill>
                  <a:srgbClr val="FFFFFF"/>
                </a:solidFill>
              </a:rPr>
              <a:t>matplotlib.pyplot</a:t>
            </a:r>
            <a:r>
              <a:rPr lang="en-US" dirty="0">
                <a:solidFill>
                  <a:srgbClr val="FFFFFF"/>
                </a:solidFill>
              </a:rPr>
              <a:t> as </a:t>
            </a:r>
            <a:r>
              <a:rPr lang="en-US" dirty="0" err="1">
                <a:solidFill>
                  <a:srgbClr val="FFFFFF"/>
                </a:solidFill>
              </a:rPr>
              <a:t>plt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  <a:p>
            <a:pPr>
              <a:buClr>
                <a:srgbClr val="FBBE5D"/>
              </a:buClr>
            </a:pPr>
            <a:r>
              <a:rPr lang="en-US" dirty="0" err="1">
                <a:solidFill>
                  <a:srgbClr val="FFFFFF"/>
                </a:solidFill>
              </a:rPr>
              <a:t>plt.style.use</a:t>
            </a:r>
            <a:r>
              <a:rPr lang="en-US" dirty="0">
                <a:solidFill>
                  <a:srgbClr val="FFFFFF"/>
                </a:solidFill>
              </a:rPr>
              <a:t>('</a:t>
            </a:r>
            <a:r>
              <a:rPr lang="en-US" dirty="0" err="1">
                <a:solidFill>
                  <a:srgbClr val="FFFFFF"/>
                </a:solidFill>
              </a:rPr>
              <a:t>ggplot</a:t>
            </a:r>
            <a:r>
              <a:rPr lang="en-US" dirty="0">
                <a:solidFill>
                  <a:srgbClr val="FFFFFF"/>
                </a:solidFill>
              </a:rPr>
              <a:t>')</a:t>
            </a:r>
          </a:p>
          <a:p>
            <a:pPr>
              <a:buClr>
                <a:srgbClr val="FBBE5D"/>
              </a:buClr>
            </a:pPr>
            <a:r>
              <a:rPr lang="en-US" dirty="0" err="1">
                <a:solidFill>
                  <a:srgbClr val="FFFFFF"/>
                </a:solidFill>
              </a:rPr>
              <a:t>all_poi.groupby</a:t>
            </a:r>
            <a:r>
              <a:rPr lang="en-US" dirty="0">
                <a:solidFill>
                  <a:srgbClr val="FFFFFF"/>
                </a:solidFill>
              </a:rPr>
              <a:t>(['</a:t>
            </a:r>
            <a:r>
              <a:rPr lang="en-US" dirty="0">
                <a:solidFill>
                  <a:srgbClr val="FF0000"/>
                </a:solidFill>
              </a:rPr>
              <a:t>POSTAL_CODE','DESC'</a:t>
            </a:r>
            <a:r>
              <a:rPr lang="en-US" dirty="0">
                <a:solidFill>
                  <a:srgbClr val="FFFFFF"/>
                </a:solidFill>
              </a:rPr>
              <a:t>]).size().unstack().plot(kind='</a:t>
            </a:r>
            <a:r>
              <a:rPr lang="en-US" dirty="0" err="1">
                <a:solidFill>
                  <a:srgbClr val="FFFFFF"/>
                </a:solidFill>
              </a:rPr>
              <a:t>bar',stacked</a:t>
            </a:r>
            <a:r>
              <a:rPr lang="en-US" dirty="0">
                <a:solidFill>
                  <a:srgbClr val="FFFFFF"/>
                </a:solidFill>
              </a:rPr>
              <a:t>=True)</a:t>
            </a:r>
          </a:p>
          <a:p>
            <a:pPr>
              <a:buClr>
                <a:srgbClr val="FBBE5D"/>
              </a:buClr>
            </a:pPr>
            <a:r>
              <a:rPr lang="en-US" dirty="0" err="1">
                <a:solidFill>
                  <a:srgbClr val="FFFFFF"/>
                </a:solidFill>
              </a:rPr>
              <a:t>plt.show</a:t>
            </a:r>
            <a:r>
              <a:rPr lang="en-US" dirty="0">
                <a:solidFill>
                  <a:srgbClr val="FFFFFF"/>
                </a:solidFill>
              </a:rPr>
              <a:t>()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CE4D47-B090-4EDE-85A3-474590387A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5" r="10913" b="3"/>
          <a:stretch/>
        </p:blipFill>
        <p:spPr bwMode="auto">
          <a:xfrm>
            <a:off x="6096000" y="1050342"/>
            <a:ext cx="5455921" cy="475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220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380</TotalTime>
  <Words>1675</Words>
  <Application>Microsoft Office PowerPoint</Application>
  <PresentationFormat>Widescreen</PresentationFormat>
  <Paragraphs>491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Arial Unicode MS</vt:lpstr>
      <vt:lpstr>Calibri</vt:lpstr>
      <vt:lpstr>Times New Roman</vt:lpstr>
      <vt:lpstr>Tw Cen MT</vt:lpstr>
      <vt:lpstr>Tw Cen MT Condensed</vt:lpstr>
      <vt:lpstr>Wingdings</vt:lpstr>
      <vt:lpstr>Wingdings 3</vt:lpstr>
      <vt:lpstr>Integral</vt:lpstr>
      <vt:lpstr>Toronto Healthy Food - Juice Bar </vt:lpstr>
      <vt:lpstr>Business Problem</vt:lpstr>
      <vt:lpstr>Methodology</vt:lpstr>
      <vt:lpstr>DAta</vt:lpstr>
      <vt:lpstr>Data</vt:lpstr>
      <vt:lpstr>Toronto area</vt:lpstr>
      <vt:lpstr>Data selection </vt:lpstr>
      <vt:lpstr>Data selection </vt:lpstr>
      <vt:lpstr>visualizing  data </vt:lpstr>
      <vt:lpstr>visualizing  data </vt:lpstr>
      <vt:lpstr>Mapping DATA</vt:lpstr>
      <vt:lpstr>Numerical Analysis</vt:lpstr>
      <vt:lpstr>Numerical Analysis</vt:lpstr>
      <vt:lpstr>k - means Analysis  points of Interest</vt:lpstr>
      <vt:lpstr>k - means Analysis  points of Interest</vt:lpstr>
      <vt:lpstr>k - means Analysis  Capacity </vt:lpstr>
      <vt:lpstr>PowerPoint Presentation</vt:lpstr>
      <vt:lpstr>Analysis </vt:lpstr>
      <vt:lpstr>ANALYSIS </vt:lpstr>
      <vt:lpstr>Result </vt:lpstr>
      <vt:lpstr>Further ANALYSIS </vt:lpstr>
      <vt:lpstr>Further ANALYSIS </vt:lpstr>
      <vt:lpstr>Further ANALYSIS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Toronto Healthy Food - Juice Bar </dc:title>
  <dc:creator>Γρηγόρης Τάμπασης</dc:creator>
  <cp:lastModifiedBy>Γρηγόρης Τάμπασης</cp:lastModifiedBy>
  <cp:revision>17</cp:revision>
  <dcterms:created xsi:type="dcterms:W3CDTF">2021-02-09T12:02:34Z</dcterms:created>
  <dcterms:modified xsi:type="dcterms:W3CDTF">2021-02-09T18:47:44Z</dcterms:modified>
</cp:coreProperties>
</file>