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66"/>
  </p:notesMasterIdLst>
  <p:sldIdLst>
    <p:sldId id="256" r:id="rId2"/>
    <p:sldId id="257" r:id="rId3"/>
    <p:sldId id="1049" r:id="rId4"/>
    <p:sldId id="267" r:id="rId5"/>
    <p:sldId id="1027" r:id="rId6"/>
    <p:sldId id="1031" r:id="rId7"/>
    <p:sldId id="1032" r:id="rId8"/>
    <p:sldId id="1033" r:id="rId9"/>
    <p:sldId id="1034" r:id="rId10"/>
    <p:sldId id="1035" r:id="rId11"/>
    <p:sldId id="1050" r:id="rId12"/>
    <p:sldId id="1036" r:id="rId13"/>
    <p:sldId id="1053" r:id="rId14"/>
    <p:sldId id="1054" r:id="rId15"/>
    <p:sldId id="1067" r:id="rId16"/>
    <p:sldId id="1048" r:id="rId17"/>
    <p:sldId id="1070" r:id="rId18"/>
    <p:sldId id="1041" r:id="rId19"/>
    <p:sldId id="1071" r:id="rId20"/>
    <p:sldId id="1072" r:id="rId21"/>
    <p:sldId id="1073" r:id="rId22"/>
    <p:sldId id="1074" r:id="rId23"/>
    <p:sldId id="1075" r:id="rId24"/>
    <p:sldId id="1076" r:id="rId25"/>
    <p:sldId id="1077" r:id="rId26"/>
    <p:sldId id="1059" r:id="rId27"/>
    <p:sldId id="1078" r:id="rId28"/>
    <p:sldId id="1079" r:id="rId29"/>
    <p:sldId id="1068" r:id="rId30"/>
    <p:sldId id="1069" r:id="rId31"/>
    <p:sldId id="1039" r:id="rId32"/>
    <p:sldId id="1052" r:id="rId33"/>
    <p:sldId id="1042" r:id="rId34"/>
    <p:sldId id="1051" r:id="rId35"/>
    <p:sldId id="1083" r:id="rId36"/>
    <p:sldId id="1043" r:id="rId37"/>
    <p:sldId id="1044" r:id="rId38"/>
    <p:sldId id="1046" r:id="rId39"/>
    <p:sldId id="1047" r:id="rId40"/>
    <p:sldId id="1084" r:id="rId41"/>
    <p:sldId id="1085" r:id="rId42"/>
    <p:sldId id="1086" r:id="rId43"/>
    <p:sldId id="1087" r:id="rId44"/>
    <p:sldId id="1088" r:id="rId45"/>
    <p:sldId id="1089" r:id="rId46"/>
    <p:sldId id="1090" r:id="rId47"/>
    <p:sldId id="1091" r:id="rId48"/>
    <p:sldId id="1092" r:id="rId49"/>
    <p:sldId id="1093" r:id="rId50"/>
    <p:sldId id="1080" r:id="rId51"/>
    <p:sldId id="1081" r:id="rId52"/>
    <p:sldId id="1082" r:id="rId53"/>
    <p:sldId id="1055" r:id="rId54"/>
    <p:sldId id="1056" r:id="rId55"/>
    <p:sldId id="1057" r:id="rId56"/>
    <p:sldId id="1060" r:id="rId57"/>
    <p:sldId id="1058" r:id="rId58"/>
    <p:sldId id="1061" r:id="rId59"/>
    <p:sldId id="1062" r:id="rId60"/>
    <p:sldId id="1063" r:id="rId61"/>
    <p:sldId id="1064" r:id="rId62"/>
    <p:sldId id="1065" r:id="rId63"/>
    <p:sldId id="1066" r:id="rId64"/>
    <p:sldId id="263" r:id="rId6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0"/>
    <p:restoredTop sz="84461"/>
  </p:normalViewPr>
  <p:slideViewPr>
    <p:cSldViewPr snapToGrid="0" snapToObjects="1">
      <p:cViewPr varScale="1">
        <p:scale>
          <a:sx n="156" d="100"/>
          <a:sy n="156" d="100"/>
        </p:scale>
        <p:origin x="856" y="17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DD3B8-C95D-1442-A9CC-1DE7273C37F7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EA83A-7359-6B47-A818-2BC4F787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0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1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3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5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16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34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8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D1AF0-EF42-6547-B48F-38F182FBCF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RP/0/RP0/CPU0:Aug 30 22:55:50.357 UTC: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tclsh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[68145]: %HA-HA_EEM-6-ACTION_SYSLOG_LOG_INFO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vrr_detection_script.tcl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+++++EEM policy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vrr_remediation_script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node RR248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config_file_location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disk0:/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/configs/RR248_bgp_cfg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vRR_MGMT_IP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1.3.249.248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vRR_Loop_IP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12.122.249.248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vRR_BGP_IP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12.122.250.248 start now!!+++++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iscoSans"/>
              </a:rPr>
              <a:t>Or EEM script to ping </a:t>
            </a:r>
            <a:r>
              <a:rPr lang="en-US" dirty="0" err="1">
                <a:latin typeface="CiscoSans"/>
              </a:rPr>
              <a:t>Mgmt</a:t>
            </a:r>
            <a:r>
              <a:rPr lang="en-US" dirty="0">
                <a:latin typeface="CiscoSans"/>
              </a:rPr>
              <a:t> Eth0 of prior active </a:t>
            </a:r>
            <a:r>
              <a:rPr lang="en-US" dirty="0" err="1">
                <a:latin typeface="CiscoSans"/>
              </a:rPr>
              <a:t>vRR</a:t>
            </a:r>
            <a:r>
              <a:rPr lang="en-US" dirty="0">
                <a:latin typeface="CiscoSans"/>
              </a:rPr>
              <a:t> if IPSLA is not available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iscoSans"/>
              </a:rPr>
              <a:t>If it is reachable, then shut down the loopback and neighbor group on </a:t>
            </a:r>
            <a:r>
              <a:rPr lang="en-US" dirty="0" err="1">
                <a:latin typeface="CiscoSans"/>
              </a:rPr>
              <a:t>vRRb</a:t>
            </a:r>
            <a:r>
              <a:rPr lang="en-US" dirty="0">
                <a:latin typeface="CiscoSans"/>
              </a:rPr>
              <a:t>, and revert to old loop ip and peer with production </a:t>
            </a:r>
            <a:r>
              <a:rPr lang="en-US" dirty="0" err="1">
                <a:latin typeface="CiscoSans"/>
              </a:rPr>
              <a:t>vRR</a:t>
            </a:r>
            <a:r>
              <a:rPr lang="en-US" dirty="0">
                <a:latin typeface="CiscoSans"/>
              </a:rPr>
              <a:t>.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iscoSans"/>
              </a:rPr>
              <a:t>Invoke the detection EEM 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8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RP/0/RP0/CPU0:Aug 30 22:55:50.357 UTC: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tclsh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[68145]: %HA-HA_EEM-6-ACTION_SYSLOG_LOG_INFO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vrr_detection_script.tcl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+++++EEM policy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vrr_remediation_script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node RR248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config_file_location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disk0:/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/configs/RR248_bgp_cfg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vRR_MGMT_IP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1.3.249.248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vRR_Loop_IP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12.122.249.248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vRR_BGP_IP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12.122.250.248 start now!!+++++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Detection script will print the following syslog message which will then trigger the remediation script.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RP/0/RP0/CPU0:Aug 30 21:09:12.527 UTC: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tclsh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[68900]: %HA-HA_EEM-6-ACTION_SYSLOG_LOG_INFO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vrr_detection_script.tcl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+++++EEM policy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vrr_remediation_script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node RR251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config_file_location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disk0:/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/configs/RR251_bgp_cfg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vRR_MGMT_IP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1.3.249.251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vRR_Loop_IP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12.122.249.251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vRR_BGP_IP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12.122.250.251 start now!!+++++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Recovery script will also create a file called </a:t>
            </a:r>
            <a:r>
              <a:rPr lang="en-US" dirty="0" err="1"/>
              <a:t>vrr</a:t>
            </a:r>
            <a:r>
              <a:rPr lang="en-US" dirty="0"/>
              <a:t>-recovery-active to prevent multiple iterations of recovery script getting triggered. But the recovery script will delete this file as well as the other </a:t>
            </a:r>
            <a:r>
              <a:rPr lang="en-US" dirty="0" err="1"/>
              <a:t>vrr</a:t>
            </a:r>
            <a:r>
              <a:rPr lang="en-US" dirty="0"/>
              <a:t>-*-active files after successful completion.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A83A-7359-6B47-A818-2BC4F78765F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0DBDBA2-E4D6-9446-A5B7-CF31BEE97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Gowtham Tamilselvan and Jason Froehlich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3BB2-8ABF-5F4C-85CA-FCC3E3B2E5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Cisco Advanced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80350-B200-704E-BD6F-684182638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September 4, 2019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5780D4-1D4E-4F49-B522-16600E0C7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vRR</a:t>
            </a:r>
            <a:r>
              <a:rPr lang="en-US" dirty="0"/>
              <a:t> Backup Router EEM Scripts</a:t>
            </a:r>
          </a:p>
        </p:txBody>
      </p:sp>
    </p:spTree>
    <p:extLst>
      <p:ext uri="{BB962C8B-B14F-4D97-AF65-F5344CB8AC3E}">
        <p14:creationId xmlns:p14="http://schemas.microsoft.com/office/powerpoint/2010/main" val="406416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A1C4D0-9FD7-E547-B618-8D7B6349D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571" y="574770"/>
            <a:ext cx="8849711" cy="3665220"/>
          </a:xfrm>
        </p:spPr>
        <p:txBody>
          <a:bodyPr/>
          <a:lstStyle/>
          <a:p>
            <a:r>
              <a:rPr lang="en-US" sz="1440" dirty="0"/>
              <a:t>Triggered on BGP session coming up between the </a:t>
            </a:r>
            <a:r>
              <a:rPr lang="en-US" sz="1440" dirty="0" err="1"/>
              <a:t>vRRb</a:t>
            </a:r>
            <a:r>
              <a:rPr lang="en-US" sz="1440" dirty="0"/>
              <a:t> (now active) and failed-active-router (that has now recovered from failure condition)</a:t>
            </a:r>
          </a:p>
          <a:p>
            <a:pPr lvl="2"/>
            <a:r>
              <a:rPr lang="en-US" sz="1080" dirty="0"/>
              <a:t>Same </a:t>
            </a:r>
            <a:r>
              <a:rPr lang="en-US" sz="1080" dirty="0" err="1"/>
              <a:t>iBGP</a:t>
            </a:r>
            <a:r>
              <a:rPr lang="en-US" sz="1080" dirty="0"/>
              <a:t> session using a loopback ID (non-zero) used in detection script</a:t>
            </a:r>
          </a:p>
          <a:p>
            <a:pPr lvl="2"/>
            <a:r>
              <a:rPr lang="en-US" sz="1080" dirty="0"/>
              <a:t>BGP session coming up indicates the failed router has recovered</a:t>
            </a:r>
          </a:p>
          <a:p>
            <a:r>
              <a:rPr lang="en-US" sz="1440" dirty="0"/>
              <a:t>Recovery script will ping the failed-active-</a:t>
            </a:r>
            <a:r>
              <a:rPr lang="en-US" sz="1440" dirty="0" err="1"/>
              <a:t>vRR’s</a:t>
            </a:r>
            <a:r>
              <a:rPr lang="en-US" sz="1440" dirty="0"/>
              <a:t> MGMT interface to ensure that this router is up</a:t>
            </a:r>
          </a:p>
          <a:p>
            <a:r>
              <a:rPr lang="en-US" sz="1440" dirty="0"/>
              <a:t>Recovery script will then unregister the remediation script and prepare for config changes</a:t>
            </a:r>
          </a:p>
          <a:p>
            <a:r>
              <a:rPr lang="en-US" sz="1440" dirty="0"/>
              <a:t>Recovery script will load and commit the recovery-cleanup-</a:t>
            </a:r>
            <a:r>
              <a:rPr lang="en-US" sz="1440" dirty="0" err="1"/>
              <a:t>cfg</a:t>
            </a:r>
            <a:r>
              <a:rPr lang="en-US" sz="1440" dirty="0"/>
              <a:t> file </a:t>
            </a:r>
          </a:p>
          <a:p>
            <a:pPr lvl="2"/>
            <a:r>
              <a:rPr lang="en-US" sz="1040" dirty="0"/>
              <a:t>If there is a load or commit failure then the recovery script will shutdown its uplinks (to isolate itself) and send an alert for manual intervention </a:t>
            </a:r>
          </a:p>
          <a:p>
            <a:pPr lvl="2"/>
            <a:r>
              <a:rPr lang="en-US" sz="1040" dirty="0"/>
              <a:t>Safer for </a:t>
            </a:r>
            <a:r>
              <a:rPr lang="en-US" sz="1040" dirty="0" err="1"/>
              <a:t>vRRb</a:t>
            </a:r>
            <a:r>
              <a:rPr lang="en-US" sz="1040" dirty="0"/>
              <a:t> to isolated than to have a split-brain condition with Pes seeing two active </a:t>
            </a:r>
            <a:r>
              <a:rPr lang="en-US" sz="1040" dirty="0" err="1"/>
              <a:t>vRRs</a:t>
            </a:r>
            <a:endParaRPr lang="en-US" sz="1040" dirty="0"/>
          </a:p>
          <a:p>
            <a:r>
              <a:rPr lang="en-US" sz="1440" dirty="0"/>
              <a:t>If load and commit are successful, then the </a:t>
            </a:r>
            <a:r>
              <a:rPr lang="en-US" sz="1440" dirty="0" err="1"/>
              <a:t>vRRb</a:t>
            </a:r>
            <a:r>
              <a:rPr lang="en-US" sz="1440" dirty="0"/>
              <a:t> router has become the backup router again</a:t>
            </a:r>
          </a:p>
          <a:p>
            <a:r>
              <a:rPr lang="en-US" sz="1440" dirty="0"/>
              <a:t>RIB route check performed to ensure the active-</a:t>
            </a:r>
            <a:r>
              <a:rPr lang="en-US" sz="1440" dirty="0" err="1"/>
              <a:t>vRR’s</a:t>
            </a:r>
            <a:r>
              <a:rPr lang="en-US" sz="1440" dirty="0"/>
              <a:t> loopback 0 is seen </a:t>
            </a:r>
          </a:p>
          <a:p>
            <a:r>
              <a:rPr lang="en-US" sz="1440" dirty="0"/>
              <a:t>Ping checks from </a:t>
            </a:r>
            <a:r>
              <a:rPr lang="en-US" sz="1440" dirty="0" err="1"/>
              <a:t>vRRb</a:t>
            </a:r>
            <a:r>
              <a:rPr lang="en-US" sz="1440" dirty="0"/>
              <a:t> and active-</a:t>
            </a:r>
            <a:r>
              <a:rPr lang="en-US" sz="1440" dirty="0" err="1"/>
              <a:t>vRR’s</a:t>
            </a:r>
            <a:r>
              <a:rPr lang="en-US" sz="1440" dirty="0"/>
              <a:t> loopback 0 IP address </a:t>
            </a:r>
          </a:p>
          <a:p>
            <a:r>
              <a:rPr lang="en-US" sz="1440" dirty="0"/>
              <a:t>The Recovery script will register the Detection script (Phase 1) again and unregister itself (coming full circle)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0853CA-34E4-BE4D-A502-FF83E138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-1585"/>
            <a:ext cx="8345488" cy="731837"/>
          </a:xfrm>
        </p:spPr>
        <p:txBody>
          <a:bodyPr/>
          <a:lstStyle/>
          <a:p>
            <a:r>
              <a:rPr lang="en-US" dirty="0"/>
              <a:t>Recovery Script Checks</a:t>
            </a:r>
          </a:p>
        </p:txBody>
      </p:sp>
    </p:spTree>
    <p:extLst>
      <p:ext uri="{BB962C8B-B14F-4D97-AF65-F5344CB8AC3E}">
        <p14:creationId xmlns:p14="http://schemas.microsoft.com/office/powerpoint/2010/main" val="186256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DB1D-9DC8-ED45-9122-51C98BB0E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423" y="915409"/>
            <a:ext cx="8196897" cy="2569946"/>
          </a:xfrm>
        </p:spPr>
        <p:txBody>
          <a:bodyPr/>
          <a:lstStyle/>
          <a:p>
            <a:r>
              <a:rPr lang="en-US" dirty="0" err="1"/>
              <a:t>vRR</a:t>
            </a:r>
            <a:r>
              <a:rPr lang="en-US" dirty="0"/>
              <a:t> EEM Script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5325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22786B-A2AA-DF43-B2F2-2D13B5B79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03724"/>
            <a:ext cx="9144000" cy="3389312"/>
          </a:xfrm>
        </p:spPr>
        <p:txBody>
          <a:bodyPr/>
          <a:lstStyle/>
          <a:p>
            <a:r>
              <a:rPr lang="en-US" sz="1800" dirty="0"/>
              <a:t>Trigger Pattern</a:t>
            </a:r>
          </a:p>
          <a:p>
            <a:pPr lvl="3"/>
            <a:r>
              <a:rPr lang="en-US" sz="1200" dirty="0"/>
              <a:t>::cisco::</a:t>
            </a:r>
            <a:r>
              <a:rPr lang="en-US" sz="1200" dirty="0" err="1"/>
              <a:t>eem</a:t>
            </a:r>
            <a:r>
              <a:rPr lang="en-US" sz="1200" dirty="0"/>
              <a:t>::</a:t>
            </a:r>
            <a:r>
              <a:rPr lang="en-US" sz="1200" dirty="0" err="1"/>
              <a:t>event_register_syslog</a:t>
            </a:r>
            <a:r>
              <a:rPr lang="en-US" sz="1200" dirty="0"/>
              <a:t> pattern "ROUTING-BGP-5-ADJCHANGE.*neighbor.*Down.*VRF: default.*AS: 13979.*" </a:t>
            </a:r>
            <a:r>
              <a:rPr lang="en-US" sz="1200" dirty="0" err="1"/>
              <a:t>maxrun</a:t>
            </a:r>
            <a:r>
              <a:rPr lang="en-US" sz="1200" dirty="0"/>
              <a:t> 750</a:t>
            </a:r>
          </a:p>
          <a:p>
            <a:r>
              <a:rPr lang="en-US" sz="1800" dirty="0"/>
              <a:t>Require following default variables to be edited manually by AT&amp;T for all 5 active </a:t>
            </a:r>
            <a:r>
              <a:rPr lang="en-US" sz="1800" dirty="0" err="1"/>
              <a:t>vRRs</a:t>
            </a:r>
            <a:r>
              <a:rPr lang="en-US" sz="1800" dirty="0"/>
              <a:t> monitored by the backup </a:t>
            </a:r>
            <a:r>
              <a:rPr lang="en-US" sz="1800" dirty="0" err="1"/>
              <a:t>vRR</a:t>
            </a:r>
            <a:endParaRPr lang="en-US" sz="1800" dirty="0"/>
          </a:p>
          <a:p>
            <a:pPr lvl="3"/>
            <a:r>
              <a:rPr lang="en-US" sz="1200" dirty="0"/>
              <a:t>set activeRR1 [ list loop0_ip </a:t>
            </a:r>
            <a:r>
              <a:rPr lang="en-US" sz="1200" dirty="0" err="1"/>
              <a:t>nodename</a:t>
            </a:r>
            <a:r>
              <a:rPr lang="en-US" sz="1200" dirty="0"/>
              <a:t> </a:t>
            </a:r>
            <a:r>
              <a:rPr lang="en-US" sz="1200" dirty="0" err="1"/>
              <a:t>mgmt_ip</a:t>
            </a:r>
            <a:r>
              <a:rPr lang="en-US" sz="1200" dirty="0"/>
              <a:t> loop250_ip </a:t>
            </a:r>
            <a:r>
              <a:rPr lang="en-US" sz="1200" dirty="0" err="1"/>
              <a:t>configfilelocation</a:t>
            </a:r>
            <a:r>
              <a:rPr lang="en-US" sz="1200" dirty="0"/>
              <a:t> </a:t>
            </a:r>
            <a:r>
              <a:rPr lang="en-US" sz="1200" dirty="0" err="1"/>
              <a:t>sleeptimer</a:t>
            </a:r>
            <a:r>
              <a:rPr lang="en-US" sz="1200" dirty="0"/>
              <a:t>]</a:t>
            </a:r>
          </a:p>
          <a:p>
            <a:pPr lvl="3"/>
            <a:r>
              <a:rPr lang="en-US" sz="1200" dirty="0"/>
              <a:t>Example: set activeRR1 [list 12.122.249.245 RR245 1.3.249.245 12.122.250.245 $_</a:t>
            </a:r>
            <a:r>
              <a:rPr lang="en-US" sz="1200" dirty="0" err="1"/>
              <a:t>config_storage_location</a:t>
            </a:r>
            <a:r>
              <a:rPr lang="en-US" sz="1200" dirty="0"/>
              <a:t>/RR245_bgp_cfg 10]</a:t>
            </a:r>
          </a:p>
          <a:p>
            <a:r>
              <a:rPr lang="en-US" sz="1800" dirty="0"/>
              <a:t>Requires a list of CBB Routers reachable by the </a:t>
            </a:r>
            <a:r>
              <a:rPr lang="en-US" sz="1800" dirty="0" err="1"/>
              <a:t>vRR</a:t>
            </a:r>
            <a:endParaRPr lang="en-US" sz="1800" dirty="0"/>
          </a:p>
          <a:p>
            <a:pPr lvl="3"/>
            <a:r>
              <a:rPr lang="en-US" sz="1200" dirty="0"/>
              <a:t>set </a:t>
            </a:r>
            <a:r>
              <a:rPr lang="en-US" sz="1200" dirty="0" err="1"/>
              <a:t>cbb_ip</a:t>
            </a:r>
            <a:r>
              <a:rPr lang="en-US" sz="1200" dirty="0"/>
              <a:t> [ list cbbloopbackip1 cbbloopbackip2 ...]</a:t>
            </a:r>
          </a:p>
          <a:p>
            <a:pPr lvl="3"/>
            <a:r>
              <a:rPr lang="en-US" sz="1200" dirty="0"/>
              <a:t>Example: set </a:t>
            </a:r>
            <a:r>
              <a:rPr lang="en-US" sz="1200" dirty="0" err="1"/>
              <a:t>cbb_ip</a:t>
            </a:r>
            <a:r>
              <a:rPr lang="en-US" sz="1200" dirty="0"/>
              <a:t> [list 12.122.0.7 12.122.0.4]</a:t>
            </a:r>
          </a:p>
          <a:p>
            <a:r>
              <a:rPr lang="en-US" sz="1800" dirty="0"/>
              <a:t>Require the </a:t>
            </a:r>
            <a:r>
              <a:rPr lang="en-US" sz="1800" dirty="0" err="1"/>
              <a:t>vRR_detection_logs</a:t>
            </a:r>
            <a:r>
              <a:rPr lang="en-US" sz="1800" dirty="0"/>
              <a:t> directory to be present under disk0:/</a:t>
            </a:r>
            <a:r>
              <a:rPr lang="en-US" sz="1800" dirty="0" err="1"/>
              <a:t>eem</a:t>
            </a:r>
            <a:r>
              <a:rPr lang="en-US" sz="1800" dirty="0"/>
              <a:t>/</a:t>
            </a:r>
          </a:p>
          <a:p>
            <a:r>
              <a:rPr lang="en-US" sz="1800" dirty="0"/>
              <a:t>Creates a </a:t>
            </a:r>
            <a:r>
              <a:rPr lang="en-US" sz="1800" dirty="0" err="1"/>
              <a:t>vrr</a:t>
            </a:r>
            <a:r>
              <a:rPr lang="en-US" sz="1800" dirty="0"/>
              <a:t>-detection-active file on disk0:/</a:t>
            </a:r>
            <a:r>
              <a:rPr lang="en-US" sz="1800" dirty="0" err="1"/>
              <a:t>eem</a:t>
            </a:r>
            <a:r>
              <a:rPr lang="en-US" sz="1800" dirty="0"/>
              <a:t>/ which is used to prevent multiple iterations of detection script being run/triggered.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4B1F8-9AA1-964E-A4BC-A705885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6579"/>
            <a:ext cx="8345488" cy="731837"/>
          </a:xfrm>
        </p:spPr>
        <p:txBody>
          <a:bodyPr/>
          <a:lstStyle/>
          <a:p>
            <a:r>
              <a:rPr lang="en-US" dirty="0"/>
              <a:t>Detection Script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3904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22786B-A2AA-DF43-B2F2-2D13B5B79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24154"/>
            <a:ext cx="9144000" cy="3763733"/>
          </a:xfrm>
        </p:spPr>
        <p:txBody>
          <a:bodyPr/>
          <a:lstStyle/>
          <a:p>
            <a:r>
              <a:rPr lang="en-US" sz="1800" dirty="0"/>
              <a:t>Trigger Pattern</a:t>
            </a:r>
          </a:p>
          <a:p>
            <a:pPr lvl="3"/>
            <a:r>
              <a:rPr lang="en-US" sz="1200" dirty="0"/>
              <a:t>::cisco::</a:t>
            </a:r>
            <a:r>
              <a:rPr lang="en-US" sz="1200" dirty="0" err="1"/>
              <a:t>eem</a:t>
            </a:r>
            <a:r>
              <a:rPr lang="en-US" sz="1200" dirty="0"/>
              <a:t>::</a:t>
            </a:r>
            <a:r>
              <a:rPr lang="en-US" sz="1200" dirty="0" err="1"/>
              <a:t>event_register_syslog</a:t>
            </a:r>
            <a:r>
              <a:rPr lang="en-US" sz="1200" dirty="0"/>
              <a:t> pattern "HA-HA_EEM-6-ACTION_SYSLOG_LOG_INFO.*EEM policy </a:t>
            </a:r>
            <a:r>
              <a:rPr lang="en-US" sz="1200" dirty="0" err="1"/>
              <a:t>vrr_remediation_script</a:t>
            </a:r>
            <a:r>
              <a:rPr lang="en-US" sz="1200" dirty="0"/>
              <a:t>.*node.*</a:t>
            </a:r>
            <a:r>
              <a:rPr lang="en-US" sz="1200" dirty="0" err="1"/>
              <a:t>config_file_location</a:t>
            </a:r>
            <a:r>
              <a:rPr lang="en-US" sz="1200" dirty="0"/>
              <a:t>.*</a:t>
            </a:r>
            <a:r>
              <a:rPr lang="en-US" sz="1200" dirty="0" err="1"/>
              <a:t>vRR_MGMT_IP</a:t>
            </a:r>
            <a:r>
              <a:rPr lang="en-US" sz="1200" dirty="0"/>
              <a:t>.*</a:t>
            </a:r>
            <a:r>
              <a:rPr lang="en-US" sz="1200" dirty="0" err="1"/>
              <a:t>vRR_Loop_IP</a:t>
            </a:r>
            <a:r>
              <a:rPr lang="en-US" sz="1200" dirty="0"/>
              <a:t>.*start.*" </a:t>
            </a:r>
            <a:r>
              <a:rPr lang="en-US" sz="1200" dirty="0" err="1"/>
              <a:t>maxrun</a:t>
            </a:r>
            <a:r>
              <a:rPr lang="en-US" sz="1200" dirty="0"/>
              <a:t> 750</a:t>
            </a:r>
          </a:p>
          <a:p>
            <a:r>
              <a:rPr lang="en-US" sz="1800" dirty="0"/>
              <a:t>Requires a list of CBB Routers reachable by the </a:t>
            </a:r>
            <a:r>
              <a:rPr lang="en-US" sz="1800" dirty="0" err="1"/>
              <a:t>vRR</a:t>
            </a:r>
            <a:endParaRPr lang="en-US" sz="1800" dirty="0"/>
          </a:p>
          <a:p>
            <a:pPr lvl="3"/>
            <a:r>
              <a:rPr lang="en-US" sz="1200" dirty="0"/>
              <a:t># set </a:t>
            </a:r>
            <a:r>
              <a:rPr lang="en-US" sz="1200" dirty="0" err="1"/>
              <a:t>cbb_ip</a:t>
            </a:r>
            <a:r>
              <a:rPr lang="en-US" sz="1200" dirty="0"/>
              <a:t> [ list cbbloopbackip1 cbbloopbackip2 ...]</a:t>
            </a:r>
          </a:p>
          <a:p>
            <a:pPr lvl="3"/>
            <a:r>
              <a:rPr lang="en-US" sz="1200" dirty="0"/>
              <a:t>set </a:t>
            </a:r>
            <a:r>
              <a:rPr lang="en-US" sz="1200" dirty="0" err="1"/>
              <a:t>cbb_ip</a:t>
            </a:r>
            <a:r>
              <a:rPr lang="en-US" sz="1200" dirty="0"/>
              <a:t> [list 12.122.0.7 12.122.0.4]</a:t>
            </a:r>
          </a:p>
          <a:p>
            <a:r>
              <a:rPr lang="en-US" sz="1800" dirty="0"/>
              <a:t>Requires a </a:t>
            </a:r>
            <a:r>
              <a:rPr lang="en-US" sz="1800" dirty="0" err="1"/>
              <a:t>sleeptimer</a:t>
            </a:r>
            <a:r>
              <a:rPr lang="en-US" sz="1800" dirty="0"/>
              <a:t> variable to be set</a:t>
            </a:r>
          </a:p>
          <a:p>
            <a:pPr lvl="3"/>
            <a:r>
              <a:rPr lang="en-US" sz="1200" dirty="0"/>
              <a:t>Set </a:t>
            </a:r>
            <a:r>
              <a:rPr lang="en-US" sz="1200" dirty="0" err="1"/>
              <a:t>sleeptime</a:t>
            </a:r>
            <a:r>
              <a:rPr lang="en-US" sz="1200" dirty="0"/>
              <a:t> &lt;value in seconds&gt;</a:t>
            </a:r>
          </a:p>
          <a:p>
            <a:pPr lvl="3"/>
            <a:r>
              <a:rPr lang="en-US" sz="1200" dirty="0"/>
              <a:t>Example: set </a:t>
            </a:r>
            <a:r>
              <a:rPr lang="en-US" sz="1200" dirty="0" err="1"/>
              <a:t>sleeptimer</a:t>
            </a:r>
            <a:r>
              <a:rPr lang="en-US" sz="1200" dirty="0"/>
              <a:t> 30</a:t>
            </a:r>
          </a:p>
          <a:p>
            <a:r>
              <a:rPr lang="en-US" sz="1800" dirty="0"/>
              <a:t>Require the </a:t>
            </a:r>
            <a:r>
              <a:rPr lang="en-US" sz="1800" dirty="0" err="1"/>
              <a:t>vRR_remediation_logs</a:t>
            </a:r>
            <a:r>
              <a:rPr lang="en-US" sz="1800" dirty="0"/>
              <a:t> directory to be present under disk0:/</a:t>
            </a:r>
            <a:r>
              <a:rPr lang="en-US" sz="1800" dirty="0" err="1"/>
              <a:t>eem</a:t>
            </a:r>
            <a:r>
              <a:rPr lang="en-US" sz="1800" dirty="0"/>
              <a:t>/</a:t>
            </a:r>
          </a:p>
          <a:p>
            <a:r>
              <a:rPr lang="en-US" sz="1800" dirty="0"/>
              <a:t>Creates a file called </a:t>
            </a:r>
            <a:r>
              <a:rPr lang="en-US" sz="1800" dirty="0" err="1"/>
              <a:t>vrr</a:t>
            </a:r>
            <a:r>
              <a:rPr lang="en-US" sz="1800" dirty="0"/>
              <a:t>-remediation-active which is used to pass variable information from remediation script to recovery script.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4B1F8-9AA1-964E-A4BC-A705885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0"/>
            <a:ext cx="8345488" cy="731837"/>
          </a:xfrm>
        </p:spPr>
        <p:txBody>
          <a:bodyPr/>
          <a:lstStyle/>
          <a:p>
            <a:r>
              <a:rPr lang="en-US" dirty="0"/>
              <a:t>Remediation Script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096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22786B-A2AA-DF43-B2F2-2D13B5B79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97584"/>
            <a:ext cx="9144000" cy="4039729"/>
          </a:xfrm>
        </p:spPr>
        <p:txBody>
          <a:bodyPr/>
          <a:lstStyle/>
          <a:p>
            <a:r>
              <a:rPr lang="en-US" sz="1400" dirty="0"/>
              <a:t>Trigger Pattern</a:t>
            </a:r>
          </a:p>
          <a:p>
            <a:pPr lvl="3"/>
            <a:r>
              <a:rPr lang="en-US" sz="1050" dirty="0"/>
              <a:t>::cisco::</a:t>
            </a:r>
            <a:r>
              <a:rPr lang="en-US" sz="1050" dirty="0" err="1"/>
              <a:t>eem</a:t>
            </a:r>
            <a:r>
              <a:rPr lang="en-US" sz="1050" dirty="0"/>
              <a:t>::</a:t>
            </a:r>
            <a:r>
              <a:rPr lang="en-US" sz="1050" dirty="0" err="1"/>
              <a:t>event_register_syslog</a:t>
            </a:r>
            <a:r>
              <a:rPr lang="en-US" sz="1050" dirty="0"/>
              <a:t> pattern "ROUTING-BGP-5-ADJCHANGE.*neighbor.*Up.*VRF: default.*AS: 13979.*" </a:t>
            </a:r>
            <a:r>
              <a:rPr lang="en-US" sz="1050" dirty="0" err="1"/>
              <a:t>maxrun</a:t>
            </a:r>
            <a:r>
              <a:rPr lang="en-US" sz="1050" dirty="0"/>
              <a:t> 600</a:t>
            </a:r>
          </a:p>
          <a:p>
            <a:r>
              <a:rPr lang="en-US" sz="1400" dirty="0"/>
              <a:t>Requires the file location and name of the recovery file to be defined</a:t>
            </a:r>
          </a:p>
          <a:p>
            <a:pPr lvl="3"/>
            <a:r>
              <a:rPr lang="en-US" sz="1050" dirty="0"/>
              <a:t>set </a:t>
            </a:r>
            <a:r>
              <a:rPr lang="en-US" sz="1050" dirty="0" err="1"/>
              <a:t>recoveryfile</a:t>
            </a:r>
            <a:r>
              <a:rPr lang="en-US" sz="1050" dirty="0"/>
              <a:t> &lt;disk0:/</a:t>
            </a:r>
            <a:r>
              <a:rPr lang="en-US" sz="1050" dirty="0" err="1"/>
              <a:t>eem</a:t>
            </a:r>
            <a:r>
              <a:rPr lang="en-US" sz="1050" dirty="0"/>
              <a:t>/configs/</a:t>
            </a:r>
            <a:r>
              <a:rPr lang="en-US" sz="1050" dirty="0" err="1"/>
              <a:t>recoverycleanupfilename</a:t>
            </a:r>
            <a:r>
              <a:rPr lang="en-US" sz="1050" dirty="0"/>
              <a:t>&gt;</a:t>
            </a:r>
          </a:p>
          <a:p>
            <a:pPr lvl="3"/>
            <a:r>
              <a:rPr lang="en-US" sz="1050" dirty="0"/>
              <a:t>Default value: set </a:t>
            </a:r>
            <a:r>
              <a:rPr lang="en-US" sz="1050" dirty="0" err="1"/>
              <a:t>recoveryfile</a:t>
            </a:r>
            <a:r>
              <a:rPr lang="en-US" sz="1050" dirty="0"/>
              <a:t> "disk0:/</a:t>
            </a:r>
            <a:r>
              <a:rPr lang="en-US" sz="1050" dirty="0" err="1"/>
              <a:t>eem</a:t>
            </a:r>
            <a:r>
              <a:rPr lang="en-US" sz="1050" dirty="0"/>
              <a:t>/configs/</a:t>
            </a:r>
            <a:r>
              <a:rPr lang="en-US" sz="1050" dirty="0" err="1"/>
              <a:t>recovery_cleanup_cfg</a:t>
            </a:r>
            <a:r>
              <a:rPr lang="en-US" sz="1050" dirty="0"/>
              <a:t>”</a:t>
            </a:r>
          </a:p>
          <a:p>
            <a:r>
              <a:rPr lang="en-US" sz="1400" dirty="0"/>
              <a:t>Requires a </a:t>
            </a:r>
            <a:r>
              <a:rPr lang="en-US" sz="1400" dirty="0" err="1"/>
              <a:t>sleeptimer</a:t>
            </a:r>
            <a:r>
              <a:rPr lang="en-US" sz="1400" dirty="0"/>
              <a:t> variable to be set</a:t>
            </a:r>
          </a:p>
          <a:p>
            <a:pPr lvl="3"/>
            <a:r>
              <a:rPr lang="en-US" sz="1050" dirty="0"/>
              <a:t>Set </a:t>
            </a:r>
            <a:r>
              <a:rPr lang="en-US" sz="1050" dirty="0" err="1"/>
              <a:t>sleeptime</a:t>
            </a:r>
            <a:r>
              <a:rPr lang="en-US" sz="1050" dirty="0"/>
              <a:t> &lt;value in seconds&gt;</a:t>
            </a:r>
          </a:p>
          <a:p>
            <a:pPr lvl="3"/>
            <a:r>
              <a:rPr lang="en-US" sz="1050" dirty="0"/>
              <a:t>Example: set </a:t>
            </a:r>
            <a:r>
              <a:rPr lang="en-US" sz="1050" dirty="0" err="1"/>
              <a:t>sleeptimer</a:t>
            </a:r>
            <a:r>
              <a:rPr lang="en-US" sz="1050" dirty="0"/>
              <a:t> 30</a:t>
            </a:r>
          </a:p>
          <a:p>
            <a:r>
              <a:rPr lang="en-US" sz="1400" dirty="0"/>
              <a:t>Requires the disk0:/</a:t>
            </a:r>
            <a:r>
              <a:rPr lang="en-US" sz="1400" dirty="0" err="1"/>
              <a:t>eem</a:t>
            </a:r>
            <a:r>
              <a:rPr lang="en-US" sz="1400" dirty="0"/>
              <a:t>/</a:t>
            </a:r>
            <a:r>
              <a:rPr lang="en-US" sz="1400" dirty="0" err="1"/>
              <a:t>vrr</a:t>
            </a:r>
            <a:r>
              <a:rPr lang="en-US" sz="1400" dirty="0"/>
              <a:t>-remediation-active file to be present (this file is created by remediation script)</a:t>
            </a:r>
          </a:p>
          <a:p>
            <a:r>
              <a:rPr lang="en-US" sz="1400" dirty="0"/>
              <a:t>Requires the </a:t>
            </a:r>
            <a:r>
              <a:rPr lang="en-US" sz="1400" dirty="0" err="1"/>
              <a:t>vRR_recovery_logs</a:t>
            </a:r>
            <a:r>
              <a:rPr lang="en-US" sz="1400" dirty="0"/>
              <a:t> directory to be present under disk0:/</a:t>
            </a:r>
            <a:r>
              <a:rPr lang="en-US" sz="1400" dirty="0" err="1"/>
              <a:t>eem</a:t>
            </a:r>
            <a:r>
              <a:rPr lang="en-US" sz="1400" dirty="0"/>
              <a:t>/</a:t>
            </a:r>
          </a:p>
          <a:p>
            <a:r>
              <a:rPr lang="en-US" sz="1400" dirty="0"/>
              <a:t>Creates a file called </a:t>
            </a:r>
            <a:r>
              <a:rPr lang="en-US" sz="1400" dirty="0" err="1"/>
              <a:t>vrr</a:t>
            </a:r>
            <a:r>
              <a:rPr lang="en-US" sz="1400" dirty="0"/>
              <a:t>-recovery-active which is used to prevent multiple iterations of recovery script being run/triggered</a:t>
            </a:r>
          </a:p>
          <a:p>
            <a:r>
              <a:rPr lang="en-US" sz="1400" dirty="0"/>
              <a:t>Upon successful completion of recovery script, it will delete all the </a:t>
            </a:r>
            <a:r>
              <a:rPr lang="en-US" sz="1400" dirty="0" err="1"/>
              <a:t>vrr</a:t>
            </a:r>
            <a:r>
              <a:rPr lang="en-US" sz="1400" dirty="0"/>
              <a:t>-*-active files in disk0:/</a:t>
            </a:r>
            <a:r>
              <a:rPr lang="en-US" sz="1400" dirty="0" err="1"/>
              <a:t>eem</a:t>
            </a:r>
            <a:r>
              <a:rPr lang="en-US" sz="1400" dirty="0"/>
              <a:t>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4B1F8-9AA1-964E-A4BC-A705885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14745"/>
            <a:ext cx="8345488" cy="731837"/>
          </a:xfrm>
        </p:spPr>
        <p:txBody>
          <a:bodyPr/>
          <a:lstStyle/>
          <a:p>
            <a:r>
              <a:rPr lang="en-US" dirty="0"/>
              <a:t>Recovery Script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8673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10AC-8A17-474B-A4D4-1EDE7147B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vRR</a:t>
            </a:r>
            <a:r>
              <a:rPr lang="en-US" dirty="0"/>
              <a:t> EEM Deployment Guidelines</a:t>
            </a:r>
          </a:p>
        </p:txBody>
      </p:sp>
    </p:spTree>
    <p:extLst>
      <p:ext uri="{BB962C8B-B14F-4D97-AF65-F5344CB8AC3E}">
        <p14:creationId xmlns:p14="http://schemas.microsoft.com/office/powerpoint/2010/main" val="299310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624376-008E-4826-B5F6-3EC3C0B07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8471" y="1205898"/>
            <a:ext cx="3719819" cy="3083094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dirty="0" err="1"/>
              <a:t>vRRb</a:t>
            </a:r>
            <a:r>
              <a:rPr lang="en-US" dirty="0"/>
              <a:t> acts as backup to ~5 Active </a:t>
            </a:r>
            <a:r>
              <a:rPr lang="en-US" dirty="0" err="1"/>
              <a:t>vRR</a:t>
            </a:r>
            <a:endParaRPr lang="en-US" dirty="0"/>
          </a:p>
          <a:p>
            <a:pPr lvl="1"/>
            <a:r>
              <a:rPr lang="en-US" dirty="0"/>
              <a:t>Exclusive backup role – first to fail</a:t>
            </a:r>
          </a:p>
          <a:p>
            <a:r>
              <a:rPr lang="en-US" dirty="0"/>
              <a:t>Active </a:t>
            </a:r>
            <a:r>
              <a:rPr lang="en-US" dirty="0" err="1"/>
              <a:t>vRR</a:t>
            </a:r>
            <a:r>
              <a:rPr lang="en-US" dirty="0"/>
              <a:t> pool exists within single Plane (different Regions)</a:t>
            </a:r>
          </a:p>
          <a:p>
            <a:pPr lvl="1"/>
            <a:r>
              <a:rPr lang="en-US" dirty="0"/>
              <a:t>Unique/non-overlapping Clients</a:t>
            </a:r>
          </a:p>
          <a:p>
            <a:pPr lvl="1"/>
            <a:r>
              <a:rPr lang="en-US" dirty="0"/>
              <a:t>Uniform set of Non-clients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67D0B0-1921-4790-98B7-243AD106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Deployment Model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37F96BE-62F6-42A5-807D-FEC36E89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63" y="1382870"/>
            <a:ext cx="4956438" cy="29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0FBAB-E218-4FB9-A0AC-6BD7CEF1B3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Apply updated config on Active </a:t>
            </a:r>
            <a:r>
              <a:rPr lang="en-US" dirty="0" err="1"/>
              <a:t>vRR’s</a:t>
            </a:r>
            <a:endParaRPr lang="en-US" dirty="0"/>
          </a:p>
          <a:p>
            <a:r>
              <a:rPr lang="en-US" dirty="0"/>
              <a:t>Apply Base config on </a:t>
            </a:r>
            <a:r>
              <a:rPr lang="en-US" dirty="0" err="1"/>
              <a:t>vRRb</a:t>
            </a:r>
            <a:endParaRPr lang="en-US" dirty="0"/>
          </a:p>
          <a:p>
            <a:r>
              <a:rPr lang="en-US" dirty="0"/>
              <a:t>Customize variables in script files</a:t>
            </a:r>
          </a:p>
          <a:p>
            <a:r>
              <a:rPr lang="en-US" dirty="0"/>
              <a:t>Prepare directories, copy script and config files</a:t>
            </a:r>
          </a:p>
          <a:p>
            <a:r>
              <a:rPr lang="en-US" dirty="0"/>
              <a:t>Apply EEM environment config</a:t>
            </a:r>
          </a:p>
          <a:p>
            <a:r>
              <a:rPr lang="en-US" dirty="0"/>
              <a:t>Register Detection 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E7D61C-4876-4D64-ACBD-6213F8C6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EEM Script Deployment Overview</a:t>
            </a:r>
          </a:p>
        </p:txBody>
      </p:sp>
    </p:spTree>
    <p:extLst>
      <p:ext uri="{BB962C8B-B14F-4D97-AF65-F5344CB8AC3E}">
        <p14:creationId xmlns:p14="http://schemas.microsoft.com/office/powerpoint/2010/main" val="205576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55614D-E349-42B1-A9F9-27352E942F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New Loopback100 used for keepalive to </a:t>
            </a:r>
            <a:r>
              <a:rPr lang="en-US" sz="1800" dirty="0" err="1"/>
              <a:t>vRRb</a:t>
            </a:r>
            <a:endParaRPr lang="en-US" sz="1800" dirty="0"/>
          </a:p>
          <a:p>
            <a:pPr lvl="1"/>
            <a:r>
              <a:rPr lang="en-US" sz="1600" dirty="0"/>
              <a:t>Advertised into OSPF</a:t>
            </a:r>
          </a:p>
          <a:p>
            <a:r>
              <a:rPr lang="en-US" sz="1800" dirty="0"/>
              <a:t>BGP Neighbor to </a:t>
            </a:r>
            <a:r>
              <a:rPr lang="en-US" sz="1800" dirty="0" err="1"/>
              <a:t>vRRb</a:t>
            </a:r>
            <a:endParaRPr lang="en-US" sz="1800" dirty="0"/>
          </a:p>
          <a:p>
            <a:pPr lvl="1"/>
            <a:r>
              <a:rPr lang="en-US" sz="1600" dirty="0"/>
              <a:t>Sourced from new Loopback100</a:t>
            </a:r>
          </a:p>
          <a:p>
            <a:pPr lvl="1"/>
            <a:r>
              <a:rPr lang="en-US" sz="1600" dirty="0"/>
              <a:t>IPv4 Unicast address-family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408851-B0FD-44D2-BF91-97260ACF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316146"/>
            <a:ext cx="8345488" cy="731837"/>
          </a:xfrm>
        </p:spPr>
        <p:txBody>
          <a:bodyPr/>
          <a:lstStyle/>
          <a:p>
            <a:r>
              <a:rPr lang="en-US" dirty="0"/>
              <a:t>Active </a:t>
            </a:r>
            <a:r>
              <a:rPr lang="en-US" dirty="0" err="1"/>
              <a:t>vRR</a:t>
            </a:r>
            <a:r>
              <a:rPr lang="en-US" dirty="0"/>
              <a:t> Config Changes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1413E8-4CE8-4210-AE0A-4722265C721A}"/>
              </a:ext>
            </a:extLst>
          </p:cNvPr>
          <p:cNvSpPr txBox="1">
            <a:spLocks/>
          </p:cNvSpPr>
          <p:nvPr/>
        </p:nvSpPr>
        <p:spPr>
          <a:xfrm>
            <a:off x="4724403" y="1073151"/>
            <a:ext cx="4285373" cy="386062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description BGP Peering to Backup VRR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ipv4 address $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area 10.10.34.9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cost 10000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12.122.249.249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remote-as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update-source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address-family ipv4 unicast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route-policy BRICKWALL in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route-policy BRICKWALL out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30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DEFB1-8158-496D-8819-B1B9EFB2C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configuration matching standard </a:t>
            </a:r>
            <a:r>
              <a:rPr lang="en-US" dirty="0" err="1"/>
              <a:t>vRR</a:t>
            </a:r>
            <a:r>
              <a:rPr lang="en-US" dirty="0"/>
              <a:t> templates</a:t>
            </a:r>
          </a:p>
          <a:p>
            <a:pPr lvl="1"/>
            <a:r>
              <a:rPr lang="en-US" dirty="0"/>
              <a:t>Admin, Syslog, AAA, NTP, ACL, etc.</a:t>
            </a:r>
          </a:p>
          <a:p>
            <a:r>
              <a:rPr lang="en-US" dirty="0"/>
              <a:t>Slightly modified OSPF and BGP configurations</a:t>
            </a:r>
          </a:p>
          <a:p>
            <a:r>
              <a:rPr lang="en-US" dirty="0"/>
              <a:t>Configs discussed in next sections</a:t>
            </a:r>
          </a:p>
          <a:p>
            <a:pPr lvl="1"/>
            <a:r>
              <a:rPr lang="en-US" dirty="0"/>
              <a:t>Based on “IOS XR RR CCR Version 3.8”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FD5A9-292C-410D-BE6B-4753E24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Config for </a:t>
            </a:r>
            <a:r>
              <a:rPr lang="en-US" dirty="0" err="1"/>
              <a:t>vRRb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9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CFB6-FB59-5F44-B49F-E2EEC2176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989470"/>
            <a:ext cx="8277344" cy="3389312"/>
          </a:xfrm>
        </p:spPr>
        <p:txBody>
          <a:bodyPr/>
          <a:lstStyle/>
          <a:p>
            <a:r>
              <a:rPr lang="en-US" sz="1800" dirty="0" err="1"/>
              <a:t>vRR</a:t>
            </a:r>
            <a:r>
              <a:rPr lang="en-US" sz="1800" dirty="0"/>
              <a:t> EEM Scripts Introduction</a:t>
            </a:r>
          </a:p>
          <a:p>
            <a:pPr lvl="2"/>
            <a:r>
              <a:rPr lang="en-US" sz="1400" dirty="0"/>
              <a:t>Detection Script</a:t>
            </a:r>
          </a:p>
          <a:p>
            <a:pPr lvl="2"/>
            <a:r>
              <a:rPr lang="en-US" sz="1400" dirty="0"/>
              <a:t>Remediation Script</a:t>
            </a:r>
          </a:p>
          <a:p>
            <a:pPr lvl="2"/>
            <a:r>
              <a:rPr lang="en-US" sz="1400" dirty="0"/>
              <a:t>Recovery Script</a:t>
            </a:r>
          </a:p>
          <a:p>
            <a:r>
              <a:rPr lang="en-US" sz="1800" dirty="0" err="1"/>
              <a:t>vRR</a:t>
            </a:r>
            <a:r>
              <a:rPr lang="en-US" sz="1800" dirty="0"/>
              <a:t> EEM Scripts Requirements</a:t>
            </a:r>
          </a:p>
          <a:p>
            <a:r>
              <a:rPr lang="en-US" sz="1800" dirty="0" err="1"/>
              <a:t>vRR</a:t>
            </a:r>
            <a:r>
              <a:rPr lang="en-US" sz="1800" dirty="0"/>
              <a:t> EEM Deployment Guidelines</a:t>
            </a:r>
          </a:p>
          <a:p>
            <a:r>
              <a:rPr lang="en-US" sz="1800" dirty="0" err="1"/>
              <a:t>vRR</a:t>
            </a:r>
            <a:r>
              <a:rPr lang="en-US" sz="1800" dirty="0"/>
              <a:t> EEM Base Configuration</a:t>
            </a:r>
          </a:p>
          <a:p>
            <a:pPr lvl="2"/>
            <a:r>
              <a:rPr lang="en-US" sz="1400" dirty="0"/>
              <a:t>Intra-AS </a:t>
            </a:r>
            <a:r>
              <a:rPr lang="en-US" sz="1400" dirty="0" err="1"/>
              <a:t>vRRb</a:t>
            </a:r>
            <a:r>
              <a:rPr lang="en-US" sz="1400" dirty="0"/>
              <a:t> BGP Config</a:t>
            </a:r>
          </a:p>
          <a:p>
            <a:pPr lvl="2"/>
            <a:r>
              <a:rPr lang="en-US" sz="1400" dirty="0" err="1"/>
              <a:t>vSABR</a:t>
            </a:r>
            <a:r>
              <a:rPr lang="en-US" sz="1400" dirty="0"/>
              <a:t> </a:t>
            </a:r>
            <a:r>
              <a:rPr lang="en-US" sz="1400" dirty="0" err="1"/>
              <a:t>vRRb</a:t>
            </a:r>
            <a:r>
              <a:rPr lang="en-US" sz="1400" dirty="0"/>
              <a:t> BGP config</a:t>
            </a:r>
          </a:p>
          <a:p>
            <a:r>
              <a:rPr lang="en-US" sz="1800" dirty="0"/>
              <a:t>Demo</a:t>
            </a:r>
          </a:p>
          <a:p>
            <a:r>
              <a:rPr lang="en-US" sz="1800" dirty="0"/>
              <a:t>Syslog Captures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872AF2-0E0F-D44E-B0C0-BAFDD97F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0312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59520C-3D8C-4EA6-897A-7350561CF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Lines 90-99</a:t>
            </a:r>
          </a:p>
          <a:p>
            <a:pPr lvl="1"/>
            <a:r>
              <a:rPr lang="en-US" sz="1600" dirty="0"/>
              <a:t>Create list entry for each Active-</a:t>
            </a:r>
            <a:r>
              <a:rPr lang="en-US" sz="1600" dirty="0" err="1"/>
              <a:t>vRR</a:t>
            </a:r>
            <a:r>
              <a:rPr lang="en-US" sz="1600" dirty="0"/>
              <a:t> being protected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activeRR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&lt;1-5&gt;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[list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&lt;vRR_Loop0&gt; &lt;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vRR_Name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vRR_MgmtEth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&lt;vRR_Loop100&gt;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config_storage_location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vRR_config_file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sleep_timer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Ex: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activeRR1 [list 12.122.249.245 RR245 1.3.249.245 12.122.250.245 $_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config_storage_location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/RR245_bgp_cfg 30]</a:t>
            </a:r>
          </a:p>
          <a:p>
            <a:r>
              <a:rPr lang="en-US" sz="1800" dirty="0"/>
              <a:t>Line 101</a:t>
            </a:r>
          </a:p>
          <a:p>
            <a:pPr lvl="1"/>
            <a:r>
              <a:rPr lang="en-US" sz="1600" dirty="0"/>
              <a:t>Specify Loop0 IP addresses of two CBB Core nodes</a:t>
            </a:r>
          </a:p>
          <a:p>
            <a:pPr lvl="1"/>
            <a:r>
              <a:rPr lang="en-US" sz="1600" dirty="0"/>
              <a:t>Used to confirm </a:t>
            </a:r>
            <a:r>
              <a:rPr lang="en-US" sz="1600" dirty="0" err="1"/>
              <a:t>vRRb’s</a:t>
            </a:r>
            <a:r>
              <a:rPr lang="en-US" sz="1600" dirty="0"/>
              <a:t> reachability to network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cbb_ip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[list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&lt;core_ip_1&gt; &lt;core_ip_2&gt;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Ex: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cbb_ip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[list 12.122.0.7 12.122.0.4]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DFC6C-4DCD-4CC6-8876-0CCDE2DA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“</a:t>
            </a:r>
            <a:r>
              <a:rPr lang="en-US" dirty="0" err="1"/>
              <a:t>vrr_syslog_detection.tcl</a:t>
            </a:r>
            <a:r>
              <a:rPr lang="en-US" dirty="0"/>
              <a:t>” Script File</a:t>
            </a:r>
          </a:p>
        </p:txBody>
      </p:sp>
    </p:spTree>
    <p:extLst>
      <p:ext uri="{BB962C8B-B14F-4D97-AF65-F5344CB8AC3E}">
        <p14:creationId xmlns:p14="http://schemas.microsoft.com/office/powerpoint/2010/main" val="227365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59520C-3D8C-4EA6-897A-7350561CF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Line 64</a:t>
            </a:r>
          </a:p>
          <a:p>
            <a:pPr lvl="1"/>
            <a:r>
              <a:rPr lang="en-US" sz="1600" dirty="0"/>
              <a:t>Specify Loop0 IP addresses of two CBB Core nodes</a:t>
            </a:r>
          </a:p>
          <a:p>
            <a:pPr lvl="1"/>
            <a:r>
              <a:rPr lang="en-US" sz="1600" dirty="0"/>
              <a:t>Used to confirm </a:t>
            </a:r>
            <a:r>
              <a:rPr lang="en-US" sz="1600" dirty="0" err="1"/>
              <a:t>vRRb’s</a:t>
            </a:r>
            <a:r>
              <a:rPr lang="en-US" sz="1600" dirty="0"/>
              <a:t> reachability to network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cbb_ip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[list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&lt;core_ip_1&gt; &lt;core_ip_2&gt;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Ex: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cbb_ip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[list 12.122.0.7 12.122.0.4]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Line 65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Specify sleep timer value, used as delay to prevent false positives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sleeptimer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&lt;seconds&gt;</a:t>
            </a:r>
          </a:p>
          <a:p>
            <a:pPr lvl="1"/>
            <a:r>
              <a:rPr lang="en-US" sz="1600" dirty="0"/>
              <a:t>Ex: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sleeptimer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DFC6C-4DCD-4CC6-8876-0CCDE2DA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“</a:t>
            </a:r>
            <a:r>
              <a:rPr lang="en-US" dirty="0" err="1"/>
              <a:t>vrr_syslog_remediation.tcl</a:t>
            </a:r>
            <a:r>
              <a:rPr lang="en-US" dirty="0"/>
              <a:t>” Script File</a:t>
            </a:r>
          </a:p>
        </p:txBody>
      </p:sp>
    </p:spTree>
    <p:extLst>
      <p:ext uri="{BB962C8B-B14F-4D97-AF65-F5344CB8AC3E}">
        <p14:creationId xmlns:p14="http://schemas.microsoft.com/office/powerpoint/2010/main" val="245087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59520C-3D8C-4EA6-897A-7350561CF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Line 65</a:t>
            </a:r>
          </a:p>
          <a:p>
            <a:pPr lvl="1"/>
            <a:r>
              <a:rPr lang="en-US" sz="1600" dirty="0"/>
              <a:t>Specify cleanup file location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recoveryfile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/configs/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cleanup_file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en-US" sz="1600" dirty="0"/>
              <a:t>Ex: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recoveryfile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/configs/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recovery_cleanup_cfg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Line 67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Specify sleep timer value, used as delay to prevent false positives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sleeptimer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&lt;seconds&gt;</a:t>
            </a:r>
          </a:p>
          <a:p>
            <a:pPr lvl="1"/>
            <a:r>
              <a:rPr lang="en-US" sz="1600" dirty="0"/>
              <a:t>Ex: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sleeptimer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DFC6C-4DCD-4CC6-8876-0CCDE2DA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“</a:t>
            </a:r>
            <a:r>
              <a:rPr lang="en-US" dirty="0" err="1"/>
              <a:t>vrr_syslog_recovery.tcl</a:t>
            </a:r>
            <a:r>
              <a:rPr lang="en-US" dirty="0"/>
              <a:t>” Script File</a:t>
            </a:r>
          </a:p>
        </p:txBody>
      </p:sp>
    </p:spTree>
    <p:extLst>
      <p:ext uri="{BB962C8B-B14F-4D97-AF65-F5344CB8AC3E}">
        <p14:creationId xmlns:p14="http://schemas.microsoft.com/office/powerpoint/2010/main" val="2879821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05B61C-3CD7-4D16-B661-66918328AC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  <a:p>
            <a:r>
              <a:rPr lang="en-US" dirty="0"/>
              <a:t>Create 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/disk0/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/disk0/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/configs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/disk0/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vRR_recovery_logs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/disk0/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vRR_detection_logs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/disk0/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vRR_remediation_logs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BB4C7-BC10-4486-BC02-82C2E95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Disk Location (Shell)</a:t>
            </a:r>
          </a:p>
        </p:txBody>
      </p:sp>
    </p:spTree>
    <p:extLst>
      <p:ext uri="{BB962C8B-B14F-4D97-AF65-F5344CB8AC3E}">
        <p14:creationId xmlns:p14="http://schemas.microsoft.com/office/powerpoint/2010/main" val="273276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627750-8336-4D94-8DFE-2498A1649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EEM User</a:t>
            </a:r>
          </a:p>
          <a:p>
            <a:pPr marL="2921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-user</a:t>
            </a:r>
          </a:p>
          <a:p>
            <a:pPr marL="2921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group root-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1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group cisco-support</a:t>
            </a:r>
          </a:p>
          <a:p>
            <a:r>
              <a:rPr lang="en-US" dirty="0"/>
              <a:t>Add AAA groups</a:t>
            </a:r>
          </a:p>
          <a:p>
            <a:pPr marL="28575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authorization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-user local</a:t>
            </a:r>
          </a:p>
          <a:p>
            <a:pPr marL="28575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authorization commands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-user none</a:t>
            </a:r>
          </a:p>
          <a:p>
            <a:pPr marL="28575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authorization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eventmanager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-user local</a:t>
            </a:r>
          </a:p>
          <a:p>
            <a:pPr marL="28575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authentication login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-user local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7483A-E2BB-423A-A0CF-2D24D59B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EEM AAA Configuration (Config Mode)</a:t>
            </a:r>
          </a:p>
        </p:txBody>
      </p:sp>
    </p:spTree>
    <p:extLst>
      <p:ext uri="{BB962C8B-B14F-4D97-AF65-F5344CB8AC3E}">
        <p14:creationId xmlns:p14="http://schemas.microsoft.com/office/powerpoint/2010/main" val="3614181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627750-8336-4D94-8DFE-2498A1649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 directory for EEM scripts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event manager directory user policy disk0:/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and enable line pool for EEM</a:t>
            </a:r>
          </a:p>
          <a:p>
            <a:pPr marL="2921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template EEM</a:t>
            </a:r>
          </a:p>
          <a:p>
            <a:pPr marL="2921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authorization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-user</a:t>
            </a:r>
          </a:p>
          <a:p>
            <a:pPr marL="2921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authorization commands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-user</a:t>
            </a:r>
          </a:p>
          <a:p>
            <a:pPr marL="2921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2921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100 105 line-template EEM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7483A-E2BB-423A-A0CF-2D24D59B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EEM Process and Line Configuration (Config Mode)</a:t>
            </a:r>
          </a:p>
        </p:txBody>
      </p:sp>
    </p:spTree>
    <p:extLst>
      <p:ext uri="{BB962C8B-B14F-4D97-AF65-F5344CB8AC3E}">
        <p14:creationId xmlns:p14="http://schemas.microsoft.com/office/powerpoint/2010/main" val="753975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627750-8336-4D94-8DFE-2498A1649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Specify E-mail server details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event manager environment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email_to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dest_mailer_address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event manager environment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domain_name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event manager environment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email_from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source_email_address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event manager environment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email_server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Specify location of config and log files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event manager environment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eem_storage_location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disk0:/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event manager environment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config_storage_location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disk0:/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/configs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event manager environment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recovery_storage_location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disk0:/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vRR_recovery_logs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event manager environment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detection_storage_location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disk0:/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vRR_detection_logs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event manager environment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remediation_storage_location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disk0:/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vRR_remediation_logs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7483A-E2BB-423A-A0CF-2D24D59B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EEM Environment Configuration (Config Mode)</a:t>
            </a:r>
          </a:p>
        </p:txBody>
      </p:sp>
    </p:spTree>
    <p:extLst>
      <p:ext uri="{BB962C8B-B14F-4D97-AF65-F5344CB8AC3E}">
        <p14:creationId xmlns:p14="http://schemas.microsoft.com/office/powerpoint/2010/main" val="4099057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B7F16C-3ACF-43EE-8A27-CB25DD16F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Exec Mode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 ftp://$user@$server//$path/vrr_syslog_detection.tcl 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vrr_syslog_detection.tcl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 ftp://$user@$server//$path/vrr_syslog_remediation.tcl 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vrr_syslog_remediation.tcl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 ftp://$user@$server//$path/vrr_syslog_recovery.tcl 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vrr_syslog_recovery.tcl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-or-</a:t>
            </a:r>
          </a:p>
          <a:p>
            <a:r>
              <a:rPr lang="en-US" sz="1800" dirty="0"/>
              <a:t>Shell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vrr_syslog_detection.tcl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vrr_syslog_remediation.tcl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vrr_syslog_recovery.tcl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4CBF3-9624-44D8-B20B-F3018F93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Copy/Create EEM Script Files </a:t>
            </a:r>
          </a:p>
        </p:txBody>
      </p:sp>
    </p:spTree>
    <p:extLst>
      <p:ext uri="{BB962C8B-B14F-4D97-AF65-F5344CB8AC3E}">
        <p14:creationId xmlns:p14="http://schemas.microsoft.com/office/powerpoint/2010/main" val="2541433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B7F16C-3ACF-43EE-8A27-CB25DD16F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073150"/>
            <a:ext cx="8277344" cy="3517900"/>
          </a:xfrm>
        </p:spPr>
        <p:txBody>
          <a:bodyPr/>
          <a:lstStyle/>
          <a:p>
            <a:r>
              <a:rPr lang="en-US" sz="1800" dirty="0"/>
              <a:t>Exec Mode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 ftp://$user@$server//$path/Active_vRR1_cfg 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/configs/Active_vRR1_cfg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 ftp://$user@$server//$path/Active_vRR2_cfg 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/configs/Active_vRR2_cfg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 ftp://$user@$server//$path/recovery_cleanup_cfg 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/configs/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recovery_cleanup_cfg</a:t>
            </a:r>
            <a:endParaRPr lang="en-US" sz="1800" dirty="0"/>
          </a:p>
          <a:p>
            <a:r>
              <a:rPr lang="en-US" sz="1800" dirty="0"/>
              <a:t>Shell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/configs/Active_vRR1_cfg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/configs/Active_vRR2_cfg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/disk0:/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/configs/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recovery_cleanup_cfg</a:t>
            </a:r>
            <a:endParaRPr lang="en-US" dirty="0"/>
          </a:p>
          <a:p>
            <a:pPr lvl="1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4CBF3-9624-44D8-B20B-F3018F93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Copy/Create Active-</a:t>
            </a:r>
            <a:r>
              <a:rPr lang="en-US" dirty="0" err="1"/>
              <a:t>vRR</a:t>
            </a:r>
            <a:r>
              <a:rPr lang="en-US" dirty="0"/>
              <a:t> Config and Cleanup Files </a:t>
            </a:r>
          </a:p>
        </p:txBody>
      </p:sp>
    </p:spTree>
    <p:extLst>
      <p:ext uri="{BB962C8B-B14F-4D97-AF65-F5344CB8AC3E}">
        <p14:creationId xmlns:p14="http://schemas.microsoft.com/office/powerpoint/2010/main" val="2308639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AD4243-5945-4E5E-8B74-FC44F0770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vrr_detection_script.tcl</a:t>
            </a:r>
            <a:r>
              <a:rPr lang="en-US" dirty="0"/>
              <a:t> script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event manager policy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vrr_detection_script.tcl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-user persist-time 3600</a:t>
            </a:r>
          </a:p>
          <a:p>
            <a:r>
              <a:rPr lang="en-US" dirty="0"/>
              <a:t>Unregister </a:t>
            </a:r>
            <a:r>
              <a:rPr lang="en-US" dirty="0" err="1"/>
              <a:t>vrr_detection_script.tcl</a:t>
            </a:r>
            <a:r>
              <a:rPr lang="en-US" dirty="0"/>
              <a:t> script with no command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event manager policy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vrr_detection_script.tcl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-user persist-time 3600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Unregistering the policy will terminate any active threads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50B9E-F42D-4519-BAA2-58BA7488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Detection EEM Script (Config Mode)</a:t>
            </a:r>
          </a:p>
        </p:txBody>
      </p:sp>
    </p:spTree>
    <p:extLst>
      <p:ext uri="{BB962C8B-B14F-4D97-AF65-F5344CB8AC3E}">
        <p14:creationId xmlns:p14="http://schemas.microsoft.com/office/powerpoint/2010/main" val="22675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DB1D-9DC8-ED45-9122-51C98BB0E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5012" cy="2569946"/>
          </a:xfrm>
        </p:spPr>
        <p:txBody>
          <a:bodyPr/>
          <a:lstStyle/>
          <a:p>
            <a:r>
              <a:rPr lang="en-US" dirty="0" err="1"/>
              <a:t>vRR</a:t>
            </a:r>
            <a:r>
              <a:rPr lang="en-US" dirty="0"/>
              <a:t> EEM Scripts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69344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240E8B-D655-43CD-BF3B-F89827D74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event manager policy registered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RP/0/RP0/CPU0:RR249-VRR#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event manager policy registered 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Tue Sep  3 23:37:56.539 UTC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No.  Class     Type    Event Type          Trap  Time Registered           Name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script    user    syslog              Off   Fri Aug 30 21:01:51 2019  </a:t>
            </a:r>
            <a:r>
              <a:rPr lang="en-US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vrr_detection_script.tcl</a:t>
            </a:r>
            <a:endParaRPr lang="en-US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pattern {ROUTING-BGP-5-ADJCHANGE.*neighbor.*Down.*VRF: default.*AS: 13979.*}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nice 0 queue-priority normal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750.000 scheduler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rp_primary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none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3600 seconds,  username: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-user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1D591-222C-4471-8686-046C63E6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Script </a:t>
            </a:r>
            <a:r>
              <a:rPr lang="en-US"/>
              <a:t>is Activated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96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63DB-41C3-4ACB-A2E5-9668EF08E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238082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55614D-E349-42B1-A9F9-27352E942F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132421"/>
            <a:ext cx="3886200" cy="3083094"/>
          </a:xfrm>
        </p:spPr>
        <p:txBody>
          <a:bodyPr/>
          <a:lstStyle/>
          <a:p>
            <a:r>
              <a:rPr lang="en-US" sz="1800" dirty="0"/>
              <a:t>Loopback 0</a:t>
            </a:r>
          </a:p>
          <a:p>
            <a:pPr lvl="1"/>
            <a:r>
              <a:rPr lang="en-US" sz="1600" dirty="0"/>
              <a:t>Used as OSPF and BGP Router ID</a:t>
            </a:r>
          </a:p>
          <a:p>
            <a:pPr lvl="1"/>
            <a:r>
              <a:rPr lang="en-US" sz="1600" dirty="0"/>
              <a:t>Used for Keepalive BGP peering to Active </a:t>
            </a:r>
            <a:r>
              <a:rPr lang="en-US" sz="1600" dirty="0" err="1"/>
              <a:t>vRRs</a:t>
            </a:r>
            <a:endParaRPr lang="en-US" sz="1600" dirty="0"/>
          </a:p>
          <a:p>
            <a:r>
              <a:rPr lang="en-US" sz="1800" dirty="0"/>
              <a:t>Loopback 100</a:t>
            </a:r>
          </a:p>
          <a:p>
            <a:pPr lvl="1"/>
            <a:r>
              <a:rPr lang="en-US" sz="1600" dirty="0"/>
              <a:t>Used for BGP peering to Active </a:t>
            </a:r>
            <a:r>
              <a:rPr lang="en-US" sz="1600" dirty="0" err="1"/>
              <a:t>vRR’s</a:t>
            </a:r>
            <a:r>
              <a:rPr lang="en-US" sz="1600" dirty="0"/>
              <a:t> clients/non-clients</a:t>
            </a:r>
          </a:p>
          <a:p>
            <a:pPr lvl="1"/>
            <a:r>
              <a:rPr lang="en-US" sz="1600" dirty="0"/>
              <a:t>Assumes IP address of Active </a:t>
            </a:r>
            <a:r>
              <a:rPr lang="en-US" sz="1600" dirty="0" err="1"/>
              <a:t>vRR’s</a:t>
            </a:r>
            <a:r>
              <a:rPr lang="en-US" sz="1600" dirty="0"/>
              <a:t> Loopback 0</a:t>
            </a:r>
          </a:p>
          <a:p>
            <a:pPr lvl="1"/>
            <a:r>
              <a:rPr lang="en-US" sz="1600" dirty="0"/>
              <a:t>Remains in Shutdown state with no IP until </a:t>
            </a:r>
            <a:r>
              <a:rPr lang="en-US" sz="1600" dirty="0" err="1"/>
              <a:t>vRRb</a:t>
            </a:r>
            <a:r>
              <a:rPr lang="en-US" sz="1600" dirty="0"/>
              <a:t> takes over Active role</a:t>
            </a:r>
          </a:p>
          <a:p>
            <a:pPr lvl="1"/>
            <a:r>
              <a:rPr lang="en-US" sz="1600" dirty="0"/>
              <a:t>Description and IP address changed by script upon takeover</a:t>
            </a:r>
          </a:p>
          <a:p>
            <a:pPr lvl="1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408851-B0FD-44D2-BF91-97260ACF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Config– Loopback Interfaces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1413E8-4CE8-4210-AE0A-4722265C721A}"/>
              </a:ext>
            </a:extLst>
          </p:cNvPr>
          <p:cNvSpPr txBox="1">
            <a:spLocks/>
          </p:cNvSpPr>
          <p:nvPr/>
        </p:nvSpPr>
        <p:spPr>
          <a:xfrm>
            <a:off x="4897054" y="1852797"/>
            <a:ext cx="3886200" cy="3080977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Loopback0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ipv4 address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 Active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Loopback0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shutdown</a:t>
            </a:r>
          </a:p>
        </p:txBody>
      </p:sp>
    </p:spTree>
    <p:extLst>
      <p:ext uri="{BB962C8B-B14F-4D97-AF65-F5344CB8AC3E}">
        <p14:creationId xmlns:p14="http://schemas.microsoft.com/office/powerpoint/2010/main" val="1075250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err="1"/>
              <a:t>vRR</a:t>
            </a:r>
            <a:r>
              <a:rPr lang="en-US" dirty="0"/>
              <a:t> OSPF process config</a:t>
            </a:r>
          </a:p>
          <a:p>
            <a:r>
              <a:rPr lang="en-US" dirty="0"/>
              <a:t>Add Loopback 100 with cost of 20000</a:t>
            </a:r>
          </a:p>
          <a:p>
            <a:pPr lvl="1"/>
            <a:r>
              <a:rPr lang="en-US" dirty="0"/>
              <a:t>Higher cost will ensure BGP clients prefer the real Active </a:t>
            </a:r>
            <a:r>
              <a:rPr lang="en-US" dirty="0" err="1"/>
              <a:t>vRR</a:t>
            </a:r>
            <a:r>
              <a:rPr lang="en-US" dirty="0"/>
              <a:t> once it recovers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671-E4A1-4A10-9B45-BCA752B29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4642" y="545283"/>
            <a:ext cx="3886200" cy="3080977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adjacency changes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router-id $loopback0_address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timers throttle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150 150 5000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prefix-priority route-policy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-priority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area 10.10.34.9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point-to-point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interface Loopback0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cost 20000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interface GigabitEthernet0/0/0/0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cost 10000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interface GigabitEthernet0/0/0/1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cost 10000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- OSPF</a:t>
            </a:r>
          </a:p>
        </p:txBody>
      </p:sp>
    </p:spTree>
    <p:extLst>
      <p:ext uri="{BB962C8B-B14F-4D97-AF65-F5344CB8AC3E}">
        <p14:creationId xmlns:p14="http://schemas.microsoft.com/office/powerpoint/2010/main" val="2143839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BGP Neighbor to each Active </a:t>
            </a:r>
            <a:r>
              <a:rPr lang="en-US" dirty="0" err="1"/>
              <a:t>vRR’s</a:t>
            </a:r>
            <a:r>
              <a:rPr lang="en-US" dirty="0"/>
              <a:t> Loopback 100 for failure detection</a:t>
            </a:r>
          </a:p>
          <a:p>
            <a:r>
              <a:rPr lang="en-US" dirty="0"/>
              <a:t>Only IPv4 Unicast address-family used</a:t>
            </a:r>
          </a:p>
          <a:p>
            <a:r>
              <a:rPr lang="en-US" dirty="0"/>
              <a:t>Sourced from </a:t>
            </a:r>
            <a:r>
              <a:rPr lang="en-US" dirty="0" err="1"/>
              <a:t>vRRb’s</a:t>
            </a:r>
            <a:r>
              <a:rPr lang="en-US" dirty="0"/>
              <a:t> Loopback0</a:t>
            </a:r>
          </a:p>
          <a:p>
            <a:r>
              <a:rPr lang="en-US" dirty="0"/>
              <a:t>Faster timers may be used for quicker failure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671-E4A1-4A10-9B45-BCA752B29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0" y="1073150"/>
            <a:ext cx="4285375" cy="3080977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 12.122.250.245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remote-as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vRRb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Keepalive to $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active_vrr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update-source Loopback0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address-family ipv4 unicast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route-policy BRICKWALL in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route-policy BRICKWALL out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– BGP Keepalive Neighbors</a:t>
            </a:r>
          </a:p>
        </p:txBody>
      </p:sp>
    </p:spTree>
    <p:extLst>
      <p:ext uri="{BB962C8B-B14F-4D97-AF65-F5344CB8AC3E}">
        <p14:creationId xmlns:p14="http://schemas.microsoft.com/office/powerpoint/2010/main" val="3196532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7199ED-55DB-4026-83B6-9150B3E0B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Intra-AS </a:t>
            </a:r>
            <a:r>
              <a:rPr lang="en-US" dirty="0" err="1"/>
              <a:t>vRRb</a:t>
            </a:r>
            <a:r>
              <a:rPr lang="en-US" dirty="0"/>
              <a:t> BGP Config</a:t>
            </a:r>
          </a:p>
        </p:txBody>
      </p:sp>
    </p:spTree>
    <p:extLst>
      <p:ext uri="{BB962C8B-B14F-4D97-AF65-F5344CB8AC3E}">
        <p14:creationId xmlns:p14="http://schemas.microsoft.com/office/powerpoint/2010/main" val="3568005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E2ED55-D4AE-46B6-9033-B98CE2959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Standard Intra-AS </a:t>
            </a:r>
            <a:r>
              <a:rPr lang="en-US" dirty="0" err="1"/>
              <a:t>vRR</a:t>
            </a:r>
            <a:r>
              <a:rPr lang="en-US" dirty="0"/>
              <a:t> BGP process config</a:t>
            </a:r>
          </a:p>
          <a:p>
            <a:r>
              <a:rPr lang="en-US" dirty="0"/>
              <a:t>Cluster-ID remains unconfigured</a:t>
            </a:r>
          </a:p>
          <a:p>
            <a:pPr lvl="1"/>
            <a:r>
              <a:rPr lang="en-US" dirty="0"/>
              <a:t>Will be configured by script based on Active RR role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FE90-209F-40DB-9D33-5524F6A5E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3" y="341313"/>
            <a:ext cx="3886200" cy="3083094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ipv4 unicast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vpnv4 unicast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175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sub-group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sub-group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vpnv6 unicast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10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ipv4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l2vpn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vpls-vpws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50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sub-group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sub-group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ipv4 rt-filter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vpnv6 multicast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6C46BB-EA35-43E4-AD0A-9ADD5AFB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– </a:t>
            </a:r>
            <a:br>
              <a:rPr lang="en-US" dirty="0"/>
            </a:br>
            <a:r>
              <a:rPr lang="en-US" dirty="0"/>
              <a:t>BGP (Intra-AS)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F4F0BAD-00BE-4DED-BCC9-8A9AC746B87F}"/>
              </a:ext>
            </a:extLst>
          </p:cNvPr>
          <p:cNvSpPr txBox="1">
            <a:spLocks/>
          </p:cNvSpPr>
          <p:nvPr/>
        </p:nvSpPr>
        <p:spPr>
          <a:xfrm>
            <a:off x="533399" y="3374457"/>
            <a:ext cx="3886200" cy="1343321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router-id $loopback0_address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cluster-id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update-delay 360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limit 200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377518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E07071-FDFD-490B-918B-359C4A5D6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Community Sets</a:t>
            </a:r>
          </a:p>
          <a:p>
            <a:pPr lvl="1"/>
            <a:r>
              <a:rPr lang="en-US" dirty="0"/>
              <a:t>All documented in CCR</a:t>
            </a:r>
          </a:p>
          <a:p>
            <a:r>
              <a:rPr lang="en-US" dirty="0"/>
              <a:t>Route Policies</a:t>
            </a:r>
          </a:p>
          <a:p>
            <a:pPr lvl="1"/>
            <a:r>
              <a:rPr lang="en-US" dirty="0"/>
              <a:t>All documented in CCR</a:t>
            </a:r>
          </a:p>
          <a:p>
            <a:r>
              <a:rPr lang="en-US" dirty="0"/>
              <a:t>BGP AF-Groups</a:t>
            </a:r>
          </a:p>
          <a:p>
            <a:pPr lvl="1"/>
            <a:r>
              <a:rPr lang="en-US" dirty="0"/>
              <a:t>All documented in CCR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9622D-227C-4AEF-987E-5358EA3E15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BGP Session Groups</a:t>
            </a:r>
          </a:p>
          <a:p>
            <a:pPr lvl="1"/>
            <a:r>
              <a:rPr lang="en-US" dirty="0"/>
              <a:t>All modified from CCR (see next slides)</a:t>
            </a:r>
          </a:p>
          <a:p>
            <a:r>
              <a:rPr lang="en-US" dirty="0"/>
              <a:t>BGP Neighbor Groups</a:t>
            </a:r>
          </a:p>
          <a:p>
            <a:pPr lvl="1"/>
            <a:r>
              <a:rPr lang="en-US" dirty="0"/>
              <a:t>All documented in CCR</a:t>
            </a:r>
          </a:p>
          <a:p>
            <a:pPr lvl="1"/>
            <a:r>
              <a:rPr lang="en-US" dirty="0"/>
              <a:t>Except:  (see next slides)</a:t>
            </a:r>
          </a:p>
          <a:p>
            <a:pPr lvl="2"/>
            <a:r>
              <a:rPr lang="en-US" dirty="0"/>
              <a:t>MIPE_CLUSTER_IBGP_RR_2_PE</a:t>
            </a:r>
          </a:p>
          <a:p>
            <a:pPr lvl="2"/>
            <a:r>
              <a:rPr lang="en-US" dirty="0"/>
              <a:t>RR_2_VPLS_PE</a:t>
            </a:r>
          </a:p>
          <a:p>
            <a:pPr lvl="2"/>
            <a:r>
              <a:rPr lang="en-US" dirty="0"/>
              <a:t>RR_2_AIC_LEAF_ROUTER</a:t>
            </a:r>
          </a:p>
          <a:p>
            <a:pPr lvl="2"/>
            <a:r>
              <a:rPr lang="en-US" dirty="0"/>
              <a:t>AVPN_IBGP_RR_2_IPE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CEB2FA-20F3-43B0-8DC3-84AB197D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– BGP Groups and RPL (Intra-AS)</a:t>
            </a:r>
          </a:p>
        </p:txBody>
      </p:sp>
    </p:spTree>
    <p:extLst>
      <p:ext uri="{BB962C8B-B14F-4D97-AF65-F5344CB8AC3E}">
        <p14:creationId xmlns:p14="http://schemas.microsoft.com/office/powerpoint/2010/main" val="974177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Modify BGP Session groups to use the Loopback100 source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671-E4A1-4A10-9B45-BCA752B29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1" y="1073150"/>
            <a:ext cx="3886200" cy="3080977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session-group 7018_IBGP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remote-as 7018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advertisement-interval 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local-as 7018 no-prepend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update-source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session-group 13979_IBGP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remote-as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advertisement-interval 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update-source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session-group 20057_IBGP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remote-as 20057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advertisement-interval 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local-as 7018 no-prepend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update-source Loopback100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– BGP Session Groups (Intra-AS)</a:t>
            </a:r>
          </a:p>
        </p:txBody>
      </p:sp>
    </p:spTree>
    <p:extLst>
      <p:ext uri="{BB962C8B-B14F-4D97-AF65-F5344CB8AC3E}">
        <p14:creationId xmlns:p14="http://schemas.microsoft.com/office/powerpoint/2010/main" val="3632869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BGP neighbor groups used to activate client BGP sessions when </a:t>
            </a:r>
            <a:r>
              <a:rPr lang="en-US" dirty="0" err="1"/>
              <a:t>vRRb</a:t>
            </a:r>
            <a:r>
              <a:rPr lang="en-US" dirty="0"/>
              <a:t> becomes active.</a:t>
            </a:r>
          </a:p>
          <a:p>
            <a:r>
              <a:rPr lang="en-US" dirty="0"/>
              <a:t>All neighbor groups start in the SHUTDOWN state</a:t>
            </a:r>
          </a:p>
          <a:p>
            <a:r>
              <a:rPr lang="en-US" dirty="0"/>
              <a:t>Each Active </a:t>
            </a:r>
            <a:r>
              <a:rPr lang="en-US" dirty="0" err="1"/>
              <a:t>vRR</a:t>
            </a:r>
            <a:r>
              <a:rPr lang="en-US" dirty="0"/>
              <a:t> has its own set of neighbor groups on the </a:t>
            </a:r>
            <a:r>
              <a:rPr lang="en-US" dirty="0" err="1"/>
              <a:t>vRRb</a:t>
            </a:r>
            <a:r>
              <a:rPr lang="en-US" dirty="0"/>
              <a:t>; clients are preconfigured to use the respective neighbor groups</a:t>
            </a:r>
          </a:p>
          <a:p>
            <a:pPr lvl="1"/>
            <a:r>
              <a:rPr lang="en-US" dirty="0"/>
              <a:t>Based on Region (NE1, NE2, NC1, NC2, NW, SE, SC, SW)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671-E4A1-4A10-9B45-BCA752B29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0" y="2114026"/>
            <a:ext cx="4285375" cy="2040101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neighbor-group SC_CLUSTER_IBGP_RR_2_PE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use session-group 13979_IBGP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– BGP Neighbor Groups (Intra-AS)</a:t>
            </a:r>
          </a:p>
        </p:txBody>
      </p:sp>
    </p:spTree>
    <p:extLst>
      <p:ext uri="{BB962C8B-B14F-4D97-AF65-F5344CB8AC3E}">
        <p14:creationId xmlns:p14="http://schemas.microsoft.com/office/powerpoint/2010/main" val="238387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759D6-17E5-40D9-A484-8F50A9BB7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9491" y="1337310"/>
            <a:ext cx="7449610" cy="1783080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dirty="0"/>
          </a:p>
          <a:p>
            <a:pPr marL="262890" lvl="1" indent="0">
              <a:lnSpc>
                <a:spcPct val="150000"/>
              </a:lnSpc>
              <a:spcBef>
                <a:spcPct val="0"/>
              </a:spcBef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 marL="5143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1620" b="1" dirty="0">
                <a:solidFill>
                  <a:schemeClr val="tx2"/>
                </a:solidFill>
                <a:latin typeface="+mj-lt"/>
              </a:rPr>
              <a:t>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8A4593-B56D-487E-A6AD-E5E0936C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Script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9C969-4A1A-4336-954D-70893D61BA3D}"/>
              </a:ext>
            </a:extLst>
          </p:cNvPr>
          <p:cNvSpPr txBox="1"/>
          <p:nvPr/>
        </p:nvSpPr>
        <p:spPr>
          <a:xfrm>
            <a:off x="105106" y="1101652"/>
            <a:ext cx="50134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indent="-30861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1:N backup router concept</a:t>
            </a:r>
          </a:p>
          <a:p>
            <a:pPr marL="308610" indent="-30861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Detection Script</a:t>
            </a:r>
          </a:p>
          <a:p>
            <a:pPr marL="765810" lvl="1" indent="-30861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Backup Router will be monitoring the active </a:t>
            </a:r>
            <a:r>
              <a:rPr lang="en-US" dirty="0" err="1">
                <a:latin typeface="+mn-lt"/>
              </a:rPr>
              <a:t>vRRs</a:t>
            </a:r>
            <a:r>
              <a:rPr lang="en-US" dirty="0">
                <a:latin typeface="+mn-lt"/>
              </a:rPr>
              <a:t> to detect failure condition</a:t>
            </a:r>
          </a:p>
          <a:p>
            <a:pPr marL="308610" indent="-30861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Remediation Script</a:t>
            </a:r>
          </a:p>
          <a:p>
            <a:pPr marL="765810" lvl="1" indent="-30861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Once the backup router detects failure of an active </a:t>
            </a:r>
            <a:r>
              <a:rPr lang="en-US" dirty="0" err="1">
                <a:latin typeface="+mn-lt"/>
              </a:rPr>
              <a:t>vRR</a:t>
            </a:r>
            <a:r>
              <a:rPr lang="en-US" dirty="0">
                <a:latin typeface="+mn-lt"/>
              </a:rPr>
              <a:t>, it will load the config needed to become that active </a:t>
            </a:r>
            <a:r>
              <a:rPr lang="en-US" dirty="0" err="1">
                <a:latin typeface="+mn-lt"/>
              </a:rPr>
              <a:t>vRR</a:t>
            </a:r>
            <a:endParaRPr lang="en-US" dirty="0">
              <a:latin typeface="+mn-lt"/>
            </a:endParaRPr>
          </a:p>
          <a:p>
            <a:pPr marL="308610" indent="-30861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Recovery Script</a:t>
            </a:r>
          </a:p>
          <a:p>
            <a:pPr marL="765810" lvl="1" indent="-30861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backup router will monitor for the active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vRR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come back up, and will revert to backup role once the active is back up.</a:t>
            </a:r>
          </a:p>
          <a:p>
            <a:pPr marL="720090" lvl="1" indent="-30861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09BD9-F35C-2546-9702-B79DE006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27" y="1333500"/>
            <a:ext cx="412139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91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BGP Neighbor Groups required to differentiate these Active </a:t>
            </a:r>
            <a:r>
              <a:rPr lang="en-US" dirty="0" err="1"/>
              <a:t>vRR</a:t>
            </a:r>
            <a:r>
              <a:rPr lang="en-US" dirty="0"/>
              <a:t> clients:</a:t>
            </a:r>
          </a:p>
          <a:p>
            <a:pPr lvl="2"/>
            <a:r>
              <a:rPr lang="en-US" dirty="0"/>
              <a:t>MIPE_CLUSTER_IBGP_RR_2_PE</a:t>
            </a:r>
          </a:p>
          <a:p>
            <a:pPr lvl="2"/>
            <a:r>
              <a:rPr lang="en-US" dirty="0"/>
              <a:t>RR_2_VPLS_PE</a:t>
            </a:r>
          </a:p>
          <a:p>
            <a:pPr lvl="2"/>
            <a:r>
              <a:rPr lang="en-US" dirty="0"/>
              <a:t>RR_2_AIC_LEAF_ROUTER</a:t>
            </a:r>
          </a:p>
          <a:p>
            <a:pPr lvl="2"/>
            <a:r>
              <a:rPr lang="en-US" dirty="0"/>
              <a:t>AVPN_IBGP_RR_2_IPE</a:t>
            </a:r>
          </a:p>
          <a:p>
            <a:r>
              <a:rPr lang="en-US" dirty="0"/>
              <a:t>New name: add “_$region” suffix</a:t>
            </a:r>
          </a:p>
          <a:p>
            <a:r>
              <a:rPr lang="en-US" dirty="0"/>
              <a:t>Contents of each NG are identical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671-E4A1-4A10-9B45-BCA752B29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0" y="1073150"/>
            <a:ext cx="4285375" cy="3080977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neighbor-group RR_2_AIC_LEAF_ROUTER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_NW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use session-group 7018_IBGP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shutdown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address-family ipv4 unicast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-group IBGP_IPV4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address-family vpnv4 unicast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route-reflector-client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address-family vpnv6 unicast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route-reflector-client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address-family ipv4 rt-filter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-group IBGP_RR_2_PE_RTC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– BGP Neighbor Groups (Intra-AS)</a:t>
            </a:r>
          </a:p>
        </p:txBody>
      </p:sp>
    </p:spTree>
    <p:extLst>
      <p:ext uri="{BB962C8B-B14F-4D97-AF65-F5344CB8AC3E}">
        <p14:creationId xmlns:p14="http://schemas.microsoft.com/office/powerpoint/2010/main" val="3886023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BGP Clients from each Active </a:t>
            </a:r>
            <a:r>
              <a:rPr lang="en-US" dirty="0" err="1"/>
              <a:t>vRR</a:t>
            </a:r>
            <a:r>
              <a:rPr lang="en-US" dirty="0"/>
              <a:t> preconfigured in separate Neighbor Groups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671-E4A1-4A10-9B45-BCA752B29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0" y="1073150"/>
            <a:ext cx="4285375" cy="3080977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Active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Clients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12.129.0.1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CLUSTER_IBGP_RR_2_PE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12.129.0.2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CLUSTER_IBGP_RR_2_PE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Active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 Clients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12.129.1.1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CLUSTER_IBGP_RR_2_PE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12.129.1.2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CLUSTER_IBGP_RR_2_PE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Active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 Clients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12.129.2.1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CLUSTER_IBGP_RR_2_PE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12.129.2.2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CLUSTER_IBGP_RR_2_PE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– BGP Client Neighbors (Intra-AS)</a:t>
            </a:r>
          </a:p>
        </p:txBody>
      </p:sp>
    </p:spTree>
    <p:extLst>
      <p:ext uri="{BB962C8B-B14F-4D97-AF65-F5344CB8AC3E}">
        <p14:creationId xmlns:p14="http://schemas.microsoft.com/office/powerpoint/2010/main" val="4207639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file per Active </a:t>
            </a:r>
            <a:r>
              <a:rPr lang="en-US" dirty="0" err="1"/>
              <a:t>vRR</a:t>
            </a:r>
            <a:endParaRPr lang="en-US" dirty="0"/>
          </a:p>
          <a:p>
            <a:r>
              <a:rPr lang="en-US" dirty="0"/>
              <a:t>Located in disk0:/</a:t>
            </a:r>
            <a:r>
              <a:rPr lang="en-US" dirty="0" err="1"/>
              <a:t>eem</a:t>
            </a:r>
            <a:r>
              <a:rPr lang="en-US" dirty="0"/>
              <a:t>/configs </a:t>
            </a:r>
          </a:p>
          <a:p>
            <a:r>
              <a:rPr lang="en-US" dirty="0"/>
              <a:t>Loaded and committed by Phase 2 – Remediation script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671-E4A1-4A10-9B45-BCA752B29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0" y="1073150"/>
            <a:ext cx="4285375" cy="3080977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Apply cluster ID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cluster-id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No-shut client neighbor groups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neighbor-group RR_2_VPLS_PE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_NW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shutdown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neighbor-group AVPN_IBGP_RR_2_IPE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_NW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shutdown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neighbor-group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NW_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CLUSTER_IBGP_RR_2_PE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shutdown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neighbor-group RR_2_AIC_LEAF_ROUTER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_NW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shutdown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neighbor-group MIPE_CLUSTER_IBGP_RR_2_PE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_NW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shutdown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Load non-client neighbor configs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12.122.249.204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IBGP_RR_2_RR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12.122.249.210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IBGP_RR_2_RR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</a:t>
            </a:r>
            <a:r>
              <a:rPr lang="en-US" dirty="0" err="1"/>
              <a:t>vRR</a:t>
            </a:r>
            <a:r>
              <a:rPr lang="en-US" dirty="0"/>
              <a:t>-specific Config File (Intra-AS)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B770F66-6623-4623-915B-8776180D3835}"/>
              </a:ext>
            </a:extLst>
          </p:cNvPr>
          <p:cNvSpPr txBox="1">
            <a:spLocks/>
          </p:cNvSpPr>
          <p:nvPr/>
        </p:nvSpPr>
        <p:spPr>
          <a:xfrm>
            <a:off x="699084" y="3372374"/>
            <a:ext cx="3579302" cy="1283518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Apply loopback Config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$active-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vrr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Loopback0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shutdown</a:t>
            </a:r>
          </a:p>
        </p:txBody>
      </p:sp>
    </p:spTree>
    <p:extLst>
      <p:ext uri="{BB962C8B-B14F-4D97-AF65-F5344CB8AC3E}">
        <p14:creationId xmlns:p14="http://schemas.microsoft.com/office/powerpoint/2010/main" val="1895140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file for ALL Active </a:t>
            </a:r>
            <a:r>
              <a:rPr lang="en-US" dirty="0" err="1"/>
              <a:t>vRR’s</a:t>
            </a:r>
            <a:endParaRPr lang="en-US" dirty="0"/>
          </a:p>
          <a:p>
            <a:r>
              <a:rPr lang="en-US" dirty="0"/>
              <a:t>Located in disk0:/</a:t>
            </a:r>
            <a:r>
              <a:rPr lang="en-US" dirty="0" err="1"/>
              <a:t>eem</a:t>
            </a:r>
            <a:r>
              <a:rPr lang="en-US" dirty="0"/>
              <a:t>/configs</a:t>
            </a:r>
          </a:p>
          <a:p>
            <a:r>
              <a:rPr lang="en-US" dirty="0"/>
              <a:t>Name:  </a:t>
            </a:r>
            <a:r>
              <a:rPr lang="en-US" dirty="0" err="1"/>
              <a:t>recovery_cleanup_cfg</a:t>
            </a:r>
            <a:endParaRPr lang="en-US" dirty="0"/>
          </a:p>
          <a:p>
            <a:r>
              <a:rPr lang="en-US" dirty="0"/>
              <a:t>Loaded and committed by Phase 3 – Recovery script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671-E4A1-4A10-9B45-BCA752B29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0" y="1073150"/>
            <a:ext cx="4285375" cy="3080977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Remove cluster ID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cluster-id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Shut ALL client neighbor groups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neighbor-group RR_2_VPLS_PE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_NW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shutdown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neighbor-group RR_2_VPLS_PE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_SE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shutdown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neighbor-group RR_2_VPLS_PE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_SW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shutdown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Remove ALL non-client neighbor configs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12.122.249.204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12.122.249.210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Config Cleanup File (Intra-AS)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B770F66-6623-4623-915B-8776180D3835}"/>
              </a:ext>
            </a:extLst>
          </p:cNvPr>
          <p:cNvSpPr txBox="1">
            <a:spLocks/>
          </p:cNvSpPr>
          <p:nvPr/>
        </p:nvSpPr>
        <p:spPr>
          <a:xfrm>
            <a:off x="699084" y="3330428"/>
            <a:ext cx="3579302" cy="1325463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Reset loopback Config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 Active-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Loopback0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shutdown</a:t>
            </a:r>
          </a:p>
        </p:txBody>
      </p:sp>
    </p:spTree>
    <p:extLst>
      <p:ext uri="{BB962C8B-B14F-4D97-AF65-F5344CB8AC3E}">
        <p14:creationId xmlns:p14="http://schemas.microsoft.com/office/powerpoint/2010/main" val="1364528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76379B-2603-4057-883A-CA07D3B7B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BGP Client MACD</a:t>
            </a:r>
          </a:p>
          <a:p>
            <a:pPr lvl="1"/>
            <a:r>
              <a:rPr lang="en-US" dirty="0"/>
              <a:t>New/Old BGP neighbor must be added/removed from appropriate neighbor group in </a:t>
            </a:r>
            <a:r>
              <a:rPr lang="en-US" dirty="0" err="1"/>
              <a:t>vRRb’s</a:t>
            </a:r>
            <a:r>
              <a:rPr lang="en-US" dirty="0"/>
              <a:t> running config</a:t>
            </a:r>
          </a:p>
          <a:p>
            <a:pPr lvl="1"/>
            <a:r>
              <a:rPr lang="en-US" dirty="0"/>
              <a:t>Expected to be handled by provisioning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0E9F2-0408-4C6C-82F1-FE39B2D793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BGP Non-Client MACD</a:t>
            </a:r>
          </a:p>
          <a:p>
            <a:pPr lvl="1"/>
            <a:r>
              <a:rPr lang="en-US" dirty="0"/>
              <a:t>New/Old BGP neighbor must be added/removed from the Active-</a:t>
            </a:r>
            <a:r>
              <a:rPr lang="en-US" dirty="0" err="1"/>
              <a:t>vRR</a:t>
            </a:r>
            <a:r>
              <a:rPr lang="en-US" dirty="0"/>
              <a:t>-specific config file and generic cleanup file on </a:t>
            </a:r>
            <a:r>
              <a:rPr lang="en-US" dirty="0" err="1"/>
              <a:t>vRRb’s</a:t>
            </a:r>
            <a:r>
              <a:rPr lang="en-US" dirty="0"/>
              <a:t> disk0:</a:t>
            </a:r>
          </a:p>
          <a:p>
            <a:pPr lvl="1"/>
            <a:r>
              <a:rPr lang="en-US" dirty="0"/>
              <a:t>Expected to be uncommon</a:t>
            </a:r>
          </a:p>
          <a:p>
            <a:pPr lvl="1"/>
            <a:r>
              <a:rPr lang="en-US" dirty="0"/>
              <a:t>Must be manually modified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79BB02-9520-4B5F-AADE-56833844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Operations/Maintenance (Intra-AS)</a:t>
            </a:r>
          </a:p>
        </p:txBody>
      </p:sp>
    </p:spTree>
    <p:extLst>
      <p:ext uri="{BB962C8B-B14F-4D97-AF65-F5344CB8AC3E}">
        <p14:creationId xmlns:p14="http://schemas.microsoft.com/office/powerpoint/2010/main" val="2307615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C15C7F-4A00-4BDC-99B9-F67A1C122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vSABR</a:t>
            </a:r>
            <a:r>
              <a:rPr lang="en-US" dirty="0"/>
              <a:t> </a:t>
            </a:r>
            <a:r>
              <a:rPr lang="en-US" dirty="0" err="1"/>
              <a:t>vRRb</a:t>
            </a:r>
            <a:r>
              <a:rPr lang="en-US" dirty="0"/>
              <a:t> BGP Config</a:t>
            </a:r>
          </a:p>
        </p:txBody>
      </p:sp>
    </p:spTree>
    <p:extLst>
      <p:ext uri="{BB962C8B-B14F-4D97-AF65-F5344CB8AC3E}">
        <p14:creationId xmlns:p14="http://schemas.microsoft.com/office/powerpoint/2010/main" val="4084873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E2ED55-D4AE-46B6-9033-B98CE2959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Standard </a:t>
            </a:r>
            <a:r>
              <a:rPr lang="en-US" sz="1800" dirty="0" err="1"/>
              <a:t>vSABR</a:t>
            </a:r>
            <a:r>
              <a:rPr lang="en-US" sz="1800" dirty="0"/>
              <a:t> </a:t>
            </a:r>
            <a:r>
              <a:rPr lang="en-US" sz="1800" dirty="0" err="1"/>
              <a:t>vRR</a:t>
            </a:r>
            <a:r>
              <a:rPr lang="en-US" sz="1800" dirty="0"/>
              <a:t> BGP process config</a:t>
            </a:r>
          </a:p>
          <a:p>
            <a:r>
              <a:rPr lang="en-US" sz="1800" dirty="0"/>
              <a:t>Cluster-ID remains unconfigured</a:t>
            </a:r>
          </a:p>
          <a:p>
            <a:pPr lvl="1"/>
            <a:r>
              <a:rPr lang="en-US" sz="1600" dirty="0"/>
              <a:t>Will be configured by script based on Active RR role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FE90-209F-40DB-9D33-5524F6A5E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3" y="151002"/>
            <a:ext cx="3886200" cy="4874004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vpnv6 unicast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10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ipv4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l2vpn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vpls-vpws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50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sub-group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ebgp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sub-group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ipv4 rt-filter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source route-target route-policy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STATIC_RTC_LIST_vSABR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vpnv6 multicast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ipv4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mvpn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ipv6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mvpn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l2vpn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vpls-vpws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50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sub-group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ebgp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sub-group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policy out enforce-modifications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6C46BB-EA35-43E4-AD0A-9ADD5AFB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– </a:t>
            </a:r>
            <a:br>
              <a:rPr lang="en-US" dirty="0"/>
            </a:br>
            <a:r>
              <a:rPr lang="en-US" dirty="0"/>
              <a:t>BGP (</a:t>
            </a:r>
            <a:r>
              <a:rPr lang="en-US" dirty="0" err="1"/>
              <a:t>vSABR</a:t>
            </a:r>
            <a:r>
              <a:rPr lang="en-US" dirty="0"/>
              <a:t>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F4F0BAD-00BE-4DED-BCC9-8A9AC746B87F}"/>
              </a:ext>
            </a:extLst>
          </p:cNvPr>
          <p:cNvSpPr txBox="1">
            <a:spLocks/>
          </p:cNvSpPr>
          <p:nvPr/>
        </p:nvSpPr>
        <p:spPr>
          <a:xfrm>
            <a:off x="533399" y="2595416"/>
            <a:ext cx="3886200" cy="1343321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router-id $loopback0_address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sz="1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cluster-id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update-delay 360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limit 200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ipv4 unicast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address-family vpnv4 unicast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address-family 175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sub-group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ebgp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limit sub-group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25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12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E07071-FDFD-490B-918B-359C4A5D6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Community Sets</a:t>
            </a:r>
          </a:p>
          <a:p>
            <a:pPr lvl="1"/>
            <a:r>
              <a:rPr lang="en-US" dirty="0"/>
              <a:t>All documented in CCR</a:t>
            </a:r>
          </a:p>
          <a:p>
            <a:r>
              <a:rPr lang="en-US" dirty="0" err="1"/>
              <a:t>Extcommunity</a:t>
            </a:r>
            <a:r>
              <a:rPr lang="en-US" dirty="0"/>
              <a:t> Sets</a:t>
            </a:r>
          </a:p>
          <a:p>
            <a:pPr lvl="1"/>
            <a:r>
              <a:rPr lang="en-US" dirty="0"/>
              <a:t>All documented in CCR</a:t>
            </a:r>
          </a:p>
          <a:p>
            <a:r>
              <a:rPr lang="en-US" dirty="0"/>
              <a:t>Route Policies</a:t>
            </a:r>
          </a:p>
          <a:p>
            <a:pPr lvl="1"/>
            <a:r>
              <a:rPr lang="en-US" dirty="0"/>
              <a:t>All documented in CCR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9622D-227C-4AEF-987E-5358EA3E15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BGP Session Groups</a:t>
            </a:r>
          </a:p>
          <a:p>
            <a:pPr lvl="1"/>
            <a:r>
              <a:rPr lang="en-US" dirty="0"/>
              <a:t>All modified from CCR (see next slides)</a:t>
            </a:r>
          </a:p>
          <a:p>
            <a:r>
              <a:rPr lang="en-US" dirty="0"/>
              <a:t>BGP Neighbor Groups</a:t>
            </a:r>
          </a:p>
          <a:p>
            <a:pPr lvl="1"/>
            <a:r>
              <a:rPr lang="en-US" dirty="0"/>
              <a:t>All documented in CCR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CEB2FA-20F3-43B0-8DC3-84AB197D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– BGP Groups and RPL (</a:t>
            </a:r>
            <a:r>
              <a:rPr lang="en-US" dirty="0" err="1"/>
              <a:t>vSABR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7237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Modify BGP Session groups to use the Loopback100 source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671-E4A1-4A10-9B45-BCA752B29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1" y="1073150"/>
            <a:ext cx="3886200" cy="3080977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session-group SABR_IBGP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remote-as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advertisement-interval 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update-source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session-group SABR_MPEBGP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ebgp-multihop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advertisement-interval 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 Loopback100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– BGP Session Groups (</a:t>
            </a:r>
            <a:r>
              <a:rPr lang="en-US" dirty="0" err="1"/>
              <a:t>vSABR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7319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abr 1.png">
            <a:extLst>
              <a:ext uri="{FF2B5EF4-FFF2-40B4-BE49-F238E27FC236}">
                <a16:creationId xmlns:a16="http://schemas.microsoft.com/office/drawing/2014/main" id="{AA2E62B7-5602-4992-AC8A-9C9013E5051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5073" y="2742617"/>
            <a:ext cx="376555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vSABR</a:t>
            </a:r>
            <a:r>
              <a:rPr lang="en-US" dirty="0"/>
              <a:t> BGP neighbors cannot be preconfigured due to overlap</a:t>
            </a:r>
          </a:p>
          <a:p>
            <a:pPr lvl="1"/>
            <a:r>
              <a:rPr lang="en-US" dirty="0"/>
              <a:t>A1 West SABR-O peers with same clients as A1 East SABR-O</a:t>
            </a:r>
          </a:p>
          <a:p>
            <a:r>
              <a:rPr lang="en-US" dirty="0"/>
              <a:t>Must be defined in the Active </a:t>
            </a:r>
            <a:r>
              <a:rPr lang="en-US" dirty="0" err="1"/>
              <a:t>vRR</a:t>
            </a:r>
            <a:r>
              <a:rPr lang="en-US" dirty="0"/>
              <a:t>-specific config file on disk0: and loaded by script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vRRb</a:t>
            </a:r>
            <a:r>
              <a:rPr lang="en-US" dirty="0"/>
              <a:t> Base Config – BGP Neighbors (</a:t>
            </a:r>
            <a:r>
              <a:rPr lang="en-US" dirty="0" err="1"/>
              <a:t>vSABR</a:t>
            </a:r>
            <a:r>
              <a:rPr lang="en-US" dirty="0"/>
              <a:t>)</a:t>
            </a:r>
          </a:p>
        </p:txBody>
      </p:sp>
      <p:pic>
        <p:nvPicPr>
          <p:cNvPr id="5" name="Picture 4" descr="sabr 2 cluster to single cluster peering.png">
            <a:extLst>
              <a:ext uri="{FF2B5EF4-FFF2-40B4-BE49-F238E27FC236}">
                <a16:creationId xmlns:a16="http://schemas.microsoft.com/office/drawing/2014/main" id="{03E574CE-A3DC-439B-BF62-249D670FC418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6949" y="1389278"/>
            <a:ext cx="3981799" cy="194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5B9664-BBE3-42A2-A323-291CC3F3C986}"/>
              </a:ext>
            </a:extLst>
          </p:cNvPr>
          <p:cNvSpPr/>
          <p:nvPr/>
        </p:nvSpPr>
        <p:spPr>
          <a:xfrm>
            <a:off x="5066949" y="3568127"/>
            <a:ext cx="615940" cy="6159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RR</a:t>
            </a:r>
          </a:p>
          <a:p>
            <a:pPr algn="ctr"/>
            <a:r>
              <a:rPr lang="en-US" sz="1050" b="1" dirty="0"/>
              <a:t>253</a:t>
            </a:r>
          </a:p>
          <a:p>
            <a:pPr algn="ctr"/>
            <a:r>
              <a:rPr lang="en-US" sz="600" b="1" dirty="0"/>
              <a:t>Backup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38F696-0FF2-43DA-94BF-BF71CA240E2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374919" y="2944029"/>
            <a:ext cx="307970" cy="62409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F10809-0915-4E00-A24D-E54BEC85D781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592687" y="2944029"/>
            <a:ext cx="2150352" cy="7143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1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D159E8-869C-D747-8B1C-6001D26D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01" y="543560"/>
            <a:ext cx="7510939" cy="490220"/>
          </a:xfrm>
        </p:spPr>
        <p:txBody>
          <a:bodyPr/>
          <a:lstStyle/>
          <a:p>
            <a:r>
              <a:rPr lang="en-US" dirty="0"/>
              <a:t>Phase 1 – Detection/Monitoring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759D6-17E5-40D9-A484-8F50A9BB7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201" y="1033780"/>
            <a:ext cx="7449610" cy="3566161"/>
          </a:xfrm>
        </p:spPr>
        <p:txBody>
          <a:bodyPr/>
          <a:lstStyle/>
          <a:p>
            <a:pPr marL="665658" lvl="3" indent="0">
              <a:lnSpc>
                <a:spcPct val="150000"/>
              </a:lnSpc>
              <a:spcBef>
                <a:spcPct val="0"/>
              </a:spcBef>
              <a:buNone/>
            </a:pPr>
            <a:endParaRPr lang="en-US" sz="1440" dirty="0"/>
          </a:p>
          <a:p>
            <a:pPr marL="5143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160" b="1" dirty="0">
                <a:solidFill>
                  <a:schemeClr val="tx2"/>
                </a:solidFill>
                <a:latin typeface="+mj-lt"/>
              </a:rPr>
              <a:t>	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C5BF480-353F-4D55-A347-16134BE17E98}"/>
              </a:ext>
            </a:extLst>
          </p:cNvPr>
          <p:cNvSpPr txBox="1">
            <a:spLocks/>
          </p:cNvSpPr>
          <p:nvPr/>
        </p:nvSpPr>
        <p:spPr>
          <a:xfrm>
            <a:off x="800100" y="1361803"/>
            <a:ext cx="7449610" cy="1851660"/>
          </a:xfrm>
          <a:prstGeom prst="rect">
            <a:avLst/>
          </a:prstGeom>
        </p:spPr>
        <p:txBody>
          <a:bodyPr lIns="82278" tIns="41139" rIns="82278" bIns="41139">
            <a:noAutofit/>
          </a:bodyPr>
          <a:lstStyle>
            <a:lvl1pPr marL="22860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 marL="5143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1620" b="1" dirty="0">
                <a:solidFill>
                  <a:schemeClr val="tx2"/>
                </a:solidFill>
                <a:latin typeface="+mj-lt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61BEA4-89B7-4A56-B652-708573E5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721" y="1200150"/>
            <a:ext cx="3709256" cy="24688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5407C9-88B3-48F2-A314-DECE022A86D0}"/>
              </a:ext>
            </a:extLst>
          </p:cNvPr>
          <p:cNvSpPr/>
          <p:nvPr/>
        </p:nvSpPr>
        <p:spPr>
          <a:xfrm>
            <a:off x="105104" y="1110346"/>
            <a:ext cx="4672638" cy="333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alibri" panose="020F0502020204030204" pitchFamily="34" charset="0"/>
              </a:rPr>
              <a:t>Triggered based on the bgp session state change between the </a:t>
            </a:r>
            <a:r>
              <a:rPr lang="en-US" dirty="0" err="1">
                <a:latin typeface="+mn-lt"/>
                <a:ea typeface="Calibri" panose="020F0502020204030204" pitchFamily="34" charset="0"/>
              </a:rPr>
              <a:t>vRRb</a:t>
            </a:r>
            <a:r>
              <a:rPr lang="en-US" dirty="0">
                <a:latin typeface="+mn-lt"/>
                <a:ea typeface="Calibri" panose="020F0502020204030204" pitchFamily="34" charset="0"/>
              </a:rPr>
              <a:t> and active </a:t>
            </a:r>
            <a:r>
              <a:rPr lang="en-US" dirty="0" err="1">
                <a:latin typeface="+mn-lt"/>
                <a:ea typeface="Calibri" panose="020F0502020204030204" pitchFamily="34" charset="0"/>
              </a:rPr>
              <a:t>vRRs</a:t>
            </a:r>
            <a:endParaRPr lang="en-US" dirty="0">
              <a:latin typeface="+mn-lt"/>
              <a:ea typeface="Calibri" panose="020F0502020204030204" pitchFamily="34" charset="0"/>
            </a:endParaRP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  <a:ea typeface="Calibri" panose="020F0502020204030204" pitchFamily="34" charset="0"/>
              </a:rPr>
              <a:t>iBGP</a:t>
            </a:r>
            <a:r>
              <a:rPr lang="en-US" dirty="0">
                <a:latin typeface="+mn-lt"/>
                <a:ea typeface="Calibri" panose="020F0502020204030204" pitchFamily="34" charset="0"/>
              </a:rPr>
              <a:t> session between the two routers based on non-zero loop IP 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alibri" panose="020F0502020204030204" pitchFamily="34" charset="0"/>
              </a:rPr>
              <a:t>Once invoked the detection script will go through a set of checks to determine if the active router is indeed down.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alibri" panose="020F0502020204030204" pitchFamily="34" charset="0"/>
              </a:rPr>
              <a:t>If detection script confirms failure of active router, it will then invoke the remediation script (phase 2)</a:t>
            </a:r>
          </a:p>
        </p:txBody>
      </p:sp>
    </p:spTree>
    <p:extLst>
      <p:ext uri="{BB962C8B-B14F-4D97-AF65-F5344CB8AC3E}">
        <p14:creationId xmlns:p14="http://schemas.microsoft.com/office/powerpoint/2010/main" val="4202143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file per Active </a:t>
            </a:r>
            <a:r>
              <a:rPr lang="en-US" dirty="0" err="1"/>
              <a:t>vRR</a:t>
            </a:r>
            <a:endParaRPr lang="en-US" dirty="0"/>
          </a:p>
          <a:p>
            <a:r>
              <a:rPr lang="en-US" dirty="0"/>
              <a:t>Located in disk0:/</a:t>
            </a:r>
            <a:r>
              <a:rPr lang="en-US" dirty="0" err="1"/>
              <a:t>eem</a:t>
            </a:r>
            <a:r>
              <a:rPr lang="en-US" dirty="0"/>
              <a:t>/configs </a:t>
            </a:r>
          </a:p>
          <a:p>
            <a:r>
              <a:rPr lang="en-US" dirty="0"/>
              <a:t>Loaded and committed by Phase 2 – Remediation script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671-E4A1-4A10-9B45-BCA752B29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0" y="1073150"/>
            <a:ext cx="4285375" cy="3080977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Apply cluster ID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cluster-id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Load client neighbor configs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12.122.249.204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SABR_A1_2_PLANE_F_INTRA_AS_RR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12.122.249.210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SABR_A1_2_PLANE_F_INTRA_AS_RR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SABR_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2_MOBILITY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Load non-client neighbor configs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12.122.249.224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SABR_2_SABR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remote-as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$ASN 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12.122.249.230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use neighbor-group SABR_2_SABR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remote-as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$ASN 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</a:t>
            </a:r>
            <a:r>
              <a:rPr lang="en-US" dirty="0" err="1"/>
              <a:t>vRR</a:t>
            </a:r>
            <a:r>
              <a:rPr lang="en-US" dirty="0"/>
              <a:t>-specific Config File (</a:t>
            </a:r>
            <a:r>
              <a:rPr lang="en-US" dirty="0" err="1"/>
              <a:t>vSABR</a:t>
            </a:r>
            <a:r>
              <a:rPr lang="en-US" dirty="0"/>
              <a:t>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B770F66-6623-4623-915B-8776180D3835}"/>
              </a:ext>
            </a:extLst>
          </p:cNvPr>
          <p:cNvSpPr txBox="1">
            <a:spLocks/>
          </p:cNvSpPr>
          <p:nvPr/>
        </p:nvSpPr>
        <p:spPr>
          <a:xfrm>
            <a:off x="699084" y="3372374"/>
            <a:ext cx="3579302" cy="1283518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Apply loopback Config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$active-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vrr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Loopback0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shutdown</a:t>
            </a:r>
          </a:p>
        </p:txBody>
      </p:sp>
    </p:spTree>
    <p:extLst>
      <p:ext uri="{BB962C8B-B14F-4D97-AF65-F5344CB8AC3E}">
        <p14:creationId xmlns:p14="http://schemas.microsoft.com/office/powerpoint/2010/main" val="4187476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0C0D0-8564-4343-85BF-9C409A5A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file for ALL Active </a:t>
            </a:r>
            <a:r>
              <a:rPr lang="en-US" dirty="0" err="1"/>
              <a:t>vRR’s</a:t>
            </a:r>
            <a:endParaRPr lang="en-US" dirty="0"/>
          </a:p>
          <a:p>
            <a:r>
              <a:rPr lang="en-US" dirty="0"/>
              <a:t>Located in disk0:/</a:t>
            </a:r>
            <a:r>
              <a:rPr lang="en-US" dirty="0" err="1"/>
              <a:t>eem</a:t>
            </a:r>
            <a:r>
              <a:rPr lang="en-US" dirty="0"/>
              <a:t>/configs</a:t>
            </a:r>
          </a:p>
          <a:p>
            <a:r>
              <a:rPr lang="en-US" dirty="0"/>
              <a:t>Name:  </a:t>
            </a:r>
            <a:r>
              <a:rPr lang="en-US" dirty="0" err="1"/>
              <a:t>recovery_cleanup_cfg</a:t>
            </a:r>
            <a:endParaRPr lang="en-US" dirty="0"/>
          </a:p>
          <a:p>
            <a:r>
              <a:rPr lang="en-US" dirty="0"/>
              <a:t>Loaded and committed by Phase 3 – Recovery script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671-E4A1-4A10-9B45-BCA752B29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0" y="1073150"/>
            <a:ext cx="4285375" cy="3080977"/>
          </a:xfrm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Remove cluster ID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13979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cluster-id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Remove ALL client and non-client neighbor configs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12.122.249.204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12.122.249.210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12.122.249.224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neighbor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12.122.249.230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E54E7-787E-4DCC-85E1-7F47D49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Config Cleanup File (</a:t>
            </a:r>
            <a:r>
              <a:rPr lang="en-US" dirty="0" err="1"/>
              <a:t>vSABR</a:t>
            </a:r>
            <a:r>
              <a:rPr lang="en-US" dirty="0"/>
              <a:t>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B770F66-6623-4623-915B-8776180D3835}"/>
              </a:ext>
            </a:extLst>
          </p:cNvPr>
          <p:cNvSpPr txBox="1">
            <a:spLocks/>
          </p:cNvSpPr>
          <p:nvPr/>
        </p:nvSpPr>
        <p:spPr>
          <a:xfrm>
            <a:off x="699084" y="3330428"/>
            <a:ext cx="3579302" cy="1325463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 Reset loopback Config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Loopback100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 Active-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Loopback0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shutdown</a:t>
            </a:r>
          </a:p>
        </p:txBody>
      </p:sp>
    </p:spTree>
    <p:extLst>
      <p:ext uri="{BB962C8B-B14F-4D97-AF65-F5344CB8AC3E}">
        <p14:creationId xmlns:p14="http://schemas.microsoft.com/office/powerpoint/2010/main" val="3960294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0E9F2-0408-4C6C-82F1-FE39B2D793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508" y="1205898"/>
            <a:ext cx="7962558" cy="3083094"/>
          </a:xfrm>
        </p:spPr>
        <p:txBody>
          <a:bodyPr/>
          <a:lstStyle/>
          <a:p>
            <a:r>
              <a:rPr lang="en-US" dirty="0"/>
              <a:t>BGP Client and Non-Client MACD</a:t>
            </a:r>
          </a:p>
          <a:p>
            <a:pPr lvl="1"/>
            <a:r>
              <a:rPr lang="en-US" dirty="0"/>
              <a:t>New/Old BGP neighbor must be added/removed from the Active-</a:t>
            </a:r>
            <a:r>
              <a:rPr lang="en-US" dirty="0" err="1"/>
              <a:t>vRR</a:t>
            </a:r>
            <a:r>
              <a:rPr lang="en-US" dirty="0"/>
              <a:t>-specific config file and generic cleanup file on </a:t>
            </a:r>
            <a:r>
              <a:rPr lang="en-US" dirty="0" err="1"/>
              <a:t>vRRb’s</a:t>
            </a:r>
            <a:r>
              <a:rPr lang="en-US" dirty="0"/>
              <a:t> disk0:</a:t>
            </a:r>
          </a:p>
          <a:p>
            <a:pPr lvl="1"/>
            <a:r>
              <a:rPr lang="en-US" dirty="0"/>
              <a:t>Expected to be uncommon</a:t>
            </a:r>
          </a:p>
          <a:p>
            <a:pPr lvl="1"/>
            <a:r>
              <a:rPr lang="en-US" dirty="0"/>
              <a:t>Must be manually modified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79BB02-9520-4B5F-AADE-56833844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Operations/Maintenance (</a:t>
            </a:r>
            <a:r>
              <a:rPr lang="en-US" dirty="0" err="1"/>
              <a:t>vSABR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7345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63DB-41C3-4ACB-A2E5-9668EF08E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48045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63DB-41C3-4ACB-A2E5-9668EF08E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Syslog Captures</a:t>
            </a:r>
          </a:p>
        </p:txBody>
      </p:sp>
    </p:spTree>
    <p:extLst>
      <p:ext uri="{BB962C8B-B14F-4D97-AF65-F5344CB8AC3E}">
        <p14:creationId xmlns:p14="http://schemas.microsoft.com/office/powerpoint/2010/main" val="1461227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1CCA08-D4CB-1643-A70B-2C44FBCBF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93490"/>
            <a:ext cx="9144000" cy="3389312"/>
          </a:xfrm>
        </p:spPr>
        <p:txBody>
          <a:bodyPr/>
          <a:lstStyle/>
          <a:p>
            <a:pPr marL="57150" indent="0">
              <a:buNone/>
            </a:pPr>
            <a:r>
              <a:rPr lang="en-US" sz="700" dirty="0"/>
              <a:t>RP/0/RP0/CPU0:RR253-VRR#RP/0/RP0/CPU0:Sep  3 23:44:20.494 UTC: bgp[1060]: %ROUTING-BGP-5-ADJCHANGE : neighbor 12.122.250.251 Down - BGP Notification received, hold time expired (VRF: default) (AS: 13979) </a:t>
            </a:r>
          </a:p>
          <a:p>
            <a:pPr marL="57150" indent="0">
              <a:buNone/>
            </a:pPr>
            <a:r>
              <a:rPr lang="en-US" sz="700" dirty="0"/>
              <a:t>RP/0/RP0/CPU0:Sep  4 00:16:23.789 UTC: logger[67101]: %OS-SYSLOG-6-LOG_INFO : %ROUTING-BGP-5-ADJCHANGE : neighbor 12.122.250.251 Down - BGP Notification received, hold time expired (VRF: default) (AS: 13979) </a:t>
            </a:r>
          </a:p>
          <a:p>
            <a:pPr marL="57150" indent="0">
              <a:buNone/>
            </a:pPr>
            <a:r>
              <a:rPr lang="en-US" sz="700" dirty="0"/>
              <a:t>RP/0/RP0/CPU0:RR253-VRR#RP/0/RP0/CPU0:Sep  4 00:16:23.956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EEM policy </a:t>
            </a:r>
            <a:r>
              <a:rPr lang="en-US" sz="700" dirty="0" err="1"/>
              <a:t>vrr_detection_script.tcl</a:t>
            </a:r>
            <a:r>
              <a:rPr lang="en-US" sz="700" dirty="0"/>
              <a:t> has started </a:t>
            </a:r>
          </a:p>
          <a:p>
            <a:pPr marL="57150" indent="0">
              <a:buNone/>
            </a:pPr>
            <a:r>
              <a:rPr lang="en-US" sz="700" dirty="0"/>
              <a:t>RP/0/RP0/CPU0:Sep  4 00:16:31.030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node RR251 - </a:t>
            </a:r>
            <a:r>
              <a:rPr lang="en-US" sz="700" dirty="0" err="1"/>
              <a:t>bgp_check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00:16:33.507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EEM policy </a:t>
            </a:r>
            <a:r>
              <a:rPr lang="en-US" sz="700" dirty="0" err="1"/>
              <a:t>vrr_detection_script</a:t>
            </a:r>
            <a:r>
              <a:rPr lang="en-US" sz="700" dirty="0"/>
              <a:t> </a:t>
            </a:r>
            <a:r>
              <a:rPr lang="en-US" sz="700" dirty="0" err="1"/>
              <a:t>iBGP</a:t>
            </a:r>
            <a:r>
              <a:rPr lang="en-US" sz="700" dirty="0"/>
              <a:t> Status between </a:t>
            </a:r>
            <a:r>
              <a:rPr lang="en-US" sz="700" dirty="0" err="1"/>
              <a:t>vRRb</a:t>
            </a:r>
            <a:r>
              <a:rPr lang="en-US" sz="700" dirty="0"/>
              <a:t> and </a:t>
            </a:r>
            <a:r>
              <a:rPr lang="en-US" sz="700" dirty="0" err="1"/>
              <a:t>vRR</a:t>
            </a:r>
            <a:r>
              <a:rPr lang="en-US" sz="700" dirty="0"/>
              <a:t> RR251 is in Idle state, script will continue with the checks. </a:t>
            </a:r>
          </a:p>
          <a:p>
            <a:pPr marL="57150" indent="0">
              <a:buNone/>
            </a:pPr>
            <a:r>
              <a:rPr lang="en-US" sz="700" dirty="0"/>
              <a:t>RP/0/RP0/CPU0:Sep  4 00:16:33.508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active </a:t>
            </a:r>
            <a:r>
              <a:rPr lang="en-US" sz="700" dirty="0" err="1"/>
              <a:t>vRR</a:t>
            </a:r>
            <a:r>
              <a:rPr lang="en-US" sz="700" dirty="0"/>
              <a:t> RR251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bgp_check</a:t>
            </a:r>
            <a:r>
              <a:rPr lang="en-US" sz="700" dirty="0"/>
              <a:t> procedure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00:16:33.508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node RR251 - </a:t>
            </a:r>
            <a:r>
              <a:rPr lang="en-US" sz="700" dirty="0" err="1"/>
              <a:t>ping_check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00:16:47.858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EEM policy </a:t>
            </a:r>
            <a:r>
              <a:rPr lang="en-US" sz="700" dirty="0" err="1"/>
              <a:t>vrr_detection_script</a:t>
            </a:r>
            <a:r>
              <a:rPr lang="en-US" sz="700" dirty="0"/>
              <a:t> PING to IP 12.122.249.251 of RR251 Failed. </a:t>
            </a:r>
          </a:p>
          <a:p>
            <a:pPr marL="57150" indent="0">
              <a:buNone/>
            </a:pPr>
            <a:r>
              <a:rPr lang="en-US" sz="700" dirty="0"/>
              <a:t>RP/0/RP0/CPU0:Sep  4 00:16:47.859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active </a:t>
            </a:r>
            <a:r>
              <a:rPr lang="en-US" sz="700" dirty="0" err="1"/>
              <a:t>vRR</a:t>
            </a:r>
            <a:r>
              <a:rPr lang="en-US" sz="700" dirty="0"/>
              <a:t> RR251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ping_check</a:t>
            </a:r>
            <a:r>
              <a:rPr lang="en-US" sz="700" dirty="0"/>
              <a:t> procedure for loopback0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00:16:47.860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node RR251 - </a:t>
            </a:r>
            <a:r>
              <a:rPr lang="en-US" sz="700" dirty="0" err="1"/>
              <a:t>ping_check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00:17:03.800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EEM policy </a:t>
            </a:r>
            <a:r>
              <a:rPr lang="en-US" sz="700" dirty="0" err="1"/>
              <a:t>vrr_detection_script</a:t>
            </a:r>
            <a:r>
              <a:rPr lang="en-US" sz="700" dirty="0"/>
              <a:t> PING to IP 1.3.249.251 of RR251 Failed. </a:t>
            </a:r>
          </a:p>
          <a:p>
            <a:pPr marL="57150" indent="0">
              <a:buNone/>
            </a:pPr>
            <a:r>
              <a:rPr lang="en-US" sz="700" dirty="0"/>
              <a:t>RP/0/RP0/CPU0:Sep  4 00:17:03.800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active </a:t>
            </a:r>
            <a:r>
              <a:rPr lang="en-US" sz="700" dirty="0" err="1"/>
              <a:t>vRR</a:t>
            </a:r>
            <a:r>
              <a:rPr lang="en-US" sz="700" dirty="0"/>
              <a:t> RR251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ping_check</a:t>
            </a:r>
            <a:r>
              <a:rPr lang="en-US" sz="700" dirty="0"/>
              <a:t> procedure for MGMT_IP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00:17:03.803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node RR251 - </a:t>
            </a:r>
            <a:r>
              <a:rPr lang="en-US" sz="700" dirty="0" err="1"/>
              <a:t>route_check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00:17:06.305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EEM </a:t>
            </a:r>
            <a:r>
              <a:rPr lang="en-US" sz="700" dirty="0" err="1"/>
              <a:t>Dectection</a:t>
            </a:r>
            <a:r>
              <a:rPr lang="en-US" sz="700" dirty="0"/>
              <a:t> Script - RIB Route check for 12.122.249.251 of RR251 Failed, route not found, script will continue with the checks. </a:t>
            </a:r>
          </a:p>
          <a:p>
            <a:pPr marL="57150" indent="0">
              <a:buNone/>
            </a:pPr>
            <a:r>
              <a:rPr lang="en-US" sz="700" dirty="0"/>
              <a:t>RP/0/RP0/CPU0:Sep  4 00:17:06.310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active </a:t>
            </a:r>
            <a:r>
              <a:rPr lang="en-US" sz="700" dirty="0" err="1"/>
              <a:t>vRR</a:t>
            </a:r>
            <a:r>
              <a:rPr lang="en-US" sz="700" dirty="0"/>
              <a:t> RR251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route_check</a:t>
            </a:r>
            <a:r>
              <a:rPr lang="en-US" sz="700" dirty="0"/>
              <a:t> procedure completed------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C90E4B-0B55-A346-A1E2-16DCBA6A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-115882"/>
            <a:ext cx="8345488" cy="731837"/>
          </a:xfrm>
        </p:spPr>
        <p:txBody>
          <a:bodyPr/>
          <a:lstStyle/>
          <a:p>
            <a:r>
              <a:rPr lang="en-US" dirty="0"/>
              <a:t>Detection Script Logs (on failure detection)</a:t>
            </a:r>
          </a:p>
        </p:txBody>
      </p:sp>
    </p:spTree>
    <p:extLst>
      <p:ext uri="{BB962C8B-B14F-4D97-AF65-F5344CB8AC3E}">
        <p14:creationId xmlns:p14="http://schemas.microsoft.com/office/powerpoint/2010/main" val="3812109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1CCA08-D4CB-1643-A70B-2C44FBCBF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09816"/>
            <a:ext cx="9144000" cy="4382622"/>
          </a:xfrm>
        </p:spPr>
        <p:txBody>
          <a:bodyPr/>
          <a:lstStyle/>
          <a:p>
            <a:pPr marL="57150" indent="0">
              <a:buNone/>
            </a:pPr>
            <a:r>
              <a:rPr lang="en-US" sz="700" dirty="0"/>
              <a:t>RP/0/RP0/CPU0:Sep  4 00:17:06.310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active </a:t>
            </a:r>
            <a:r>
              <a:rPr lang="en-US" sz="700" dirty="0" err="1"/>
              <a:t>vRR</a:t>
            </a:r>
            <a:r>
              <a:rPr lang="en-US" sz="700" dirty="0"/>
              <a:t> RR251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route_check</a:t>
            </a:r>
            <a:r>
              <a:rPr lang="en-US" sz="700" dirty="0"/>
              <a:t> procedure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00:17:06.310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node RR251 - </a:t>
            </a:r>
            <a:r>
              <a:rPr lang="en-US" sz="700" dirty="0" err="1"/>
              <a:t>ping_check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00:17:09.054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EEM policy </a:t>
            </a:r>
            <a:r>
              <a:rPr lang="en-US" sz="700" dirty="0" err="1"/>
              <a:t>vrr_detection_script</a:t>
            </a:r>
            <a:r>
              <a:rPr lang="en-US" sz="700" dirty="0"/>
              <a:t> PING to IP 12.122.0.7 of RR251 successful. </a:t>
            </a:r>
          </a:p>
          <a:p>
            <a:pPr marL="57150" indent="0">
              <a:buNone/>
            </a:pPr>
            <a:r>
              <a:rPr lang="en-US" sz="700" dirty="0"/>
              <a:t>RP/0/RP0/CPU0:Sep  4 00:17:11.880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EEM policy </a:t>
            </a:r>
            <a:r>
              <a:rPr lang="en-US" sz="700" dirty="0" err="1"/>
              <a:t>vrr_detection_script</a:t>
            </a:r>
            <a:r>
              <a:rPr lang="en-US" sz="700" dirty="0"/>
              <a:t> PING to IP 12.122.0.4 of RR251 successful. </a:t>
            </a:r>
          </a:p>
          <a:p>
            <a:pPr marL="57150" indent="0">
              <a:buNone/>
            </a:pPr>
            <a:r>
              <a:rPr lang="en-US" sz="700" dirty="0"/>
              <a:t>RP/0/RP0/CPU0:Sep  4 00:17:11.881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active </a:t>
            </a:r>
            <a:r>
              <a:rPr lang="en-US" sz="700" dirty="0" err="1"/>
              <a:t>vRR</a:t>
            </a:r>
            <a:r>
              <a:rPr lang="en-US" sz="700" dirty="0"/>
              <a:t> RR251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ping_check</a:t>
            </a:r>
            <a:r>
              <a:rPr lang="en-US" sz="700" dirty="0"/>
              <a:t> procedure for CBB Core Routers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00:17:11.882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EEM policy </a:t>
            </a:r>
            <a:r>
              <a:rPr lang="en-US" sz="700" dirty="0" err="1"/>
              <a:t>vrr_detection_script</a:t>
            </a:r>
            <a:r>
              <a:rPr lang="en-US" sz="700" dirty="0"/>
              <a:t> has detected a Failure for node RR251 </a:t>
            </a:r>
          </a:p>
          <a:p>
            <a:pPr marL="57150" indent="0">
              <a:buNone/>
            </a:pPr>
            <a:r>
              <a:rPr lang="en-US" sz="700" dirty="0"/>
              <a:t>RP/0/RP0/CPU0:Sep  4 00:17:11.883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Sending Email Alert - EEM </a:t>
            </a:r>
            <a:r>
              <a:rPr lang="en-US" sz="700" dirty="0" err="1"/>
              <a:t>vRR</a:t>
            </a:r>
            <a:r>
              <a:rPr lang="en-US" sz="700" dirty="0"/>
              <a:t> Detection for node RR251 to </a:t>
            </a:r>
            <a:r>
              <a:rPr lang="en-US" sz="700" dirty="0" err="1"/>
              <a:t>gtamilse@cisco.com</a:t>
            </a:r>
            <a:r>
              <a:rPr lang="en-US" sz="700" dirty="0"/>
              <a:t> </a:t>
            </a:r>
          </a:p>
          <a:p>
            <a:pPr marL="57150" indent="0">
              <a:buNone/>
            </a:pPr>
            <a:r>
              <a:rPr lang="en-US" sz="700" dirty="0"/>
              <a:t>RP/0/RP0/CPU0:Sep  4 00:17:12.081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node RR251 - </a:t>
            </a:r>
            <a:r>
              <a:rPr lang="en-US" sz="700" dirty="0" err="1"/>
              <a:t>register_remediation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00:17:17.541 UTC: </a:t>
            </a:r>
            <a:r>
              <a:rPr lang="en-US" sz="700" dirty="0" err="1"/>
              <a:t>eem_policy_dir</a:t>
            </a:r>
            <a:r>
              <a:rPr lang="en-US" sz="700" dirty="0"/>
              <a:t>[326]: %HA-HA_EM-6-FMPD_POLICY_REG_SUCC : </a:t>
            </a:r>
            <a:r>
              <a:rPr lang="en-US" sz="700" dirty="0" err="1"/>
              <a:t>fh_reg_unreg_policy</a:t>
            </a:r>
            <a:r>
              <a:rPr lang="en-US" sz="700" dirty="0"/>
              <a:t>: Policy '</a:t>
            </a:r>
            <a:r>
              <a:rPr lang="en-US" sz="700" dirty="0" err="1"/>
              <a:t>vrr_remediation_script.tcl</a:t>
            </a:r>
            <a:r>
              <a:rPr lang="en-US" sz="700" dirty="0"/>
              <a:t>' registered successfully, by user </a:t>
            </a:r>
            <a:r>
              <a:rPr lang="en-US" sz="700" dirty="0" err="1"/>
              <a:t>eem</a:t>
            </a:r>
            <a:r>
              <a:rPr lang="en-US" sz="700" dirty="0"/>
              <a:t>-user, with persist time 3600 and type 2 </a:t>
            </a:r>
          </a:p>
          <a:p>
            <a:pPr marL="57150" indent="0">
              <a:buNone/>
            </a:pPr>
            <a:r>
              <a:rPr lang="en-US" sz="700" dirty="0"/>
              <a:t>RP/0/RP0/CPU0:Sep  4 00:17:18.574 UTC: config[67488]: %MGBL-CONFIG-6-DB_COMMIT : Configuration committed by user '</a:t>
            </a:r>
            <a:r>
              <a:rPr lang="en-US" sz="700" dirty="0" err="1"/>
              <a:t>eem</a:t>
            </a:r>
            <a:r>
              <a:rPr lang="en-US" sz="700" dirty="0"/>
              <a:t>-user'. Use 'show configuration commit changes 1000000886' to view the changes. </a:t>
            </a:r>
          </a:p>
          <a:p>
            <a:pPr marL="57150" indent="0">
              <a:buNone/>
            </a:pPr>
            <a:r>
              <a:rPr lang="en-US" sz="700" dirty="0"/>
              <a:t>RP/0/RP0/CPU0:Sep  4 00:17:18.958 UTC: config[67488]: %MGBL-SYS-5-CONFIG_I : Configured from console by console on vty101 (0.0.0.0) </a:t>
            </a:r>
          </a:p>
          <a:p>
            <a:pPr marL="57150" indent="0">
              <a:buNone/>
            </a:pPr>
            <a:r>
              <a:rPr lang="en-US" sz="700" dirty="0"/>
              <a:t>RP/0/RP0/CPU0:Sep  4 00:17:19.443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remediation script </a:t>
            </a:r>
            <a:r>
              <a:rPr lang="en-US" sz="700" dirty="0" err="1"/>
              <a:t>registeration</a:t>
            </a:r>
            <a:r>
              <a:rPr lang="en-US" sz="700" dirty="0"/>
              <a:t> successful------ </a:t>
            </a:r>
          </a:p>
          <a:p>
            <a:pPr marL="57150" indent="0">
              <a:buNone/>
            </a:pPr>
            <a:r>
              <a:rPr lang="en-US" sz="700" dirty="0"/>
              <a:t>RP/0/RP0/CPU0:Sep  4 00:17:19.443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RR253- </a:t>
            </a:r>
            <a:r>
              <a:rPr lang="en-US" sz="700" dirty="0" err="1"/>
              <a:t>register_remediation</a:t>
            </a:r>
            <a:r>
              <a:rPr lang="en-US" sz="700" dirty="0"/>
              <a:t> procedure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00:17:19.444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vrr_syslog_detection</a:t>
            </a:r>
            <a:r>
              <a:rPr lang="en-US" sz="700" dirty="0"/>
              <a:t> script for node RR251 - disk0:/</a:t>
            </a:r>
            <a:r>
              <a:rPr lang="en-US" sz="700" dirty="0" err="1"/>
              <a:t>eem</a:t>
            </a:r>
            <a:r>
              <a:rPr lang="en-US" sz="700" dirty="0"/>
              <a:t>/configs/RR251_bgp_cfg config file exists------ </a:t>
            </a:r>
          </a:p>
          <a:p>
            <a:pPr marL="57150" indent="0">
              <a:buNone/>
            </a:pPr>
            <a:r>
              <a:rPr lang="en-US" sz="700" dirty="0"/>
              <a:t>RP/0/RP0/CPU0:Sep  4 00:17:19.445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vrr_detection_script</a:t>
            </a:r>
            <a:r>
              <a:rPr lang="en-US" sz="700" dirty="0"/>
              <a:t> for node RR251 completed!!------ </a:t>
            </a:r>
          </a:p>
          <a:p>
            <a:pPr marL="57150" indent="0">
              <a:buNone/>
            </a:pPr>
            <a:r>
              <a:rPr lang="en-US" sz="700" dirty="0"/>
              <a:t>RP/0/RP0/CPU0:Sep  4 00:17:19.446 UTC: </a:t>
            </a:r>
            <a:r>
              <a:rPr lang="en-US" sz="700" dirty="0" err="1"/>
              <a:t>tclsh</a:t>
            </a:r>
            <a:r>
              <a:rPr lang="en-US" sz="700" dirty="0"/>
              <a:t>[67107]: %HA-HA_EEM-6-ACTION_SYSLOG_LOG_INFO : </a:t>
            </a:r>
            <a:r>
              <a:rPr lang="en-US" sz="700" dirty="0" err="1"/>
              <a:t>vrr_detection_script.tcl</a:t>
            </a:r>
            <a:r>
              <a:rPr lang="en-US" sz="700" dirty="0"/>
              <a:t>: +++++EEM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</a:t>
            </a:r>
            <a:r>
              <a:rPr lang="en-US" sz="700" dirty="0" err="1"/>
              <a:t>config_file_location</a:t>
            </a:r>
            <a:r>
              <a:rPr lang="en-US" sz="700" dirty="0"/>
              <a:t> disk0:/</a:t>
            </a:r>
            <a:r>
              <a:rPr lang="en-US" sz="700" dirty="0" err="1"/>
              <a:t>eem</a:t>
            </a:r>
            <a:r>
              <a:rPr lang="en-US" sz="700" dirty="0"/>
              <a:t>/configs/RR251_bgp_cfg </a:t>
            </a:r>
            <a:r>
              <a:rPr lang="en-US" sz="700" dirty="0" err="1"/>
              <a:t>vRR_MGMT_IP</a:t>
            </a:r>
            <a:r>
              <a:rPr lang="en-US" sz="700" dirty="0"/>
              <a:t> 1.3.249.251 </a:t>
            </a:r>
            <a:r>
              <a:rPr lang="en-US" sz="700" dirty="0" err="1"/>
              <a:t>vRR_Loop_IP</a:t>
            </a:r>
            <a:r>
              <a:rPr lang="en-US" sz="700" dirty="0"/>
              <a:t> 12.122.249.251 </a:t>
            </a:r>
            <a:r>
              <a:rPr lang="en-US" sz="700" dirty="0" err="1"/>
              <a:t>vRR_BGP_IP</a:t>
            </a:r>
            <a:r>
              <a:rPr lang="en-US" sz="700" dirty="0"/>
              <a:t> 12.122.250.251 start now!!+++++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C90E4B-0B55-A346-A1E2-16DCBA6A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-148542"/>
            <a:ext cx="8345488" cy="731837"/>
          </a:xfrm>
        </p:spPr>
        <p:txBody>
          <a:bodyPr/>
          <a:lstStyle/>
          <a:p>
            <a:r>
              <a:rPr lang="en-US" dirty="0"/>
              <a:t>Detection Script Logs (on failure detection)</a:t>
            </a:r>
          </a:p>
        </p:txBody>
      </p:sp>
    </p:spTree>
    <p:extLst>
      <p:ext uri="{BB962C8B-B14F-4D97-AF65-F5344CB8AC3E}">
        <p14:creationId xmlns:p14="http://schemas.microsoft.com/office/powerpoint/2010/main" val="2043815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44B5A5-6498-E546-8346-D77284C98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64937"/>
            <a:ext cx="9144000" cy="4496920"/>
          </a:xfrm>
        </p:spPr>
        <p:txBody>
          <a:bodyPr/>
          <a:lstStyle/>
          <a:p>
            <a:pPr marL="57150" indent="0">
              <a:buNone/>
            </a:pPr>
            <a:r>
              <a:rPr lang="en-US" sz="700" dirty="0"/>
              <a:t>RP/0/RP0/CPU0:Sep  4 00:17:20.669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EEM policy </a:t>
            </a:r>
            <a:r>
              <a:rPr lang="en-US" sz="700" dirty="0" err="1"/>
              <a:t>vrr_remediation_script.tcl</a:t>
            </a:r>
            <a:r>
              <a:rPr lang="en-US" sz="700" dirty="0"/>
              <a:t> has started </a:t>
            </a:r>
          </a:p>
          <a:p>
            <a:pPr marL="57150" indent="0">
              <a:buNone/>
            </a:pPr>
            <a:r>
              <a:rPr lang="en-US" sz="700" dirty="0"/>
              <a:t>RP/0/RP0/CPU0:Sep  4 00:17:27.742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RR251 - </a:t>
            </a:r>
            <a:r>
              <a:rPr lang="en-US" sz="700" dirty="0" err="1"/>
              <a:t>unregister_detection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00:17:31.610 UTC: config[67666]: %MGBL-CONFIG-6-DB_COMMIT : Configuration committed by user '</a:t>
            </a:r>
            <a:r>
              <a:rPr lang="en-US" sz="700" dirty="0" err="1"/>
              <a:t>eem</a:t>
            </a:r>
            <a:r>
              <a:rPr lang="en-US" sz="700" dirty="0"/>
              <a:t>-user'. Use 'show configuration commit changes 1000000887' to view the changes. </a:t>
            </a:r>
          </a:p>
          <a:p>
            <a:pPr marL="57150" indent="0">
              <a:buNone/>
            </a:pPr>
            <a:r>
              <a:rPr lang="en-US" sz="700" dirty="0"/>
              <a:t>RP/0/RP0/CPU0:Sep  4 00:17:31.928 UTC: config[67666]: %MGBL-SYS-5-CONFIG_I : Configured from console by console on vty101 (0.0.0.0) </a:t>
            </a:r>
          </a:p>
          <a:p>
            <a:pPr marL="57150" indent="0">
              <a:buNone/>
            </a:pPr>
            <a:r>
              <a:rPr lang="en-US" sz="700" dirty="0"/>
              <a:t>RP/0/RP0/CPU0:Sep  4 00:17:32.411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unregister_detection</a:t>
            </a:r>
            <a:r>
              <a:rPr lang="en-US" sz="700" dirty="0"/>
              <a:t> procedure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00:17:32.411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on backup </a:t>
            </a:r>
            <a:r>
              <a:rPr lang="en-US" sz="700" dirty="0" err="1"/>
              <a:t>vRR</a:t>
            </a:r>
            <a:r>
              <a:rPr lang="en-US" sz="700" dirty="0"/>
              <a:t> - </a:t>
            </a:r>
            <a:r>
              <a:rPr lang="en-US" sz="700" dirty="0" err="1"/>
              <a:t>load_commit_file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00:17:36.418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</a:t>
            </a:r>
            <a:r>
              <a:rPr lang="en-US" sz="700" dirty="0" err="1"/>
              <a:t>vrr_remediation_script</a:t>
            </a:r>
            <a:r>
              <a:rPr lang="en-US" sz="700" dirty="0"/>
              <a:t> </a:t>
            </a:r>
            <a:r>
              <a:rPr lang="en-US" sz="700" dirty="0" err="1"/>
              <a:t>load_config</a:t>
            </a:r>
            <a:r>
              <a:rPr lang="en-US" sz="700" dirty="0"/>
              <a:t> procedure SUCCESSFUL to load disk0:/</a:t>
            </a:r>
            <a:r>
              <a:rPr lang="en-US" sz="700" dirty="0" err="1"/>
              <a:t>eem</a:t>
            </a:r>
            <a:r>
              <a:rPr lang="en-US" sz="700" dirty="0"/>
              <a:t>/configs/RR251_bgp_cfg  </a:t>
            </a:r>
          </a:p>
          <a:p>
            <a:pPr marL="57150" indent="0">
              <a:buNone/>
            </a:pPr>
            <a:r>
              <a:rPr lang="en-US" sz="700" dirty="0"/>
              <a:t>RP/0/RP0/CPU0:Sep  4 00:17:36.419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EEM policy </a:t>
            </a:r>
            <a:r>
              <a:rPr lang="en-US" sz="700" dirty="0" err="1"/>
              <a:t>vrr_remediation_script</a:t>
            </a:r>
            <a:r>
              <a:rPr lang="en-US" sz="700" dirty="0"/>
              <a:t> - Config load </a:t>
            </a:r>
            <a:r>
              <a:rPr lang="en-US" sz="700" dirty="0" err="1"/>
              <a:t>opeartion</a:t>
            </a:r>
            <a:r>
              <a:rPr lang="en-US" sz="700" dirty="0"/>
              <a:t> completed SUCCESSFULLY with config for prior active node RR251 </a:t>
            </a:r>
          </a:p>
          <a:p>
            <a:pPr marL="57150" indent="0">
              <a:buNone/>
            </a:pPr>
            <a:r>
              <a:rPr lang="en-US" sz="700" dirty="0"/>
              <a:t>RP/0/RP0/CPU0:Sep  4 00:17:36.419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load_config</a:t>
            </a:r>
            <a:r>
              <a:rPr lang="en-US" sz="700" dirty="0"/>
              <a:t> procedure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00:17:37.710 UTC: config[67726]: %MGBL-CONFIG-6-DB_COMMIT : Configuration committed by user '</a:t>
            </a:r>
            <a:r>
              <a:rPr lang="en-US" sz="700" dirty="0" err="1"/>
              <a:t>eem</a:t>
            </a:r>
            <a:r>
              <a:rPr lang="en-US" sz="700" dirty="0"/>
              <a:t>-user'. Use 'show configuration commit changes 1000000888' to view the changes. </a:t>
            </a:r>
          </a:p>
          <a:p>
            <a:pPr marL="57150" indent="0">
              <a:buNone/>
            </a:pPr>
            <a:r>
              <a:rPr lang="en-US" sz="700" dirty="0"/>
              <a:t>RP/0/RP0/CPU0:Sep  4 00:17:42.830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EEM policy </a:t>
            </a:r>
            <a:r>
              <a:rPr lang="en-US" sz="700" dirty="0" err="1"/>
              <a:t>vrr_remediation_script</a:t>
            </a:r>
            <a:r>
              <a:rPr lang="en-US" sz="700" dirty="0"/>
              <a:t> - Config commit </a:t>
            </a:r>
            <a:r>
              <a:rPr lang="en-US" sz="700" dirty="0" err="1"/>
              <a:t>opeartion</a:t>
            </a:r>
            <a:r>
              <a:rPr lang="en-US" sz="700" dirty="0"/>
              <a:t> completed SUCCESSFULLY, with config for prior active node RR251 </a:t>
            </a:r>
          </a:p>
          <a:p>
            <a:pPr marL="57150" indent="0">
              <a:buNone/>
            </a:pPr>
            <a:r>
              <a:rPr lang="en-US" sz="700" dirty="0"/>
              <a:t>RP/0/RP0/CPU0:Sep  4 00:17:42.830 UTC: bgp[1060]: %ROUTING-BGP-5-ADJCHANGE : neighbor 12.122.249.213 Up (VRF: default) (AS: 13979) </a:t>
            </a:r>
          </a:p>
          <a:p>
            <a:pPr marL="57150" indent="0">
              <a:buNone/>
            </a:pPr>
            <a:r>
              <a:rPr lang="en-US" sz="700" dirty="0"/>
              <a:t>RP/0/RP0/CPU0:Sep  4 00:17:42.964 UTC: bgp[1060]: %ROUTING-BGP-5-ADJCHANGE : neighbor 12.122.249.248 Up (VRF: default) (AS: 13979) </a:t>
            </a:r>
          </a:p>
          <a:p>
            <a:pPr marL="57150" indent="0">
              <a:buNone/>
            </a:pPr>
            <a:r>
              <a:rPr lang="en-US" sz="700" dirty="0"/>
              <a:t>RP/0/RP0/CPU0:Sep  4 00:17:43.048 UTC: config[67726]: %MGBL-SYS-5-CONFIG_I : Configured from console by console on vty102 (0.0.0.0) </a:t>
            </a:r>
          </a:p>
          <a:p>
            <a:pPr marL="57150" indent="0">
              <a:buNone/>
            </a:pPr>
            <a:r>
              <a:rPr lang="en-US" sz="700" dirty="0"/>
              <a:t>RP/0/RP0/CPU0:Sep  4 00:17:43.132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commit_config</a:t>
            </a:r>
            <a:r>
              <a:rPr lang="en-US" sz="700" dirty="0"/>
              <a:t> procedure completed------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65A742-7F0C-6848-BEA8-ACCC1795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70" y="-1584"/>
            <a:ext cx="8526620" cy="731837"/>
          </a:xfrm>
        </p:spPr>
        <p:txBody>
          <a:bodyPr/>
          <a:lstStyle/>
          <a:p>
            <a:r>
              <a:rPr lang="en-US" dirty="0"/>
              <a:t>Remediation Script Logs (on </a:t>
            </a:r>
            <a:r>
              <a:rPr lang="en-US" dirty="0" err="1"/>
              <a:t>vRRb</a:t>
            </a:r>
            <a:r>
              <a:rPr lang="en-US" dirty="0"/>
              <a:t> becoming active)</a:t>
            </a:r>
          </a:p>
        </p:txBody>
      </p:sp>
    </p:spTree>
    <p:extLst>
      <p:ext uri="{BB962C8B-B14F-4D97-AF65-F5344CB8AC3E}">
        <p14:creationId xmlns:p14="http://schemas.microsoft.com/office/powerpoint/2010/main" val="3875564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44B5A5-6498-E546-8346-D77284C98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1266"/>
            <a:ext cx="9144000" cy="3389312"/>
          </a:xfrm>
        </p:spPr>
        <p:txBody>
          <a:bodyPr/>
          <a:lstStyle/>
          <a:p>
            <a:pPr marL="57150" indent="0">
              <a:buNone/>
            </a:pPr>
            <a:r>
              <a:rPr lang="en-US" sz="700" dirty="0"/>
              <a:t>RP/0/RP0/CPU0:Sep  4 00:18:13.157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vrr_syslog_remediation</a:t>
            </a:r>
            <a:r>
              <a:rPr lang="en-US" sz="700" dirty="0"/>
              <a:t> script for backup </a:t>
            </a:r>
            <a:r>
              <a:rPr lang="en-US" sz="700" dirty="0" err="1"/>
              <a:t>vRR</a:t>
            </a:r>
            <a:r>
              <a:rPr lang="en-US" sz="700" dirty="0"/>
              <a:t> - </a:t>
            </a:r>
            <a:r>
              <a:rPr lang="en-US" sz="700" dirty="0" err="1"/>
              <a:t>ping_check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00:18:15.875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EEM Remediation Script - CBB Loopback Ping check for 12.122.0.7 SUCCESSFUL, script will continue with the checks. </a:t>
            </a:r>
          </a:p>
          <a:p>
            <a:pPr marL="57150" indent="0">
              <a:buNone/>
            </a:pPr>
            <a:r>
              <a:rPr lang="en-US" sz="700" dirty="0"/>
              <a:t>RP/0/RP0/CPU0:Sep  4 00:18:18.679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EEM Remediation Script - CBB Loopback Ping check for 12.122.0.4 SUCCESSFUL, script will continue with the checks. </a:t>
            </a:r>
          </a:p>
          <a:p>
            <a:pPr marL="57150" indent="0">
              <a:buNone/>
            </a:pPr>
            <a:r>
              <a:rPr lang="en-US" sz="700" dirty="0"/>
              <a:t>RP/0/RP0/CPU0:Sep  4 00:18:18.681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ping_check</a:t>
            </a:r>
            <a:r>
              <a:rPr lang="en-US" sz="700" dirty="0"/>
              <a:t> procedure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00:18:18.682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vrr_syslog_remediation</a:t>
            </a:r>
            <a:r>
              <a:rPr lang="en-US" sz="700" dirty="0"/>
              <a:t> script for backup </a:t>
            </a:r>
            <a:r>
              <a:rPr lang="en-US" sz="700" dirty="0" err="1"/>
              <a:t>vRR</a:t>
            </a:r>
            <a:r>
              <a:rPr lang="en-US" sz="700" dirty="0"/>
              <a:t> - </a:t>
            </a:r>
            <a:r>
              <a:rPr lang="en-US" sz="700" dirty="0" err="1"/>
              <a:t>bgp_check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00:18:21.268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vrr_syslog_remediation</a:t>
            </a:r>
            <a:r>
              <a:rPr lang="en-US" sz="700" dirty="0"/>
              <a:t> script for backup </a:t>
            </a:r>
            <a:r>
              <a:rPr lang="en-US" sz="700" dirty="0" err="1"/>
              <a:t>vRR</a:t>
            </a:r>
            <a:r>
              <a:rPr lang="en-US" sz="700" dirty="0"/>
              <a:t> - </a:t>
            </a:r>
            <a:r>
              <a:rPr lang="en-US" sz="700" dirty="0" err="1"/>
              <a:t>bgp_check</a:t>
            </a:r>
            <a:r>
              <a:rPr lang="en-US" sz="700" dirty="0"/>
              <a:t> procedure total number of vpnv4 sessions {    11} ------ </a:t>
            </a:r>
          </a:p>
          <a:p>
            <a:pPr marL="57150" indent="0">
              <a:buNone/>
            </a:pPr>
            <a:r>
              <a:rPr lang="en-US" sz="700" dirty="0"/>
              <a:t>RP/0/RP0/CPU0:Sep  4 00:18:23.805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vrr_syslog_remediation</a:t>
            </a:r>
            <a:r>
              <a:rPr lang="en-US" sz="700" dirty="0"/>
              <a:t> script for backup </a:t>
            </a:r>
            <a:r>
              <a:rPr lang="en-US" sz="700" dirty="0" err="1"/>
              <a:t>vRR</a:t>
            </a:r>
            <a:r>
              <a:rPr lang="en-US" sz="700" dirty="0"/>
              <a:t> - </a:t>
            </a:r>
            <a:r>
              <a:rPr lang="en-US" sz="700" dirty="0" err="1"/>
              <a:t>bgp_check</a:t>
            </a:r>
            <a:r>
              <a:rPr lang="en-US" sz="700" dirty="0"/>
              <a:t> procedure total number of vpnv4 sessions Active {    1} ------ </a:t>
            </a:r>
          </a:p>
          <a:p>
            <a:pPr marL="57150" indent="0">
              <a:buNone/>
            </a:pPr>
            <a:r>
              <a:rPr lang="en-US" sz="700" dirty="0"/>
              <a:t>RP/0/RP0/CPU0:Sep  4 00:18:26.485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vrr_syslog_remediation</a:t>
            </a:r>
            <a:r>
              <a:rPr lang="en-US" sz="700" dirty="0"/>
              <a:t> script for backup </a:t>
            </a:r>
            <a:r>
              <a:rPr lang="en-US" sz="700" dirty="0" err="1"/>
              <a:t>vRR</a:t>
            </a:r>
            <a:r>
              <a:rPr lang="en-US" sz="700" dirty="0"/>
              <a:t> - </a:t>
            </a:r>
            <a:r>
              <a:rPr lang="en-US" sz="700" dirty="0" err="1"/>
              <a:t>bgp_check</a:t>
            </a:r>
            <a:r>
              <a:rPr lang="en-US" sz="700" dirty="0"/>
              <a:t> procedure total number of vpnv4 sessions Idle {    3} ------ </a:t>
            </a:r>
          </a:p>
          <a:p>
            <a:pPr marL="57150" indent="0">
              <a:buNone/>
            </a:pPr>
            <a:r>
              <a:rPr lang="en-US" sz="700" dirty="0"/>
              <a:t>RP/0/RP0/CPU0:Sep  4 00:18:26.486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vrr_syslog_remediation</a:t>
            </a:r>
            <a:r>
              <a:rPr lang="en-US" sz="700" dirty="0"/>
              <a:t> script for backup </a:t>
            </a:r>
            <a:r>
              <a:rPr lang="en-US" sz="700" dirty="0" err="1"/>
              <a:t>vRR</a:t>
            </a:r>
            <a:r>
              <a:rPr lang="en-US" sz="700" dirty="0"/>
              <a:t> - </a:t>
            </a:r>
            <a:r>
              <a:rPr lang="en-US" sz="700" dirty="0" err="1"/>
              <a:t>bgp_check</a:t>
            </a:r>
            <a:r>
              <a:rPr lang="en-US" sz="700" dirty="0"/>
              <a:t> procedure found 4 down vpnv4 sessions ------ </a:t>
            </a:r>
          </a:p>
          <a:p>
            <a:pPr marL="57150" indent="0">
              <a:buNone/>
            </a:pPr>
            <a:r>
              <a:rPr lang="en-US" sz="700" dirty="0"/>
              <a:t>RP/0/RP0/CPU0:Sep  4 00:18:26.490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EEM Remediation Script - BGP VPNv4 Session check down percentage 0.363636363636 &lt; 0.5, script will </a:t>
            </a:r>
            <a:r>
              <a:rPr lang="en-US" sz="700" dirty="0" err="1"/>
              <a:t>contine</a:t>
            </a:r>
            <a:r>
              <a:rPr lang="en-US" sz="700" dirty="0"/>
              <a:t> with the checks. </a:t>
            </a:r>
          </a:p>
          <a:p>
            <a:pPr marL="57150" indent="0">
              <a:buNone/>
            </a:pPr>
            <a:r>
              <a:rPr lang="en-US" sz="700" dirty="0"/>
              <a:t>RP/0/RP0/CPU0:Sep  4 00:18:26.491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bgp_check</a:t>
            </a:r>
            <a:r>
              <a:rPr lang="en-US" sz="700" dirty="0"/>
              <a:t> procedure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00:18:26.492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final check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00:18:26.493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Sending Email Alert - EEM </a:t>
            </a:r>
            <a:r>
              <a:rPr lang="en-US" sz="700" dirty="0" err="1"/>
              <a:t>vRR</a:t>
            </a:r>
            <a:r>
              <a:rPr lang="en-US" sz="700" dirty="0"/>
              <a:t> Remediation Script for node RR251 to </a:t>
            </a:r>
            <a:r>
              <a:rPr lang="en-US" sz="700" dirty="0" err="1"/>
              <a:t>gtamilse@cisco.com</a:t>
            </a:r>
            <a:r>
              <a:rPr lang="en-US" sz="700" dirty="0"/>
              <a:t> </a:t>
            </a:r>
          </a:p>
          <a:p>
            <a:pPr marL="57150" indent="0">
              <a:buNone/>
            </a:pPr>
            <a:r>
              <a:rPr lang="en-US" sz="700" dirty="0"/>
              <a:t>RP/0/RP0/CPU0:Sep  4 00:18:26.625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RR251 - </a:t>
            </a:r>
            <a:r>
              <a:rPr lang="en-US" sz="700" dirty="0" err="1"/>
              <a:t>register_recovery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00:18:31.319 UTC: </a:t>
            </a:r>
            <a:r>
              <a:rPr lang="en-US" sz="700" dirty="0" err="1"/>
              <a:t>eem_policy_dir</a:t>
            </a:r>
            <a:r>
              <a:rPr lang="en-US" sz="700" dirty="0"/>
              <a:t>[326]: %HA-HA_EM-6-FMPD_POLICY_REG_SUCC : </a:t>
            </a:r>
            <a:r>
              <a:rPr lang="en-US" sz="700" dirty="0" err="1"/>
              <a:t>fh_reg_unreg_policy</a:t>
            </a:r>
            <a:r>
              <a:rPr lang="en-US" sz="700" dirty="0"/>
              <a:t>: Policy '</a:t>
            </a:r>
            <a:r>
              <a:rPr lang="en-US" sz="700" dirty="0" err="1"/>
              <a:t>vrr_recovery_script.tcl</a:t>
            </a:r>
            <a:r>
              <a:rPr lang="en-US" sz="700" dirty="0"/>
              <a:t>' registered successfully, by user </a:t>
            </a:r>
            <a:r>
              <a:rPr lang="en-US" sz="700" dirty="0" err="1"/>
              <a:t>eem</a:t>
            </a:r>
            <a:r>
              <a:rPr lang="en-US" sz="700" dirty="0"/>
              <a:t>-user, with persist time 3600 and type 2 </a:t>
            </a:r>
          </a:p>
          <a:p>
            <a:pPr marL="57150" indent="0">
              <a:buNone/>
            </a:pPr>
            <a:r>
              <a:rPr lang="en-US" sz="700" dirty="0"/>
              <a:t>RP/0/RP0/CPU0:Sep  4 00:18:32.428 UTC: config[68092]: %MGBL-CONFIG-6-DB_COMMIT : Configuration committed by user '</a:t>
            </a:r>
            <a:r>
              <a:rPr lang="en-US" sz="700" dirty="0" err="1"/>
              <a:t>eem</a:t>
            </a:r>
            <a:r>
              <a:rPr lang="en-US" sz="700" dirty="0"/>
              <a:t>-user'. Use 'show configuration commit changes 1000000889' to view the changes. </a:t>
            </a:r>
          </a:p>
          <a:p>
            <a:pPr marL="57150" indent="0">
              <a:buNone/>
            </a:pPr>
            <a:r>
              <a:rPr lang="en-US" sz="700" dirty="0"/>
              <a:t>RP/0/RP0/CPU0:Sep  4 00:18:32.810 UTC: config[68092]: %MGBL-SYS-5-CONFIG_I : Configured from console by console on vty103 (0.0.0.0) </a:t>
            </a:r>
          </a:p>
          <a:p>
            <a:pPr marL="57150" indent="0">
              <a:buNone/>
            </a:pPr>
            <a:r>
              <a:rPr lang="en-US" sz="700" dirty="0"/>
              <a:t>RP/0/RP0/CPU0:Sep  4 00:18:33.289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register_recovery</a:t>
            </a:r>
            <a:r>
              <a:rPr lang="en-US" sz="700" dirty="0"/>
              <a:t> procedure completed successfully------ </a:t>
            </a:r>
          </a:p>
          <a:p>
            <a:pPr marL="57150" indent="0">
              <a:buNone/>
            </a:pPr>
            <a:r>
              <a:rPr lang="en-US" sz="700" dirty="0"/>
              <a:t>RP/0/RP0/CPU0:Sep  4 00:18:33.290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completed!!------ </a:t>
            </a:r>
          </a:p>
          <a:p>
            <a:pPr marL="57150" indent="0">
              <a:buNone/>
            </a:pPr>
            <a:endParaRPr lang="en-US" sz="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65A742-7F0C-6848-BEA8-ACCC1795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70" y="-9751"/>
            <a:ext cx="8526620" cy="731837"/>
          </a:xfrm>
        </p:spPr>
        <p:txBody>
          <a:bodyPr/>
          <a:lstStyle/>
          <a:p>
            <a:r>
              <a:rPr lang="en-US" dirty="0"/>
              <a:t>Remediation Script Logs (on </a:t>
            </a:r>
            <a:r>
              <a:rPr lang="en-US" dirty="0" err="1"/>
              <a:t>vRRb</a:t>
            </a:r>
            <a:r>
              <a:rPr lang="en-US" dirty="0"/>
              <a:t> becoming active)</a:t>
            </a:r>
          </a:p>
        </p:txBody>
      </p:sp>
    </p:spTree>
    <p:extLst>
      <p:ext uri="{BB962C8B-B14F-4D97-AF65-F5344CB8AC3E}">
        <p14:creationId xmlns:p14="http://schemas.microsoft.com/office/powerpoint/2010/main" val="293115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44B5A5-6498-E546-8346-D77284C98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1266"/>
            <a:ext cx="9144000" cy="3389312"/>
          </a:xfrm>
        </p:spPr>
        <p:txBody>
          <a:bodyPr/>
          <a:lstStyle/>
          <a:p>
            <a:pPr marL="57150" indent="0">
              <a:buNone/>
            </a:pPr>
            <a:r>
              <a:rPr lang="en-US" sz="700" dirty="0"/>
              <a:t>RP/0/RP0/CPU0:Sep  4 00:18:26.493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Sending Email Alert - EEM </a:t>
            </a:r>
            <a:r>
              <a:rPr lang="en-US" sz="700" dirty="0" err="1"/>
              <a:t>vRR</a:t>
            </a:r>
            <a:r>
              <a:rPr lang="en-US" sz="700" dirty="0"/>
              <a:t> Remediation Script for node RR251 to </a:t>
            </a:r>
            <a:r>
              <a:rPr lang="en-US" sz="700" dirty="0" err="1"/>
              <a:t>gtamilse@cisco.com</a:t>
            </a:r>
            <a:r>
              <a:rPr lang="en-US" sz="700" dirty="0"/>
              <a:t> </a:t>
            </a:r>
          </a:p>
          <a:p>
            <a:pPr marL="57150" indent="0">
              <a:buNone/>
            </a:pPr>
            <a:r>
              <a:rPr lang="en-US" sz="700" dirty="0"/>
              <a:t>RP/0/RP0/CPU0:Sep  4 00:18:26.625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RR251 - </a:t>
            </a:r>
            <a:r>
              <a:rPr lang="en-US" sz="700" dirty="0" err="1"/>
              <a:t>register_recovery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00:18:31.319 UTC: </a:t>
            </a:r>
            <a:r>
              <a:rPr lang="en-US" sz="700" dirty="0" err="1"/>
              <a:t>eem_policy_dir</a:t>
            </a:r>
            <a:r>
              <a:rPr lang="en-US" sz="700" dirty="0"/>
              <a:t>[326]: %HA-HA_EM-6-FMPD_POLICY_REG_SUCC : </a:t>
            </a:r>
            <a:r>
              <a:rPr lang="en-US" sz="700" dirty="0" err="1"/>
              <a:t>fh_reg_unreg_policy</a:t>
            </a:r>
            <a:r>
              <a:rPr lang="en-US" sz="700" dirty="0"/>
              <a:t>: Policy '</a:t>
            </a:r>
            <a:r>
              <a:rPr lang="en-US" sz="700" dirty="0" err="1"/>
              <a:t>vrr_recovery_script.tcl</a:t>
            </a:r>
            <a:r>
              <a:rPr lang="en-US" sz="700" dirty="0"/>
              <a:t>' registered successfully, by user </a:t>
            </a:r>
            <a:r>
              <a:rPr lang="en-US" sz="700" dirty="0" err="1"/>
              <a:t>eem</a:t>
            </a:r>
            <a:r>
              <a:rPr lang="en-US" sz="700" dirty="0"/>
              <a:t>-user, with persist time 3600 and type 2 </a:t>
            </a:r>
          </a:p>
          <a:p>
            <a:pPr marL="57150" indent="0">
              <a:buNone/>
            </a:pPr>
            <a:r>
              <a:rPr lang="en-US" sz="700" dirty="0"/>
              <a:t>RP/0/RP0/CPU0:Sep  4 00:18:32.428 UTC: config[68092]: %MGBL-CONFIG-6-DB_COMMIT : Configuration committed by user '</a:t>
            </a:r>
            <a:r>
              <a:rPr lang="en-US" sz="700" dirty="0" err="1"/>
              <a:t>eem</a:t>
            </a:r>
            <a:r>
              <a:rPr lang="en-US" sz="700" dirty="0"/>
              <a:t>-user'. Use 'show configuration commit changes 1000000889' to view the changes. </a:t>
            </a:r>
          </a:p>
          <a:p>
            <a:pPr marL="57150" indent="0">
              <a:buNone/>
            </a:pPr>
            <a:r>
              <a:rPr lang="en-US" sz="700" dirty="0"/>
              <a:t>RP/0/RP0/CPU0:Sep  4 00:18:32.810 UTC: config[68092]: %MGBL-SYS-5-CONFIG_I : Configured from console by console on vty103 (0.0.0.0) </a:t>
            </a:r>
          </a:p>
          <a:p>
            <a:pPr marL="57150" indent="0">
              <a:buNone/>
            </a:pPr>
            <a:r>
              <a:rPr lang="en-US" sz="700" dirty="0"/>
              <a:t>RP/0/RP0/CPU0:Sep  4 00:18:33.289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register_recovery</a:t>
            </a:r>
            <a:r>
              <a:rPr lang="en-US" sz="700" dirty="0"/>
              <a:t> procedure completed successfully------ </a:t>
            </a:r>
          </a:p>
          <a:p>
            <a:pPr marL="57150" indent="0">
              <a:buNone/>
            </a:pPr>
            <a:r>
              <a:rPr lang="en-US" sz="700" dirty="0"/>
              <a:t>RP/0/RP0/CPU0:Sep  4 00:18:33.290 UTC: </a:t>
            </a:r>
            <a:r>
              <a:rPr lang="en-US" sz="700" dirty="0" err="1"/>
              <a:t>tclsh</a:t>
            </a:r>
            <a:r>
              <a:rPr lang="en-US" sz="700" dirty="0"/>
              <a:t>[67562]: %HA-HA_EEM-6-ACTION_SYSLOG_LOG_INFO : </a:t>
            </a:r>
            <a:r>
              <a:rPr lang="en-US" sz="700" dirty="0" err="1"/>
              <a:t>vrr_remediation_script.tcl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completed!!------ </a:t>
            </a:r>
          </a:p>
          <a:p>
            <a:pPr marL="57150" indent="0">
              <a:buNone/>
            </a:pPr>
            <a:endParaRPr lang="en-US" sz="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65A742-7F0C-6848-BEA8-ACCC1795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70" y="-9751"/>
            <a:ext cx="8526620" cy="731837"/>
          </a:xfrm>
        </p:spPr>
        <p:txBody>
          <a:bodyPr/>
          <a:lstStyle/>
          <a:p>
            <a:r>
              <a:rPr lang="en-US" dirty="0"/>
              <a:t>Remediation Script Logs (on </a:t>
            </a:r>
            <a:r>
              <a:rPr lang="en-US" dirty="0" err="1"/>
              <a:t>vRRb</a:t>
            </a:r>
            <a:r>
              <a:rPr lang="en-US" dirty="0"/>
              <a:t> becoming active)</a:t>
            </a:r>
          </a:p>
        </p:txBody>
      </p:sp>
    </p:spTree>
    <p:extLst>
      <p:ext uri="{BB962C8B-B14F-4D97-AF65-F5344CB8AC3E}">
        <p14:creationId xmlns:p14="http://schemas.microsoft.com/office/powerpoint/2010/main" val="295278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A1C4D0-9FD7-E547-B618-8D7B6349D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766" y="925831"/>
            <a:ext cx="7885115" cy="3665220"/>
          </a:xfrm>
        </p:spPr>
        <p:txBody>
          <a:bodyPr/>
          <a:lstStyle/>
          <a:p>
            <a:r>
              <a:rPr lang="en-US" sz="1440" dirty="0"/>
              <a:t>Triggered on BGP session going down between </a:t>
            </a:r>
            <a:r>
              <a:rPr lang="en-US" sz="1440" dirty="0" err="1"/>
              <a:t>vRRb</a:t>
            </a:r>
            <a:r>
              <a:rPr lang="en-US" sz="1440" dirty="0"/>
              <a:t> and an active </a:t>
            </a:r>
            <a:r>
              <a:rPr lang="en-US" sz="1440" dirty="0" err="1"/>
              <a:t>vRR</a:t>
            </a:r>
            <a:endParaRPr lang="en-US" sz="1440" dirty="0"/>
          </a:p>
          <a:p>
            <a:pPr lvl="2"/>
            <a:r>
              <a:rPr lang="en-US" sz="1080" dirty="0" err="1"/>
              <a:t>iBGP</a:t>
            </a:r>
            <a:r>
              <a:rPr lang="en-US" sz="1080" dirty="0"/>
              <a:t> session using a new loopback ID (non-zero)</a:t>
            </a:r>
          </a:p>
          <a:p>
            <a:r>
              <a:rPr lang="en-US" sz="1440" dirty="0"/>
              <a:t>Ping checks from </a:t>
            </a:r>
            <a:r>
              <a:rPr lang="en-US" sz="1440" dirty="0" err="1"/>
              <a:t>vRRb</a:t>
            </a:r>
            <a:r>
              <a:rPr lang="en-US" sz="1440" dirty="0"/>
              <a:t> and the active </a:t>
            </a:r>
            <a:r>
              <a:rPr lang="en-US" sz="1440" dirty="0" err="1"/>
              <a:t>vRR</a:t>
            </a:r>
            <a:endParaRPr lang="en-US" sz="1440" dirty="0"/>
          </a:p>
          <a:p>
            <a:pPr lvl="2"/>
            <a:r>
              <a:rPr lang="en-US" sz="1040" dirty="0"/>
              <a:t>Detection script will check reachability of the active </a:t>
            </a:r>
            <a:r>
              <a:rPr lang="en-US" sz="1040" dirty="0" err="1"/>
              <a:t>vRR’s</a:t>
            </a:r>
            <a:r>
              <a:rPr lang="en-US" sz="1040" dirty="0"/>
              <a:t> loopback 0 IP address</a:t>
            </a:r>
          </a:p>
          <a:p>
            <a:pPr lvl="2"/>
            <a:r>
              <a:rPr lang="en-US" sz="1040" dirty="0"/>
              <a:t>Detection script will check reachability of the active </a:t>
            </a:r>
            <a:r>
              <a:rPr lang="en-US" sz="1040" dirty="0" err="1"/>
              <a:t>vRR’s</a:t>
            </a:r>
            <a:r>
              <a:rPr lang="en-US" sz="1040" dirty="0"/>
              <a:t> MGMT IP address</a:t>
            </a:r>
          </a:p>
          <a:p>
            <a:r>
              <a:rPr lang="en-US" sz="1440" dirty="0"/>
              <a:t>RIB Route checks from </a:t>
            </a:r>
            <a:r>
              <a:rPr lang="en-US" sz="1440" dirty="0" err="1"/>
              <a:t>vRRb</a:t>
            </a:r>
            <a:r>
              <a:rPr lang="en-US" sz="1440" dirty="0"/>
              <a:t> and the active </a:t>
            </a:r>
            <a:r>
              <a:rPr lang="en-US" sz="1440" dirty="0" err="1"/>
              <a:t>vRR</a:t>
            </a:r>
            <a:endParaRPr lang="en-US" sz="1440" dirty="0"/>
          </a:p>
          <a:p>
            <a:pPr lvl="2"/>
            <a:r>
              <a:rPr lang="en-US" sz="1080" dirty="0"/>
              <a:t>Detection script will check the RIB for the active </a:t>
            </a:r>
            <a:r>
              <a:rPr lang="en-US" sz="1080" dirty="0" err="1"/>
              <a:t>vRR’s</a:t>
            </a:r>
            <a:r>
              <a:rPr lang="en-US" sz="1080" dirty="0"/>
              <a:t> loopback 0 IP address</a:t>
            </a:r>
          </a:p>
          <a:p>
            <a:r>
              <a:rPr lang="en-US" sz="1440" dirty="0"/>
              <a:t>Ping checks from </a:t>
            </a:r>
            <a:r>
              <a:rPr lang="en-US" sz="1440" dirty="0" err="1"/>
              <a:t>vRRb</a:t>
            </a:r>
            <a:r>
              <a:rPr lang="en-US" sz="1440" dirty="0"/>
              <a:t> and the CBB core routers</a:t>
            </a:r>
          </a:p>
          <a:p>
            <a:pPr lvl="2"/>
            <a:r>
              <a:rPr lang="en-US" sz="1040" dirty="0"/>
              <a:t>Detection script will check reachability of the backup router to other CBB routers, to ensure the fault is not on the backup router. (Ensure backup router is not isolated)</a:t>
            </a:r>
            <a:endParaRPr lang="en-US" sz="1080" dirty="0"/>
          </a:p>
          <a:p>
            <a:r>
              <a:rPr lang="en-US" sz="1440" dirty="0"/>
              <a:t>If all checks indicate a failure condition on the active </a:t>
            </a:r>
            <a:r>
              <a:rPr lang="en-US" sz="1440" dirty="0" err="1"/>
              <a:t>vRR</a:t>
            </a:r>
            <a:r>
              <a:rPr lang="en-US" sz="1440" dirty="0"/>
              <a:t>, then the backup router will register and trigger the remediation script.</a:t>
            </a:r>
            <a:endParaRPr lang="en-US" sz="1080" dirty="0"/>
          </a:p>
          <a:p>
            <a:r>
              <a:rPr lang="en-US" sz="1440" dirty="0" err="1"/>
              <a:t>vRRb</a:t>
            </a:r>
            <a:r>
              <a:rPr lang="en-US" sz="1440" dirty="0"/>
              <a:t> router is now ready to take over the primary role and become the active </a:t>
            </a:r>
            <a:r>
              <a:rPr lang="en-US" sz="1440" dirty="0" err="1"/>
              <a:t>vRR</a:t>
            </a:r>
            <a:r>
              <a:rPr lang="en-US" sz="1440" dirty="0"/>
              <a:t> that went down.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0853CA-34E4-BE4D-A502-FF83E138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Script Checks</a:t>
            </a:r>
          </a:p>
        </p:txBody>
      </p:sp>
    </p:spTree>
    <p:extLst>
      <p:ext uri="{BB962C8B-B14F-4D97-AF65-F5344CB8AC3E}">
        <p14:creationId xmlns:p14="http://schemas.microsoft.com/office/powerpoint/2010/main" val="34370876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44B5A5-6498-E546-8346-D77284C98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1265"/>
            <a:ext cx="9144000" cy="4088705"/>
          </a:xfrm>
        </p:spPr>
        <p:txBody>
          <a:bodyPr/>
          <a:lstStyle/>
          <a:p>
            <a:pPr marL="57150" indent="0">
              <a:buNone/>
            </a:pPr>
            <a:r>
              <a:rPr lang="en-US" sz="700" dirty="0"/>
              <a:t>RP/0/RP0/CPU0:Sep  4 00:18:54.536 UTC: bgp[1060]: %ROUTING-BGP-5-ADJCHANGE : neighbor 12.122.250.251 Up (VRF: default) (AS: 13979) </a:t>
            </a:r>
          </a:p>
          <a:p>
            <a:pPr marL="57150" indent="0">
              <a:buNone/>
            </a:pPr>
            <a:r>
              <a:rPr lang="en-US" sz="700" dirty="0"/>
              <a:t>RP/0/RP0/CPU0:Sep  4 00:18:54.718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EEM policy </a:t>
            </a:r>
            <a:r>
              <a:rPr lang="en-US" sz="700" dirty="0" err="1"/>
              <a:t>vrr_recovery_script.tcl</a:t>
            </a:r>
            <a:r>
              <a:rPr lang="en-US" sz="700" dirty="0"/>
              <a:t> has started </a:t>
            </a:r>
          </a:p>
          <a:p>
            <a:pPr marL="57150" indent="0">
              <a:buNone/>
            </a:pPr>
            <a:r>
              <a:rPr lang="en-US" sz="700" dirty="0"/>
              <a:t>RP/0/RP0/CPU0:Sep  4 00:18:56.689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node RR253 - </a:t>
            </a:r>
            <a:r>
              <a:rPr lang="en-US" sz="700" dirty="0" err="1"/>
              <a:t>extract_data</a:t>
            </a:r>
            <a:r>
              <a:rPr lang="en-US" sz="700" dirty="0"/>
              <a:t> procedure SUCCESSFUL.------ </a:t>
            </a:r>
          </a:p>
          <a:p>
            <a:pPr marL="57150" indent="0">
              <a:buNone/>
            </a:pPr>
            <a:r>
              <a:rPr lang="en-US" sz="700" dirty="0"/>
              <a:t>RP/0/RP0/CPU0:Sep  4 00:19:01.695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</a:t>
            </a:r>
            <a:r>
              <a:rPr lang="en-US" sz="700" dirty="0" err="1"/>
              <a:t>ping_check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00:19:04.394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EEM policy </a:t>
            </a:r>
            <a:r>
              <a:rPr lang="en-US" sz="700" dirty="0" err="1"/>
              <a:t>vrr_recovery_script</a:t>
            </a:r>
            <a:r>
              <a:rPr lang="en-US" sz="700" dirty="0"/>
              <a:t> PING to IP 9.3.249.251 of RR251 successful, script will exit and send alert. </a:t>
            </a:r>
          </a:p>
          <a:p>
            <a:pPr marL="57150" indent="0">
              <a:buNone/>
            </a:pPr>
            <a:r>
              <a:rPr lang="en-US" sz="700" dirty="0"/>
              <a:t>RP/0/RP0/CPU0:Sep  4 00:19:04.394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ping_check</a:t>
            </a:r>
            <a:r>
              <a:rPr lang="en-US" sz="700" dirty="0"/>
              <a:t> procedure for Old Active </a:t>
            </a:r>
            <a:r>
              <a:rPr lang="en-US" sz="700" dirty="0" err="1"/>
              <a:t>vRR's</a:t>
            </a:r>
            <a:r>
              <a:rPr lang="en-US" sz="700" dirty="0"/>
              <a:t> MGMT IP 9.3.249.251 SUCCESSFUL------ </a:t>
            </a:r>
          </a:p>
          <a:p>
            <a:pPr marL="57150" indent="0">
              <a:buNone/>
            </a:pPr>
            <a:r>
              <a:rPr lang="en-US" sz="700" dirty="0"/>
              <a:t>RP/0/RP0/CPU0:Sep  4 00:19:04.398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ping_check</a:t>
            </a:r>
            <a:r>
              <a:rPr lang="en-US" sz="700" dirty="0"/>
              <a:t> procedure for Old Active </a:t>
            </a:r>
            <a:r>
              <a:rPr lang="en-US" sz="700" dirty="0" err="1"/>
              <a:t>vRR's</a:t>
            </a:r>
            <a:r>
              <a:rPr lang="en-US" sz="700" dirty="0"/>
              <a:t> MGMT IP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00:19:04.399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Backup file (</a:t>
            </a:r>
            <a:r>
              <a:rPr lang="en-US" sz="700" dirty="0" err="1"/>
              <a:t>vrr</a:t>
            </a:r>
            <a:r>
              <a:rPr lang="en-US" sz="700" dirty="0"/>
              <a:t>-recovery-active) created for RR251 on backup node RR253------ </a:t>
            </a:r>
          </a:p>
          <a:p>
            <a:pPr marL="57150" indent="0">
              <a:buNone/>
            </a:pPr>
            <a:r>
              <a:rPr lang="en-US" sz="700" dirty="0"/>
              <a:t>RP/0/RP0/CPU0:Sep  4 00:19:04.400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</a:t>
            </a:r>
            <a:r>
              <a:rPr lang="en-US" sz="700" dirty="0" err="1"/>
              <a:t>unregister_remediation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00:19:08.332 UTC: config[68308]: %MGBL-CONFIG-6-DB_COMMIT : Configuration committed by user '</a:t>
            </a:r>
            <a:r>
              <a:rPr lang="en-US" sz="700" dirty="0" err="1"/>
              <a:t>eem</a:t>
            </a:r>
            <a:r>
              <a:rPr lang="en-US" sz="700" dirty="0"/>
              <a:t>-user'. Use 'show configuration commit changes 1000000890' to view the changes. </a:t>
            </a:r>
          </a:p>
          <a:p>
            <a:pPr marL="57150" indent="0">
              <a:buNone/>
            </a:pPr>
            <a:r>
              <a:rPr lang="en-US" sz="700" dirty="0"/>
              <a:t>RP/0/RP0/CPU0:Sep  4 00:19:08.711 UTC: config[68308]: %MGBL-SYS-5-CONFIG_I : Configured from console by console on vty101 (0.0.0.0) </a:t>
            </a:r>
          </a:p>
          <a:p>
            <a:pPr marL="57150" indent="0">
              <a:buNone/>
            </a:pPr>
            <a:r>
              <a:rPr lang="en-US" sz="700" dirty="0"/>
              <a:t>RP/0/RP0/CPU0:Sep  4 00:19:09.192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unregister_remediation</a:t>
            </a:r>
            <a:r>
              <a:rPr lang="en-US" sz="700" dirty="0"/>
              <a:t> procedure completed - Successful------ </a:t>
            </a:r>
          </a:p>
          <a:p>
            <a:pPr marL="57150" indent="0">
              <a:buNone/>
            </a:pPr>
            <a:r>
              <a:rPr lang="en-US" sz="700" dirty="0"/>
              <a:t>RP/0/RP0/CPU0:Sep  4 00:19:09.193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Sending Email Alert - EEM </a:t>
            </a:r>
            <a:r>
              <a:rPr lang="en-US" sz="700" dirty="0" err="1"/>
              <a:t>vRR</a:t>
            </a:r>
            <a:r>
              <a:rPr lang="en-US" sz="700" dirty="0"/>
              <a:t> Recovery Script for node RR251 to </a:t>
            </a:r>
            <a:r>
              <a:rPr lang="en-US" sz="700" dirty="0" err="1"/>
              <a:t>gtamilse@cisco.com</a:t>
            </a:r>
            <a:r>
              <a:rPr lang="en-US" sz="700" dirty="0"/>
              <a:t>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65A742-7F0C-6848-BEA8-ACCC1795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70" y="-9751"/>
            <a:ext cx="8526620" cy="731837"/>
          </a:xfrm>
        </p:spPr>
        <p:txBody>
          <a:bodyPr/>
          <a:lstStyle/>
          <a:p>
            <a:r>
              <a:rPr lang="en-US" dirty="0"/>
              <a:t>Recovery Script Logs (on </a:t>
            </a:r>
            <a:r>
              <a:rPr lang="en-US" dirty="0" err="1"/>
              <a:t>vRRb</a:t>
            </a:r>
            <a:r>
              <a:rPr lang="en-US" dirty="0"/>
              <a:t> becoming backup)</a:t>
            </a:r>
          </a:p>
        </p:txBody>
      </p:sp>
    </p:spTree>
    <p:extLst>
      <p:ext uri="{BB962C8B-B14F-4D97-AF65-F5344CB8AC3E}">
        <p14:creationId xmlns:p14="http://schemas.microsoft.com/office/powerpoint/2010/main" val="23518948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44B5A5-6498-E546-8346-D77284C98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1266"/>
            <a:ext cx="9144000" cy="3389312"/>
          </a:xfrm>
        </p:spPr>
        <p:txBody>
          <a:bodyPr/>
          <a:lstStyle/>
          <a:p>
            <a:pPr marL="57150" indent="0">
              <a:buNone/>
            </a:pPr>
            <a:r>
              <a:rPr lang="en-US" sz="700" dirty="0"/>
              <a:t>RP/0/RP0/CPU0:Sep  4 00:19:14.309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on backup </a:t>
            </a:r>
            <a:r>
              <a:rPr lang="en-US" sz="700" dirty="0" err="1"/>
              <a:t>vRR</a:t>
            </a:r>
            <a:r>
              <a:rPr lang="en-US" sz="700" dirty="0"/>
              <a:t> - </a:t>
            </a:r>
            <a:r>
              <a:rPr lang="en-US" sz="700" dirty="0" err="1"/>
              <a:t>load_commit_file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00:19:18.610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</a:t>
            </a:r>
            <a:r>
              <a:rPr lang="en-US" sz="700" dirty="0" err="1"/>
              <a:t>vrr_recovery_script</a:t>
            </a:r>
            <a:r>
              <a:rPr lang="en-US" sz="700" dirty="0"/>
              <a:t> </a:t>
            </a:r>
            <a:r>
              <a:rPr lang="en-US" sz="700" dirty="0" err="1"/>
              <a:t>load_config</a:t>
            </a:r>
            <a:r>
              <a:rPr lang="en-US" sz="700" dirty="0"/>
              <a:t> procedure SUCCESSFUL to load disk0:/</a:t>
            </a:r>
            <a:r>
              <a:rPr lang="en-US" sz="700" dirty="0" err="1"/>
              <a:t>eem</a:t>
            </a:r>
            <a:r>
              <a:rPr lang="en-US" sz="700" dirty="0"/>
              <a:t>/configs/</a:t>
            </a:r>
            <a:r>
              <a:rPr lang="en-US" sz="700" dirty="0" err="1"/>
              <a:t>recovery_cleanup_cfg</a:t>
            </a:r>
            <a:r>
              <a:rPr lang="en-US" sz="700" dirty="0"/>
              <a:t>  </a:t>
            </a:r>
          </a:p>
          <a:p>
            <a:pPr marL="57150" indent="0">
              <a:buNone/>
            </a:pPr>
            <a:r>
              <a:rPr lang="en-US" sz="700" dirty="0"/>
              <a:t>RP/0/RP0/CPU0:Sep  4 00:19:18.611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EEM policy </a:t>
            </a:r>
            <a:r>
              <a:rPr lang="en-US" sz="700" dirty="0" err="1"/>
              <a:t>vrr_recovery_script</a:t>
            </a:r>
            <a:r>
              <a:rPr lang="en-US" sz="700" dirty="0"/>
              <a:t> - Config load operation completed SUCCESSFULLY with config for prior active node RR251 </a:t>
            </a:r>
          </a:p>
          <a:p>
            <a:pPr marL="57150" indent="0">
              <a:buNone/>
            </a:pPr>
            <a:r>
              <a:rPr lang="en-US" sz="700" dirty="0"/>
              <a:t>RP/0/RP0/CPU0:Sep  4 00:19:18.611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load_config</a:t>
            </a:r>
            <a:r>
              <a:rPr lang="en-US" sz="700" dirty="0"/>
              <a:t> procedure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00:19:20.022 UTC: config[68372]: %MGBL-CONFIG-6-DB_COMMIT : Configuration committed by user '</a:t>
            </a:r>
            <a:r>
              <a:rPr lang="en-US" sz="700" dirty="0" err="1"/>
              <a:t>eem</a:t>
            </a:r>
            <a:r>
              <a:rPr lang="en-US" sz="700" dirty="0"/>
              <a:t>-user'. Use 'show configuration commit changes 1000000891' to view the changes. </a:t>
            </a:r>
          </a:p>
          <a:p>
            <a:pPr marL="57150" indent="0">
              <a:buNone/>
            </a:pPr>
            <a:r>
              <a:rPr lang="en-US" sz="700" dirty="0"/>
              <a:t>RP/0/RP0/CPU0:Sep  4 00:19:20.974 UTC: bgp[1060]: %ROUTING-BGP-5-ADJCHANGE : neighbor 12.122.249.248 Down - Address family removed (CEASE notification sent - configuration change) (VRF: default) (AS: 13979) </a:t>
            </a:r>
          </a:p>
          <a:p>
            <a:pPr marL="57150" indent="0">
              <a:buNone/>
            </a:pPr>
            <a:r>
              <a:rPr lang="en-US" sz="700" dirty="0"/>
              <a:t>RP/0/RP0/CPU0:Sep  4 00:19:20.985 UTC: bgp[1060]: %ROUTING-BGP-5-ADJCHANGE : neighbor 12.122.0.73 Down - Neighbor moved to a new cluster (VRF: default) (AS: 13979) </a:t>
            </a:r>
          </a:p>
          <a:p>
            <a:pPr marL="57150" indent="0">
              <a:buNone/>
            </a:pPr>
            <a:r>
              <a:rPr lang="en-US" sz="700" dirty="0"/>
              <a:t>RP/0/RP0/CPU0:Sep  4 00:19:25.121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EEM policy </a:t>
            </a:r>
            <a:r>
              <a:rPr lang="en-US" sz="700" dirty="0" err="1"/>
              <a:t>vrr_recovery_script</a:t>
            </a:r>
            <a:r>
              <a:rPr lang="en-US" sz="700" dirty="0"/>
              <a:t> - Config commit operation completed SUCCESSFULLY, with config for prior active node RR251 </a:t>
            </a:r>
          </a:p>
          <a:p>
            <a:pPr marL="57150" indent="0">
              <a:buNone/>
            </a:pPr>
            <a:r>
              <a:rPr lang="en-US" sz="700" dirty="0"/>
              <a:t>RP/0/RP0/CPU0:Sep  4 00:19:25.338 UTC: config[68372]: %MGBL-SYS-5-CONFIG_I : Configured from console by console on vty102 (0.0.0.0) </a:t>
            </a:r>
          </a:p>
          <a:p>
            <a:pPr marL="57150" indent="0">
              <a:buNone/>
            </a:pPr>
            <a:r>
              <a:rPr lang="en-US" sz="700" dirty="0"/>
              <a:t>RP/0/RP0/CPU0:Sep  4 00:19:25.424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on backup </a:t>
            </a:r>
            <a:r>
              <a:rPr lang="en-US" sz="700" dirty="0" err="1"/>
              <a:t>vRR</a:t>
            </a:r>
            <a:r>
              <a:rPr lang="en-US" sz="700" dirty="0"/>
              <a:t> RR253  - </a:t>
            </a:r>
            <a:r>
              <a:rPr lang="en-US" sz="700" dirty="0" err="1"/>
              <a:t>commit_config</a:t>
            </a:r>
            <a:r>
              <a:rPr lang="en-US" sz="700" dirty="0"/>
              <a:t> procedure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00:19:55.459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loopback 0 </a:t>
            </a:r>
            <a:r>
              <a:rPr lang="en-US" sz="700" dirty="0" err="1"/>
              <a:t>route_check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00:19:57.937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EEM Recovery Script - RIB Route check for 12.122.249.251 of RR251 show route is PRESENT, script will continue with the checks. </a:t>
            </a:r>
          </a:p>
          <a:p>
            <a:pPr marL="57150" indent="0">
              <a:buNone/>
            </a:pPr>
            <a:r>
              <a:rPr lang="en-US" sz="700" dirty="0"/>
              <a:t>RP/0/RP0/CPU0:Sep  4 00:19:57.938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route_check</a:t>
            </a:r>
            <a:r>
              <a:rPr lang="en-US" sz="700" dirty="0"/>
              <a:t> procedure for Old Active </a:t>
            </a:r>
            <a:r>
              <a:rPr lang="en-US" sz="700" dirty="0" err="1"/>
              <a:t>vRR's</a:t>
            </a:r>
            <a:r>
              <a:rPr lang="en-US" sz="700" dirty="0"/>
              <a:t> Loopback0 IP 12.122.249.251 SUCCESSFUL------ </a:t>
            </a:r>
          </a:p>
          <a:p>
            <a:pPr marL="57150" indent="0">
              <a:buNone/>
            </a:pPr>
            <a:r>
              <a:rPr lang="en-US" sz="700" dirty="0"/>
              <a:t>RP/0/RP0/CPU0:Sep  4 00:19:57.938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route_check</a:t>
            </a:r>
            <a:r>
              <a:rPr lang="en-US" sz="700" dirty="0"/>
              <a:t> procedure for Old Active </a:t>
            </a:r>
            <a:r>
              <a:rPr lang="en-US" sz="700" dirty="0" err="1"/>
              <a:t>vRR's</a:t>
            </a:r>
            <a:r>
              <a:rPr lang="en-US" sz="700" dirty="0"/>
              <a:t> Loopback0 IP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00:19:57.939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</a:t>
            </a:r>
            <a:r>
              <a:rPr lang="en-US" sz="700" dirty="0" err="1"/>
              <a:t>ping_check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00:20:00.689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EEM policy </a:t>
            </a:r>
            <a:r>
              <a:rPr lang="en-US" sz="700" dirty="0" err="1"/>
              <a:t>vrr_recovery_script</a:t>
            </a:r>
            <a:r>
              <a:rPr lang="en-US" sz="700" dirty="0"/>
              <a:t> PING to IP 12.122.249.251 of RR251 successful, script will exit and send alert. </a:t>
            </a:r>
          </a:p>
          <a:p>
            <a:pPr marL="57150" indent="0">
              <a:buNone/>
            </a:pPr>
            <a:r>
              <a:rPr lang="en-US" sz="700" dirty="0"/>
              <a:t>RP/0/RP0/CPU0:Sep  4 00:20:00.689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  - </a:t>
            </a:r>
            <a:r>
              <a:rPr lang="en-US" sz="700" dirty="0" err="1"/>
              <a:t>ping_check</a:t>
            </a:r>
            <a:r>
              <a:rPr lang="en-US" sz="700" dirty="0"/>
              <a:t> procedure for Old Active </a:t>
            </a:r>
            <a:r>
              <a:rPr lang="en-US" sz="700" dirty="0" err="1"/>
              <a:t>vRR's</a:t>
            </a:r>
            <a:r>
              <a:rPr lang="en-US" sz="700" dirty="0"/>
              <a:t> Loopback0 IP 12.122.249.251 SUCCESSFUL------ </a:t>
            </a:r>
          </a:p>
          <a:p>
            <a:pPr marL="57150" indent="0">
              <a:buNone/>
            </a:pPr>
            <a:r>
              <a:rPr lang="en-US" sz="700" dirty="0"/>
              <a:t>RP/0/RP0/CPU0:Sep  4 00:20:00.691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ping_check</a:t>
            </a:r>
            <a:r>
              <a:rPr lang="en-US" sz="700" dirty="0"/>
              <a:t> procedure for Old Active </a:t>
            </a:r>
            <a:r>
              <a:rPr lang="en-US" sz="700" dirty="0" err="1"/>
              <a:t>vRR's</a:t>
            </a:r>
            <a:r>
              <a:rPr lang="en-US" sz="700" dirty="0"/>
              <a:t> Loopback0 IP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00:20:00.691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</a:t>
            </a:r>
            <a:r>
              <a:rPr lang="en-US" sz="700" dirty="0" err="1"/>
              <a:t>remove_files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00:20:02.391 UTC: </a:t>
            </a:r>
            <a:r>
              <a:rPr lang="en-US" sz="700" dirty="0" err="1"/>
              <a:t>run_cmd</a:t>
            </a:r>
            <a:r>
              <a:rPr lang="en-US" sz="700" dirty="0"/>
              <a:t>[68601]: %INFRA-INFRA_MSG-5-RUN_LOGIN : User </a:t>
            </a:r>
            <a:r>
              <a:rPr lang="en-US" sz="700" dirty="0" err="1"/>
              <a:t>eem</a:t>
            </a:r>
            <a:r>
              <a:rPr lang="en-US" sz="700" dirty="0"/>
              <a:t>-user logged into shell from vty103 </a:t>
            </a:r>
          </a:p>
          <a:p>
            <a:pPr marL="57150" indent="0">
              <a:buNone/>
            </a:pPr>
            <a:r>
              <a:rPr lang="en-US" sz="700" dirty="0"/>
              <a:t>RP/0/RP0/CPU0:Sep  4 00:20:03.338 UTC: </a:t>
            </a:r>
            <a:r>
              <a:rPr lang="en-US" sz="700" dirty="0" err="1"/>
              <a:t>run_cmd</a:t>
            </a:r>
            <a:r>
              <a:rPr lang="en-US" sz="700" dirty="0"/>
              <a:t>[68601]: %INFRA-INFRA_MSG-5-RUN_LOGOUT : User </a:t>
            </a:r>
            <a:r>
              <a:rPr lang="en-US" sz="700" dirty="0" err="1"/>
              <a:t>eem</a:t>
            </a:r>
            <a:r>
              <a:rPr lang="en-US" sz="700" dirty="0"/>
              <a:t>-user logged out of shell from vty103 </a:t>
            </a:r>
          </a:p>
          <a:p>
            <a:pPr marL="57150" indent="0">
              <a:buNone/>
            </a:pPr>
            <a:r>
              <a:rPr lang="en-US" sz="700" dirty="0"/>
              <a:t>RP/0/RP0/CPU0:Sep  4 00:20:03.367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remove_files</a:t>
            </a:r>
            <a:r>
              <a:rPr lang="en-US" sz="700" dirty="0"/>
              <a:t> procedure completed - Successful------ </a:t>
            </a:r>
          </a:p>
          <a:p>
            <a:pPr marL="57150" indent="0">
              <a:buNone/>
            </a:pPr>
            <a:r>
              <a:rPr lang="en-US" sz="700" dirty="0"/>
              <a:t>RP/0/RP0/CPU0:Sep  4 00:20:03.367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</a:t>
            </a:r>
            <a:r>
              <a:rPr lang="en-US" sz="700" dirty="0" err="1"/>
              <a:t>register_detection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00:20:07.988 UTC: </a:t>
            </a:r>
            <a:r>
              <a:rPr lang="en-US" sz="700" dirty="0" err="1"/>
              <a:t>eem_policy_dir</a:t>
            </a:r>
            <a:r>
              <a:rPr lang="en-US" sz="700" dirty="0"/>
              <a:t>[326]: %HA-HA_EM-6-FMPD_POLICY_REG_SUCC : </a:t>
            </a:r>
            <a:r>
              <a:rPr lang="en-US" sz="700" dirty="0" err="1"/>
              <a:t>fh_reg_unreg_policy</a:t>
            </a:r>
            <a:r>
              <a:rPr lang="en-US" sz="700" dirty="0"/>
              <a:t>: Policy '</a:t>
            </a:r>
            <a:r>
              <a:rPr lang="en-US" sz="700" dirty="0" err="1"/>
              <a:t>vrr_detection_script.tcl</a:t>
            </a:r>
            <a:r>
              <a:rPr lang="en-US" sz="700" dirty="0"/>
              <a:t>' registered successfully, by user </a:t>
            </a:r>
            <a:r>
              <a:rPr lang="en-US" sz="700" dirty="0" err="1"/>
              <a:t>eem</a:t>
            </a:r>
            <a:r>
              <a:rPr lang="en-US" sz="700" dirty="0"/>
              <a:t>-user, with persist time 3600 and type 2 </a:t>
            </a:r>
          </a:p>
          <a:p>
            <a:pPr marL="57150" indent="0">
              <a:buNone/>
            </a:pPr>
            <a:r>
              <a:rPr lang="en-US" sz="700" dirty="0"/>
              <a:t>RP/0/RP0/CPU0:Sep  4 00:20:08.929 UTC: config[68916]: %MGBL-CONFIG-6-DB_COMMIT : Configuration committed by user '</a:t>
            </a:r>
            <a:r>
              <a:rPr lang="en-US" sz="700" dirty="0" err="1"/>
              <a:t>eem</a:t>
            </a:r>
            <a:r>
              <a:rPr lang="en-US" sz="700" dirty="0"/>
              <a:t>-user'. Use 'show configuration commit changes 1000000892' to view the changes. </a:t>
            </a:r>
          </a:p>
          <a:p>
            <a:pPr marL="57150" indent="0">
              <a:buNone/>
            </a:pPr>
            <a:r>
              <a:rPr lang="en-US" sz="700" dirty="0"/>
              <a:t>RP/0/RP0/CPU0:Sep  4 00:20:09.296 UTC: config[68916]: %MGBL-SYS-5-CONFIG_I : Configured from console by console on vty104 (0.0.0.0) </a:t>
            </a:r>
          </a:p>
          <a:p>
            <a:pPr marL="57150" indent="0">
              <a:buNone/>
            </a:pPr>
            <a:r>
              <a:rPr lang="en-US" sz="700" dirty="0"/>
              <a:t>RP/0/RP0/CPU0:Sep  4 00:20:09.682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register_detection</a:t>
            </a:r>
            <a:r>
              <a:rPr lang="en-US" sz="700" dirty="0"/>
              <a:t> procedure completed - Successful------ </a:t>
            </a:r>
          </a:p>
          <a:p>
            <a:pPr marL="57150" indent="0">
              <a:buNone/>
            </a:pPr>
            <a:r>
              <a:rPr lang="en-US" sz="700" dirty="0"/>
              <a:t>RP/0/RP0/CPU0:Sep  4 00:20:09.683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RR251 - Final Check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00:20:09.685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Sending Email Alert - EEM </a:t>
            </a:r>
            <a:r>
              <a:rPr lang="en-US" sz="700" dirty="0" err="1"/>
              <a:t>vRR</a:t>
            </a:r>
            <a:r>
              <a:rPr lang="en-US" sz="700" dirty="0"/>
              <a:t> Recovery Script for node RR251 to </a:t>
            </a:r>
            <a:r>
              <a:rPr lang="en-US" sz="700" dirty="0" err="1"/>
              <a:t>gtamilse@cisco.com</a:t>
            </a:r>
            <a:r>
              <a:rPr lang="en-US" sz="700" dirty="0"/>
              <a:t> </a:t>
            </a:r>
          </a:p>
          <a:p>
            <a:pPr marL="57150" indent="0">
              <a:buNone/>
            </a:pPr>
            <a:r>
              <a:rPr lang="en-US" sz="700" dirty="0"/>
              <a:t>RP/0/RP0/CPU0:Sep  4 00:20:09.810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node RR251 completed!!------ </a:t>
            </a:r>
          </a:p>
          <a:p>
            <a:pPr marL="57150" indent="0">
              <a:buNone/>
            </a:pPr>
            <a:r>
              <a:rPr lang="en-US" sz="700" dirty="0"/>
              <a:t>RP/0/RP0/CPU0:Sep  4 00:20:14.816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Recovery script will unregister itself </a:t>
            </a:r>
          </a:p>
          <a:p>
            <a:pPr marL="57150" indent="0">
              <a:buNone/>
            </a:pPr>
            <a:r>
              <a:rPr lang="en-US" sz="700" dirty="0"/>
              <a:t>RP/0/RP0/CPU0:Sep  4 00:20:14.818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</a:t>
            </a:r>
            <a:r>
              <a:rPr lang="en-US" sz="700" dirty="0" err="1"/>
              <a:t>unregister_recovery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00:20:19.701 UTC: </a:t>
            </a:r>
            <a:r>
              <a:rPr lang="en-US" sz="700" dirty="0" err="1"/>
              <a:t>sysdb_mc</a:t>
            </a:r>
            <a:r>
              <a:rPr lang="en-US" sz="700" dirty="0"/>
              <a:t>[409]: %SYSDB-SYSDB-2-CLEARED_CONFIG_INCONSISTENCY : The running config and persistent configuration maybe out of sync (most likely due to a config session closed before it is completed). The system automatically executed 'clear configuration inconsistency' successfully and rectified it (however, there is no commit id so rollback won't work). </a:t>
            </a:r>
          </a:p>
          <a:p>
            <a:pPr marL="57150" indent="0">
              <a:buNone/>
            </a:pPr>
            <a:br>
              <a:rPr lang="en-US" sz="700" dirty="0"/>
            </a:br>
            <a:endParaRPr lang="en-US" sz="700" dirty="0"/>
          </a:p>
          <a:p>
            <a:pPr marL="57150" indent="0">
              <a:buNone/>
            </a:pPr>
            <a:r>
              <a:rPr lang="en-US" sz="700" dirty="0"/>
              <a:t>RP/0/RP0/CPU0:RR253-VRR#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65A742-7F0C-6848-BEA8-ACCC1795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70" y="-9751"/>
            <a:ext cx="8526620" cy="731837"/>
          </a:xfrm>
        </p:spPr>
        <p:txBody>
          <a:bodyPr/>
          <a:lstStyle/>
          <a:p>
            <a:r>
              <a:rPr lang="en-US" dirty="0"/>
              <a:t>Recovery Script Logs (on </a:t>
            </a:r>
            <a:r>
              <a:rPr lang="en-US" dirty="0" err="1"/>
              <a:t>vRRb</a:t>
            </a:r>
            <a:r>
              <a:rPr lang="en-US" dirty="0"/>
              <a:t> becoming backup)</a:t>
            </a:r>
          </a:p>
        </p:txBody>
      </p:sp>
    </p:spTree>
    <p:extLst>
      <p:ext uri="{BB962C8B-B14F-4D97-AF65-F5344CB8AC3E}">
        <p14:creationId xmlns:p14="http://schemas.microsoft.com/office/powerpoint/2010/main" val="3091998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44B5A5-6498-E546-8346-D77284C98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1266"/>
            <a:ext cx="9144000" cy="3389312"/>
          </a:xfrm>
        </p:spPr>
        <p:txBody>
          <a:bodyPr/>
          <a:lstStyle/>
          <a:p>
            <a:pPr marL="57150" indent="0">
              <a:buNone/>
            </a:pPr>
            <a:r>
              <a:rPr lang="en-US" sz="700" dirty="0"/>
              <a:t>RP/0/RP0/CPU0:Sep  4 00:19:57.939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</a:t>
            </a:r>
            <a:r>
              <a:rPr lang="en-US" sz="700" dirty="0" err="1"/>
              <a:t>ping_check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00:20:00.689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EEM policy </a:t>
            </a:r>
            <a:r>
              <a:rPr lang="en-US" sz="700" dirty="0" err="1"/>
              <a:t>vrr_recovery_script</a:t>
            </a:r>
            <a:r>
              <a:rPr lang="en-US" sz="700" dirty="0"/>
              <a:t> PING to IP 12.122.249.251 of RR251 successful, script will exit and send alert. </a:t>
            </a:r>
          </a:p>
          <a:p>
            <a:pPr marL="57150" indent="0">
              <a:buNone/>
            </a:pPr>
            <a:r>
              <a:rPr lang="en-US" sz="700" dirty="0"/>
              <a:t>RP/0/RP0/CPU0:Sep  4 00:20:00.689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  - </a:t>
            </a:r>
            <a:r>
              <a:rPr lang="en-US" sz="700" dirty="0" err="1"/>
              <a:t>ping_check</a:t>
            </a:r>
            <a:r>
              <a:rPr lang="en-US" sz="700" dirty="0"/>
              <a:t> procedure for Old Active </a:t>
            </a:r>
            <a:r>
              <a:rPr lang="en-US" sz="700" dirty="0" err="1"/>
              <a:t>vRR's</a:t>
            </a:r>
            <a:r>
              <a:rPr lang="en-US" sz="700" dirty="0"/>
              <a:t> Loopback0 IP 12.122.249.251 SUCCESSFUL------ </a:t>
            </a:r>
          </a:p>
          <a:p>
            <a:pPr marL="57150" indent="0">
              <a:buNone/>
            </a:pPr>
            <a:r>
              <a:rPr lang="en-US" sz="700" dirty="0"/>
              <a:t>RP/0/RP0/CPU0:Sep  4 00:20:00.691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ping_check</a:t>
            </a:r>
            <a:r>
              <a:rPr lang="en-US" sz="700" dirty="0"/>
              <a:t> procedure for Old Active </a:t>
            </a:r>
            <a:r>
              <a:rPr lang="en-US" sz="700" dirty="0" err="1"/>
              <a:t>vRR's</a:t>
            </a:r>
            <a:r>
              <a:rPr lang="en-US" sz="700" dirty="0"/>
              <a:t> Loopback0 IP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00:20:00.691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</a:t>
            </a:r>
            <a:r>
              <a:rPr lang="en-US" sz="700" dirty="0" err="1"/>
              <a:t>remove_files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00:20:02.391 UTC: </a:t>
            </a:r>
            <a:r>
              <a:rPr lang="en-US" sz="700" dirty="0" err="1"/>
              <a:t>run_cmd</a:t>
            </a:r>
            <a:r>
              <a:rPr lang="en-US" sz="700" dirty="0"/>
              <a:t>[68601]: %INFRA-INFRA_MSG-5-RUN_LOGIN : User </a:t>
            </a:r>
            <a:r>
              <a:rPr lang="en-US" sz="700" dirty="0" err="1"/>
              <a:t>eem</a:t>
            </a:r>
            <a:r>
              <a:rPr lang="en-US" sz="700" dirty="0"/>
              <a:t>-user logged into shell from vty103 </a:t>
            </a:r>
          </a:p>
          <a:p>
            <a:pPr marL="57150" indent="0">
              <a:buNone/>
            </a:pPr>
            <a:r>
              <a:rPr lang="en-US" sz="700" dirty="0"/>
              <a:t>RP/0/RP0/CPU0:Sep  4 00:20:03.338 UTC: </a:t>
            </a:r>
            <a:r>
              <a:rPr lang="en-US" sz="700" dirty="0" err="1"/>
              <a:t>run_cmd</a:t>
            </a:r>
            <a:r>
              <a:rPr lang="en-US" sz="700" dirty="0"/>
              <a:t>[68601]: %INFRA-INFRA_MSG-5-RUN_LOGOUT : User </a:t>
            </a:r>
            <a:r>
              <a:rPr lang="en-US" sz="700" dirty="0" err="1"/>
              <a:t>eem</a:t>
            </a:r>
            <a:r>
              <a:rPr lang="en-US" sz="700" dirty="0"/>
              <a:t>-user logged out of shell from vty103 </a:t>
            </a:r>
          </a:p>
          <a:p>
            <a:pPr marL="57150" indent="0">
              <a:buNone/>
            </a:pPr>
            <a:r>
              <a:rPr lang="en-US" sz="700" dirty="0"/>
              <a:t>RP/0/RP0/CPU0:Sep  4 00:20:03.367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remove_files</a:t>
            </a:r>
            <a:r>
              <a:rPr lang="en-US" sz="700" dirty="0"/>
              <a:t> procedure completed - Successful------ </a:t>
            </a:r>
          </a:p>
          <a:p>
            <a:pPr marL="57150" indent="0">
              <a:buNone/>
            </a:pPr>
            <a:r>
              <a:rPr lang="en-US" sz="700" dirty="0"/>
              <a:t>RP/0/RP0/CPU0:Sep  4 00:20:03.367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</a:t>
            </a:r>
            <a:r>
              <a:rPr lang="en-US" sz="700" dirty="0" err="1"/>
              <a:t>register_detection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00:20:07.988 UTC: </a:t>
            </a:r>
            <a:r>
              <a:rPr lang="en-US" sz="700" dirty="0" err="1"/>
              <a:t>eem_policy_dir</a:t>
            </a:r>
            <a:r>
              <a:rPr lang="en-US" sz="700" dirty="0"/>
              <a:t>[326]: %HA-HA_EM-6-FMPD_POLICY_REG_SUCC : </a:t>
            </a:r>
            <a:r>
              <a:rPr lang="en-US" sz="700" dirty="0" err="1"/>
              <a:t>fh_reg_unreg_policy</a:t>
            </a:r>
            <a:r>
              <a:rPr lang="en-US" sz="700" dirty="0"/>
              <a:t>: Policy '</a:t>
            </a:r>
            <a:r>
              <a:rPr lang="en-US" sz="700" dirty="0" err="1"/>
              <a:t>vrr_detection_script.tcl</a:t>
            </a:r>
            <a:r>
              <a:rPr lang="en-US" sz="700" dirty="0"/>
              <a:t>' registered successfully, by user </a:t>
            </a:r>
            <a:r>
              <a:rPr lang="en-US" sz="700" dirty="0" err="1"/>
              <a:t>eem</a:t>
            </a:r>
            <a:r>
              <a:rPr lang="en-US" sz="700" dirty="0"/>
              <a:t>-user, with persist time 3600 and type 2 </a:t>
            </a:r>
          </a:p>
          <a:p>
            <a:pPr marL="57150" indent="0">
              <a:buNone/>
            </a:pPr>
            <a:r>
              <a:rPr lang="en-US" sz="700" dirty="0"/>
              <a:t>RP/0/RP0/CPU0:Sep  4 00:20:08.929 UTC: config[68916]: %MGBL-CONFIG-6-DB_COMMIT : Configuration committed by user '</a:t>
            </a:r>
            <a:r>
              <a:rPr lang="en-US" sz="700" dirty="0" err="1"/>
              <a:t>eem</a:t>
            </a:r>
            <a:r>
              <a:rPr lang="en-US" sz="700" dirty="0"/>
              <a:t>-user'. Use 'show configuration commit changes 1000000892' to view the changes. </a:t>
            </a:r>
          </a:p>
          <a:p>
            <a:pPr marL="57150" indent="0">
              <a:buNone/>
            </a:pPr>
            <a:r>
              <a:rPr lang="en-US" sz="700" dirty="0"/>
              <a:t>RP/0/RP0/CPU0:Sep  4 00:20:09.296 UTC: config[68916]: %MGBL-SYS-5-CONFIG_I : Configured from console by console on vty104 (0.0.0.0) </a:t>
            </a:r>
          </a:p>
          <a:p>
            <a:pPr marL="57150" indent="0">
              <a:buNone/>
            </a:pPr>
            <a:r>
              <a:rPr lang="en-US" sz="700" dirty="0"/>
              <a:t>RP/0/RP0/CPU0:Sep  4 00:20:09.682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</a:t>
            </a:r>
            <a:r>
              <a:rPr lang="en-US" sz="700" dirty="0" err="1"/>
              <a:t>register_detection</a:t>
            </a:r>
            <a:r>
              <a:rPr lang="en-US" sz="700" dirty="0"/>
              <a:t> procedure completed - Successful------ </a:t>
            </a:r>
          </a:p>
          <a:p>
            <a:pPr marL="57150" indent="0">
              <a:buNone/>
            </a:pPr>
            <a:r>
              <a:rPr lang="en-US" sz="700" dirty="0"/>
              <a:t>RP/0/RP0/CPU0:Sep  4 00:20:09.683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RR251 - Final Check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00:20:09.685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Sending Email Alert - EEM </a:t>
            </a:r>
            <a:r>
              <a:rPr lang="en-US" sz="700" dirty="0" err="1"/>
              <a:t>vRR</a:t>
            </a:r>
            <a:r>
              <a:rPr lang="en-US" sz="700" dirty="0"/>
              <a:t> Recovery Script for node RR251 to </a:t>
            </a:r>
            <a:r>
              <a:rPr lang="en-US" sz="700" dirty="0" err="1"/>
              <a:t>gtamilse@cisco.com</a:t>
            </a:r>
            <a:r>
              <a:rPr lang="en-US" sz="700" dirty="0"/>
              <a:t> </a:t>
            </a:r>
          </a:p>
          <a:p>
            <a:pPr marL="57150" indent="0">
              <a:buNone/>
            </a:pPr>
            <a:r>
              <a:rPr lang="en-US" sz="700" dirty="0"/>
              <a:t>RP/0/RP0/CPU0:Sep  4 00:20:09.810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node RR251 completed!!------ </a:t>
            </a:r>
          </a:p>
          <a:p>
            <a:pPr marL="57150" indent="0">
              <a:buNone/>
            </a:pPr>
            <a:r>
              <a:rPr lang="en-US" sz="700" dirty="0"/>
              <a:t>RP/0/RP0/CPU0:Sep  4 00:20:14.816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Recovery script will unregister itself </a:t>
            </a:r>
          </a:p>
          <a:p>
            <a:pPr marL="57150" indent="0">
              <a:buNone/>
            </a:pPr>
            <a:r>
              <a:rPr lang="en-US" sz="700" dirty="0"/>
              <a:t>RP/0/RP0/CPU0:Sep  4 00:20:14.818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</a:t>
            </a:r>
            <a:r>
              <a:rPr lang="en-US" sz="700" dirty="0" err="1"/>
              <a:t>unregister_recovery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00:20:19.701 UTC: </a:t>
            </a:r>
            <a:r>
              <a:rPr lang="en-US" sz="700" dirty="0" err="1"/>
              <a:t>sysdb_mc</a:t>
            </a:r>
            <a:r>
              <a:rPr lang="en-US" sz="700" dirty="0"/>
              <a:t>[409]: %SYSDB-SYSDB-2-CLEARED_CONFIG_INCONSISTENCY : The running config and persistent configuration maybe out of sync (most likely due to a config session closed before it is completed). The system automatically executed 'clear configuration inconsistency' successfully and rectified it (however, there is no commit id so rollback won't work). </a:t>
            </a:r>
          </a:p>
          <a:p>
            <a:pPr marL="57150" indent="0">
              <a:buNone/>
            </a:pPr>
            <a:br>
              <a:rPr lang="en-US" sz="700" dirty="0"/>
            </a:br>
            <a:endParaRPr lang="en-US" sz="700" dirty="0"/>
          </a:p>
          <a:p>
            <a:pPr marL="57150" indent="0">
              <a:buNone/>
            </a:pPr>
            <a:r>
              <a:rPr lang="en-US" sz="700" dirty="0"/>
              <a:t>RP/0/RP0/CPU0:RR253-VRR#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65A742-7F0C-6848-BEA8-ACCC1795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70" y="-9751"/>
            <a:ext cx="8526620" cy="731837"/>
          </a:xfrm>
        </p:spPr>
        <p:txBody>
          <a:bodyPr/>
          <a:lstStyle/>
          <a:p>
            <a:r>
              <a:rPr lang="en-US" dirty="0"/>
              <a:t>Recovery Script Logs (on </a:t>
            </a:r>
            <a:r>
              <a:rPr lang="en-US" dirty="0" err="1"/>
              <a:t>vRRb</a:t>
            </a:r>
            <a:r>
              <a:rPr lang="en-US" dirty="0"/>
              <a:t> becoming backup)</a:t>
            </a:r>
          </a:p>
        </p:txBody>
      </p:sp>
    </p:spTree>
    <p:extLst>
      <p:ext uri="{BB962C8B-B14F-4D97-AF65-F5344CB8AC3E}">
        <p14:creationId xmlns:p14="http://schemas.microsoft.com/office/powerpoint/2010/main" val="869699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44B5A5-6498-E546-8346-D77284C98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1266"/>
            <a:ext cx="9144000" cy="3389312"/>
          </a:xfrm>
        </p:spPr>
        <p:txBody>
          <a:bodyPr/>
          <a:lstStyle/>
          <a:p>
            <a:pPr marL="57150" indent="0">
              <a:buNone/>
            </a:pPr>
            <a:r>
              <a:rPr lang="en-US" sz="700" dirty="0"/>
              <a:t>RP/0/RP0/CPU0:Sep  4 00:20:09.683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vrr_remediation_script</a:t>
            </a:r>
            <a:r>
              <a:rPr lang="en-US" sz="700" dirty="0"/>
              <a:t> for node RR251 - Final Check completed------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00:20:09.685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Sending Email Alert - EEM </a:t>
            </a:r>
            <a:r>
              <a:rPr lang="en-US" sz="700" dirty="0" err="1"/>
              <a:t>vRR</a:t>
            </a:r>
            <a:r>
              <a:rPr lang="en-US" sz="700" dirty="0"/>
              <a:t> Recovery Script for node RR251 to </a:t>
            </a:r>
            <a:r>
              <a:rPr lang="en-US" sz="700" dirty="0" err="1"/>
              <a:t>gtamilse@cisco.com</a:t>
            </a:r>
            <a:r>
              <a:rPr lang="en-US" sz="700" dirty="0"/>
              <a:t> </a:t>
            </a:r>
          </a:p>
          <a:p>
            <a:pPr marL="57150" indent="0">
              <a:buNone/>
            </a:pPr>
            <a:r>
              <a:rPr lang="en-US" sz="700" dirty="0"/>
              <a:t>RP/0/RP0/CPU0:Sep  4 00:20:09.810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node RR251 completed!!------ </a:t>
            </a:r>
          </a:p>
          <a:p>
            <a:pPr marL="57150" indent="0">
              <a:buNone/>
            </a:pPr>
            <a:r>
              <a:rPr lang="en-US" sz="700" dirty="0"/>
              <a:t>RP/0/RP0/CPU0:Sep  4 00:20:14.816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on backup </a:t>
            </a:r>
            <a:r>
              <a:rPr lang="en-US" sz="700" dirty="0" err="1"/>
              <a:t>vRR</a:t>
            </a:r>
            <a:r>
              <a:rPr lang="en-US" sz="700" dirty="0"/>
              <a:t> RR253 - Recovery script will unregister itself </a:t>
            </a:r>
          </a:p>
          <a:p>
            <a:pPr marL="57150" indent="0">
              <a:buNone/>
            </a:pPr>
            <a:r>
              <a:rPr lang="en-US" sz="700" dirty="0"/>
              <a:t>RP/0/RP0/CPU0:Sep  4 00:20:14.818 UTC: </a:t>
            </a:r>
            <a:r>
              <a:rPr lang="en-US" sz="700" dirty="0" err="1"/>
              <a:t>tclsh</a:t>
            </a:r>
            <a:r>
              <a:rPr lang="en-US" sz="700" dirty="0"/>
              <a:t>[68174]: %HA-HA_EEM-6-ACTION_SYSLOG_LOG_INFO : </a:t>
            </a:r>
            <a:r>
              <a:rPr lang="en-US" sz="700" dirty="0" err="1"/>
              <a:t>vrr_recovery_script.tcl</a:t>
            </a:r>
            <a:r>
              <a:rPr lang="en-US" sz="700" dirty="0"/>
              <a:t>: ------EEM policy </a:t>
            </a:r>
            <a:r>
              <a:rPr lang="en-US" sz="700" dirty="0" err="1"/>
              <a:t>vrr_recovery_script</a:t>
            </a:r>
            <a:r>
              <a:rPr lang="en-US" sz="700" dirty="0"/>
              <a:t> for node RR251 - </a:t>
            </a:r>
            <a:r>
              <a:rPr lang="en-US" sz="700" dirty="0" err="1"/>
              <a:t>unregister_recovery</a:t>
            </a:r>
            <a:r>
              <a:rPr lang="en-US" sz="700" dirty="0"/>
              <a:t> procedure started------ </a:t>
            </a:r>
          </a:p>
          <a:p>
            <a:pPr marL="57150" indent="0">
              <a:buNone/>
            </a:pPr>
            <a:r>
              <a:rPr lang="en-US" sz="700" dirty="0"/>
              <a:t>RP/0/RP0/CPU0:Sep  4 00:20:19.701 UTC: </a:t>
            </a:r>
            <a:r>
              <a:rPr lang="en-US" sz="700" dirty="0" err="1"/>
              <a:t>sysdb_mc</a:t>
            </a:r>
            <a:r>
              <a:rPr lang="en-US" sz="700" dirty="0"/>
              <a:t>[409]: %SYSDB-SYSDB-2-CLEARED_CONFIG_INCONSISTENCY : The running config and persistent configuration maybe out of sync (most likely due to a config session closed before it is completed). The system automatically executed 'clear configuration inconsistency' successfully and rectified it (however, there is no commit id so rollback won't work). </a:t>
            </a:r>
          </a:p>
          <a:p>
            <a:pPr marL="57150" indent="0">
              <a:buNone/>
            </a:pPr>
            <a:br>
              <a:rPr lang="en-US" sz="700" dirty="0"/>
            </a:br>
            <a:endParaRPr lang="en-US" sz="700" dirty="0"/>
          </a:p>
          <a:p>
            <a:pPr marL="57150" indent="0">
              <a:buNone/>
            </a:pPr>
            <a:r>
              <a:rPr lang="en-US" sz="700" dirty="0"/>
              <a:t>RP/0/RP0/CPU0:RR253-VRR#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65A742-7F0C-6848-BEA8-ACCC1795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70" y="-9751"/>
            <a:ext cx="8526620" cy="731837"/>
          </a:xfrm>
        </p:spPr>
        <p:txBody>
          <a:bodyPr/>
          <a:lstStyle/>
          <a:p>
            <a:r>
              <a:rPr lang="en-US" dirty="0"/>
              <a:t>Recovery Script Logs (on </a:t>
            </a:r>
            <a:r>
              <a:rPr lang="en-US" dirty="0" err="1"/>
              <a:t>vRRb</a:t>
            </a:r>
            <a:r>
              <a:rPr lang="en-US" dirty="0"/>
              <a:t> becoming backup)</a:t>
            </a:r>
          </a:p>
        </p:txBody>
      </p:sp>
    </p:spTree>
    <p:extLst>
      <p:ext uri="{BB962C8B-B14F-4D97-AF65-F5344CB8AC3E}">
        <p14:creationId xmlns:p14="http://schemas.microsoft.com/office/powerpoint/2010/main" val="3942012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17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D159E8-869C-D747-8B1C-6001D26D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01" y="137600"/>
            <a:ext cx="7510939" cy="490220"/>
          </a:xfrm>
        </p:spPr>
        <p:txBody>
          <a:bodyPr/>
          <a:lstStyle/>
          <a:p>
            <a:r>
              <a:rPr lang="en-US" dirty="0"/>
              <a:t>Phase 2 – Remediation</a:t>
            </a:r>
            <a:endParaRPr lang="en-US" b="1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C5BF480-353F-4D55-A347-16134BE17E98}"/>
              </a:ext>
            </a:extLst>
          </p:cNvPr>
          <p:cNvSpPr txBox="1">
            <a:spLocks/>
          </p:cNvSpPr>
          <p:nvPr/>
        </p:nvSpPr>
        <p:spPr>
          <a:xfrm>
            <a:off x="800100" y="1361803"/>
            <a:ext cx="7449610" cy="1851660"/>
          </a:xfrm>
          <a:prstGeom prst="rect">
            <a:avLst/>
          </a:prstGeom>
        </p:spPr>
        <p:txBody>
          <a:bodyPr lIns="82278" tIns="41139" rIns="82278" bIns="41139">
            <a:noAutofit/>
          </a:bodyPr>
          <a:lstStyle>
            <a:lvl1pPr marL="22860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 marL="5143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1620" b="1" dirty="0">
                <a:solidFill>
                  <a:schemeClr val="tx2"/>
                </a:solidFill>
                <a:latin typeface="+mj-lt"/>
              </a:rPr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8CB290-9F75-164E-88F2-2CCD7BBCF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850402"/>
            <a:ext cx="8277344" cy="3389312"/>
          </a:xfrm>
        </p:spPr>
        <p:txBody>
          <a:bodyPr/>
          <a:lstStyle/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IGP should be up for </a:t>
            </a:r>
            <a:r>
              <a:rPr lang="en-US" sz="1800" dirty="0" err="1"/>
              <a:t>vRRb</a:t>
            </a:r>
            <a:r>
              <a:rPr lang="en-US" sz="1800" dirty="0"/>
              <a:t> as part of base config (not part of EEM)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vRRb</a:t>
            </a:r>
            <a:r>
              <a:rPr lang="en-US" sz="1800" dirty="0"/>
              <a:t> will need to contain the BGP neighbor-groups for each </a:t>
            </a:r>
            <a:r>
              <a:rPr lang="en-US" sz="1800" dirty="0" err="1"/>
              <a:t>vPE</a:t>
            </a:r>
            <a:r>
              <a:rPr lang="en-US" sz="1800" dirty="0"/>
              <a:t> configured and in-shut down state.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There will be 5 different active router’s config on disk0 of </a:t>
            </a:r>
            <a:r>
              <a:rPr lang="en-US" sz="1800" dirty="0" err="1"/>
              <a:t>vRRb</a:t>
            </a:r>
            <a:r>
              <a:rPr lang="en-US" sz="1800" dirty="0"/>
              <a:t> router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remediation script will load and commit the config file that corresponds to active router which failed as confirmed by the detection script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loaded config file will contain the neighbor which needs to unshut, and the loopback configuration for the </a:t>
            </a:r>
            <a:r>
              <a:rPr lang="en-US" sz="1800" dirty="0" err="1"/>
              <a:t>vRRb</a:t>
            </a:r>
            <a:r>
              <a:rPr lang="en-US" sz="1800" dirty="0"/>
              <a:t> router to mimic the active failing </a:t>
            </a:r>
            <a:r>
              <a:rPr lang="en-US" sz="1800" dirty="0" err="1"/>
              <a:t>vRR</a:t>
            </a:r>
            <a:endParaRPr lang="en-US" sz="1800" dirty="0"/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Once </a:t>
            </a:r>
            <a:r>
              <a:rPr lang="en-US" sz="1800" dirty="0" err="1"/>
              <a:t>vRRb</a:t>
            </a:r>
            <a:r>
              <a:rPr lang="en-US" sz="1800" dirty="0"/>
              <a:t> is actively participating in production network, prior EEM detection script will be unregistered so it does not get triggered again.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remediation script will invoke Recovery EEM script after configuration and post checks are done</a:t>
            </a:r>
          </a:p>
        </p:txBody>
      </p:sp>
    </p:spTree>
    <p:extLst>
      <p:ext uri="{BB962C8B-B14F-4D97-AF65-F5344CB8AC3E}">
        <p14:creationId xmlns:p14="http://schemas.microsoft.com/office/powerpoint/2010/main" val="229614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A1C4D0-9FD7-E547-B618-8D7B6349D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766" y="852355"/>
            <a:ext cx="7885115" cy="3665220"/>
          </a:xfrm>
        </p:spPr>
        <p:txBody>
          <a:bodyPr/>
          <a:lstStyle/>
          <a:p>
            <a:r>
              <a:rPr lang="en-US" sz="1440" dirty="0"/>
              <a:t>Triggered on syslog message printed by the detection script</a:t>
            </a:r>
          </a:p>
          <a:p>
            <a:pPr lvl="2"/>
            <a:r>
              <a:rPr lang="en-US" sz="1080" dirty="0"/>
              <a:t>Specific syslog message that will pass required variables from detection script to remediation script</a:t>
            </a:r>
          </a:p>
          <a:p>
            <a:pPr lvl="2"/>
            <a:r>
              <a:rPr lang="en-US" sz="1000" dirty="0"/>
              <a:t>+++++EEM policy </a:t>
            </a:r>
            <a:r>
              <a:rPr lang="en-US" sz="1000" dirty="0" err="1"/>
              <a:t>vrr_remediation_script</a:t>
            </a:r>
            <a:r>
              <a:rPr lang="en-US" sz="1000" dirty="0"/>
              <a:t> for node RR248 </a:t>
            </a:r>
            <a:r>
              <a:rPr lang="en-US" sz="1000" dirty="0" err="1"/>
              <a:t>config_file_location</a:t>
            </a:r>
            <a:r>
              <a:rPr lang="en-US" sz="1000" dirty="0"/>
              <a:t> disk0:/</a:t>
            </a:r>
            <a:r>
              <a:rPr lang="en-US" sz="1000" dirty="0" err="1"/>
              <a:t>eem</a:t>
            </a:r>
            <a:r>
              <a:rPr lang="en-US" sz="1000" dirty="0"/>
              <a:t>/configs/RR248_bgp_cfg </a:t>
            </a:r>
            <a:r>
              <a:rPr lang="en-US" sz="1000" dirty="0" err="1"/>
              <a:t>vRR_MGMT_IP</a:t>
            </a:r>
            <a:r>
              <a:rPr lang="en-US" sz="1000" dirty="0"/>
              <a:t> 1.3.249.248 </a:t>
            </a:r>
            <a:r>
              <a:rPr lang="en-US" sz="1000" dirty="0" err="1"/>
              <a:t>vRR_Loop_IP</a:t>
            </a:r>
            <a:r>
              <a:rPr lang="en-US" sz="1000" dirty="0"/>
              <a:t> 12.122.249.248 </a:t>
            </a:r>
            <a:r>
              <a:rPr lang="en-US" sz="1000" dirty="0" err="1"/>
              <a:t>vRR_BGP_IP</a:t>
            </a:r>
            <a:r>
              <a:rPr lang="en-US" sz="1000" dirty="0"/>
              <a:t> 12.122.250.248 start now!!+++++ </a:t>
            </a:r>
            <a:endParaRPr lang="en-US" sz="1080" dirty="0"/>
          </a:p>
          <a:p>
            <a:r>
              <a:rPr lang="en-US" sz="1440" dirty="0"/>
              <a:t>Remediation script will unregister the detection script</a:t>
            </a:r>
          </a:p>
          <a:p>
            <a:r>
              <a:rPr lang="en-US" sz="1440" dirty="0"/>
              <a:t>Load and commit the config file for the failing-active-router (determined by syslog trigger)</a:t>
            </a:r>
          </a:p>
          <a:p>
            <a:pPr lvl="2"/>
            <a:r>
              <a:rPr lang="en-US" sz="1040" dirty="0"/>
              <a:t>If there is a load or commit failure then the remediation script will exit and send an alert for manual intervention </a:t>
            </a:r>
          </a:p>
          <a:p>
            <a:r>
              <a:rPr lang="en-US" sz="1440" dirty="0"/>
              <a:t>At this point the backup router has become an active router, participating in the network</a:t>
            </a:r>
          </a:p>
          <a:p>
            <a:r>
              <a:rPr lang="en-US" sz="1440" dirty="0"/>
              <a:t>Ping checks from </a:t>
            </a:r>
            <a:r>
              <a:rPr lang="en-US" sz="1440" dirty="0" err="1"/>
              <a:t>vRRb</a:t>
            </a:r>
            <a:r>
              <a:rPr lang="en-US" sz="1440" dirty="0"/>
              <a:t> and CBB core routers with the source of new loopback</a:t>
            </a:r>
          </a:p>
          <a:p>
            <a:pPr lvl="2"/>
            <a:r>
              <a:rPr lang="en-US" sz="1040" dirty="0"/>
              <a:t>Remediation script will check reachability of the backup </a:t>
            </a:r>
            <a:r>
              <a:rPr lang="en-US" sz="1040" dirty="0" err="1"/>
              <a:t>vRR</a:t>
            </a:r>
            <a:r>
              <a:rPr lang="en-US" sz="1040" dirty="0"/>
              <a:t> (now active) using the new loopback IP address</a:t>
            </a:r>
          </a:p>
          <a:p>
            <a:pPr lvl="2"/>
            <a:r>
              <a:rPr lang="en-US" sz="1040" dirty="0"/>
              <a:t>New loopback IP address will be the same as the loopback 0 IP address of the failed-active-</a:t>
            </a:r>
            <a:r>
              <a:rPr lang="en-US" sz="1040" dirty="0" err="1"/>
              <a:t>vRR</a:t>
            </a:r>
            <a:endParaRPr lang="en-US" sz="1040" dirty="0"/>
          </a:p>
          <a:p>
            <a:r>
              <a:rPr lang="en-US" sz="1440" dirty="0"/>
              <a:t>BGP Session checks from </a:t>
            </a:r>
            <a:r>
              <a:rPr lang="en-US" sz="1440" dirty="0" err="1"/>
              <a:t>vRRb</a:t>
            </a:r>
            <a:r>
              <a:rPr lang="en-US" sz="1440" dirty="0"/>
              <a:t> and the Pes (of failed-active-</a:t>
            </a:r>
            <a:r>
              <a:rPr lang="en-US" sz="1440" dirty="0" err="1"/>
              <a:t>vRR</a:t>
            </a:r>
            <a:r>
              <a:rPr lang="en-US" sz="1440" dirty="0"/>
              <a:t>)</a:t>
            </a:r>
          </a:p>
          <a:p>
            <a:pPr lvl="2"/>
            <a:r>
              <a:rPr lang="en-US" sz="1080" dirty="0"/>
              <a:t>If more than 50% of the BGP sessions are down then script will wait and recheck the sessions</a:t>
            </a:r>
          </a:p>
          <a:p>
            <a:r>
              <a:rPr lang="en-US" sz="1440" dirty="0"/>
              <a:t>Lastly the Remediation script will register the Recovery script (Phase 3)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0853CA-34E4-BE4D-A502-FF83E138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178033"/>
            <a:ext cx="8345488" cy="731837"/>
          </a:xfrm>
        </p:spPr>
        <p:txBody>
          <a:bodyPr/>
          <a:lstStyle/>
          <a:p>
            <a:r>
              <a:rPr lang="en-US" dirty="0"/>
              <a:t>Remediation Script Checks</a:t>
            </a:r>
          </a:p>
        </p:txBody>
      </p:sp>
    </p:spTree>
    <p:extLst>
      <p:ext uri="{BB962C8B-B14F-4D97-AF65-F5344CB8AC3E}">
        <p14:creationId xmlns:p14="http://schemas.microsoft.com/office/powerpoint/2010/main" val="243022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D159E8-869C-D747-8B1C-6001D26D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01" y="480500"/>
            <a:ext cx="7510939" cy="490220"/>
          </a:xfrm>
        </p:spPr>
        <p:txBody>
          <a:bodyPr/>
          <a:lstStyle/>
          <a:p>
            <a:r>
              <a:rPr lang="en-US" dirty="0"/>
              <a:t>Phase 3 – Recovery</a:t>
            </a:r>
            <a:endParaRPr lang="en-US" b="1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C5BF480-353F-4D55-A347-16134BE17E98}"/>
              </a:ext>
            </a:extLst>
          </p:cNvPr>
          <p:cNvSpPr txBox="1">
            <a:spLocks/>
          </p:cNvSpPr>
          <p:nvPr/>
        </p:nvSpPr>
        <p:spPr>
          <a:xfrm>
            <a:off x="800100" y="1361803"/>
            <a:ext cx="7449610" cy="1851660"/>
          </a:xfrm>
          <a:prstGeom prst="rect">
            <a:avLst/>
          </a:prstGeom>
        </p:spPr>
        <p:txBody>
          <a:bodyPr lIns="82278" tIns="41139" rIns="82278" bIns="41139">
            <a:noAutofit/>
          </a:bodyPr>
          <a:lstStyle>
            <a:lvl1pPr marL="22860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20" b="1" dirty="0">
              <a:solidFill>
                <a:schemeClr val="tx2"/>
              </a:solidFill>
              <a:latin typeface="+mj-lt"/>
            </a:endParaRPr>
          </a:p>
          <a:p>
            <a:pPr marL="5143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1620" b="1" dirty="0">
                <a:solidFill>
                  <a:schemeClr val="tx2"/>
                </a:solidFill>
                <a:latin typeface="+mj-lt"/>
              </a:rPr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8CB290-9F75-164E-88F2-2CCD7BBCF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981028"/>
            <a:ext cx="8277344" cy="3389312"/>
          </a:xfrm>
        </p:spPr>
        <p:txBody>
          <a:bodyPr/>
          <a:lstStyle/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vRRb</a:t>
            </a:r>
            <a:r>
              <a:rPr lang="en-US" sz="1800" dirty="0"/>
              <a:t> router is now an active RR participating in the network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Once the previously failed-active-</a:t>
            </a:r>
            <a:r>
              <a:rPr lang="en-US" sz="1800" dirty="0" err="1"/>
              <a:t>vRR</a:t>
            </a:r>
            <a:r>
              <a:rPr lang="en-US" sz="1800" dirty="0"/>
              <a:t> starts to recover and come back online, we will need the backup router to relinquish the active role and revert back the backup role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Recovery script will apply the configuration changed needed to move the </a:t>
            </a:r>
            <a:r>
              <a:rPr lang="en-US" sz="1800" dirty="0" err="1"/>
              <a:t>vRRb</a:t>
            </a:r>
            <a:r>
              <a:rPr lang="en-US" sz="1800" dirty="0"/>
              <a:t> router back to the backup role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“recovery-cleanup-</a:t>
            </a:r>
            <a:r>
              <a:rPr lang="en-US" sz="1800" dirty="0" err="1"/>
              <a:t>cfg</a:t>
            </a:r>
            <a:r>
              <a:rPr lang="en-US" sz="1800" dirty="0"/>
              <a:t>” file must be present in </a:t>
            </a:r>
            <a:r>
              <a:rPr lang="en-US" sz="1800" dirty="0" err="1"/>
              <a:t>vRRb</a:t>
            </a:r>
            <a:r>
              <a:rPr lang="en-US" sz="1800" dirty="0"/>
              <a:t> disk and contain the configs needed to revert back</a:t>
            </a:r>
          </a:p>
          <a:p>
            <a:pPr marL="765810" lvl="2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Configs to shutdown the active-</a:t>
            </a:r>
            <a:r>
              <a:rPr lang="en-US" sz="1400" dirty="0" err="1"/>
              <a:t>vRR’s</a:t>
            </a:r>
            <a:r>
              <a:rPr lang="en-US" sz="1400" dirty="0"/>
              <a:t> neighbor-group and loopback config</a:t>
            </a:r>
          </a:p>
          <a:p>
            <a:pPr marL="308610" indent="-308610">
              <a:spcBef>
                <a:spcPts val="0"/>
              </a:spcBef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Once recovery script performs the config changes and post-checks it will register the detection script and unregister itself</a:t>
            </a:r>
          </a:p>
        </p:txBody>
      </p:sp>
    </p:spTree>
    <p:extLst>
      <p:ext uri="{BB962C8B-B14F-4D97-AF65-F5344CB8AC3E}">
        <p14:creationId xmlns:p14="http://schemas.microsoft.com/office/powerpoint/2010/main" val="3142230925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7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7" id="{215C5220-D526-4848-80DC-0EFDD1D0866E}" vid="{89C7A24B-0AE4-0D45-9C51-B31A89CD78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2017</Template>
  <TotalTime>8196</TotalTime>
  <Words>4958</Words>
  <Application>Microsoft Macintosh PowerPoint</Application>
  <PresentationFormat>On-screen Show (16:9)</PresentationFormat>
  <Paragraphs>851</Paragraphs>
  <Slides>64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CiscoSans</vt:lpstr>
      <vt:lpstr>CiscoSansTT ExtraLight</vt:lpstr>
      <vt:lpstr>Courier New</vt:lpstr>
      <vt:lpstr>Cisco Corporate Template 2017</vt:lpstr>
      <vt:lpstr>vRR Backup Router EEM Scripts</vt:lpstr>
      <vt:lpstr>Agenda</vt:lpstr>
      <vt:lpstr>vRR EEM Scripts Introduction</vt:lpstr>
      <vt:lpstr>3 Script Approach</vt:lpstr>
      <vt:lpstr>Phase 1 – Detection/Monitoring </vt:lpstr>
      <vt:lpstr>Detection Script Checks</vt:lpstr>
      <vt:lpstr>Phase 2 – Remediation</vt:lpstr>
      <vt:lpstr>Remediation Script Checks</vt:lpstr>
      <vt:lpstr>Phase 3 – Recovery</vt:lpstr>
      <vt:lpstr>Recovery Script Checks</vt:lpstr>
      <vt:lpstr>vRR EEM Script Requirements</vt:lpstr>
      <vt:lpstr>Detection Script Requirements</vt:lpstr>
      <vt:lpstr>Remediation Script Requirements</vt:lpstr>
      <vt:lpstr>Recovery Script Requirements</vt:lpstr>
      <vt:lpstr>vRR EEM Deployment Guidelines</vt:lpstr>
      <vt:lpstr>vRRb Deployment Model</vt:lpstr>
      <vt:lpstr>EEM Script Deployment Overview</vt:lpstr>
      <vt:lpstr>Active vRR Config Changes</vt:lpstr>
      <vt:lpstr>Base Config for vRRb</vt:lpstr>
      <vt:lpstr>Edit “vrr_syslog_detection.tcl” Script File</vt:lpstr>
      <vt:lpstr>Edit “vrr_syslog_remediation.tcl” Script File</vt:lpstr>
      <vt:lpstr>Edit “vrr_syslog_recovery.tcl” Script File</vt:lpstr>
      <vt:lpstr>Prepare Disk Location (Shell)</vt:lpstr>
      <vt:lpstr>EEM AAA Configuration (Config Mode)</vt:lpstr>
      <vt:lpstr>EEM Process and Line Configuration (Config Mode)</vt:lpstr>
      <vt:lpstr>EEM Environment Configuration (Config Mode)</vt:lpstr>
      <vt:lpstr>Copy/Create EEM Script Files </vt:lpstr>
      <vt:lpstr>Copy/Create Active-vRR Config and Cleanup Files </vt:lpstr>
      <vt:lpstr>Activate Detection EEM Script (Config Mode)</vt:lpstr>
      <vt:lpstr>Verify Script is Activated</vt:lpstr>
      <vt:lpstr>vRRb Base Configuration</vt:lpstr>
      <vt:lpstr>vRRb Base Config– Loopback Interfaces</vt:lpstr>
      <vt:lpstr>vRRb Base Config - OSPF</vt:lpstr>
      <vt:lpstr>vRRb Base Config – BGP Keepalive Neighbors</vt:lpstr>
      <vt:lpstr>Intra-AS vRRb BGP Config</vt:lpstr>
      <vt:lpstr>vRRb Base Config –  BGP (Intra-AS)</vt:lpstr>
      <vt:lpstr>vRRb Base Config – BGP Groups and RPL (Intra-AS)</vt:lpstr>
      <vt:lpstr>vRRb Base Config – BGP Session Groups (Intra-AS)</vt:lpstr>
      <vt:lpstr>vRRb Base Config – BGP Neighbor Groups (Intra-AS)</vt:lpstr>
      <vt:lpstr>vRRb Base Config – BGP Neighbor Groups (Intra-AS)</vt:lpstr>
      <vt:lpstr>vRRb Base Config – BGP Client Neighbors (Intra-AS)</vt:lpstr>
      <vt:lpstr>Active vRR-specific Config File (Intra-AS)</vt:lpstr>
      <vt:lpstr>Generic Config Cleanup File (Intra-AS)</vt:lpstr>
      <vt:lpstr>Ongoing Operations/Maintenance (Intra-AS)</vt:lpstr>
      <vt:lpstr>vSABR vRRb BGP Config</vt:lpstr>
      <vt:lpstr>vRRb Base Config –  BGP (vSABR)</vt:lpstr>
      <vt:lpstr>vRRb Base Config – BGP Groups and RPL (vSABR)</vt:lpstr>
      <vt:lpstr>vRRb Base Config – BGP Session Groups (vSABR)</vt:lpstr>
      <vt:lpstr>vRRb Base Config – BGP Neighbors (vSABR)</vt:lpstr>
      <vt:lpstr>Active vRR-specific Config File (vSABR)</vt:lpstr>
      <vt:lpstr>Generic Config Cleanup File (vSABR)</vt:lpstr>
      <vt:lpstr>Ongoing Operations/Maintenance (vSABR)</vt:lpstr>
      <vt:lpstr>DEMO</vt:lpstr>
      <vt:lpstr>Syslog Captures</vt:lpstr>
      <vt:lpstr>Detection Script Logs (on failure detection)</vt:lpstr>
      <vt:lpstr>Detection Script Logs (on failure detection)</vt:lpstr>
      <vt:lpstr>Remediation Script Logs (on vRRb becoming active)</vt:lpstr>
      <vt:lpstr>Remediation Script Logs (on vRRb becoming active)</vt:lpstr>
      <vt:lpstr>Remediation Script Logs (on vRRb becoming active)</vt:lpstr>
      <vt:lpstr>Recovery Script Logs (on vRRb becoming backup)</vt:lpstr>
      <vt:lpstr>Recovery Script Logs (on vRRb becoming backup)</vt:lpstr>
      <vt:lpstr>Recovery Script Logs (on vRRb becoming backup)</vt:lpstr>
      <vt:lpstr>Recovery Script Logs (on vRRb becoming backup)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vRR Backup Router EEM Scripts</dc:title>
  <dc:creator>Gowtham Tamilselvan (gtamilse)</dc:creator>
  <cp:lastModifiedBy>Gowtham Tamilselvan (gtamilse)</cp:lastModifiedBy>
  <cp:revision>49</cp:revision>
  <dcterms:created xsi:type="dcterms:W3CDTF">2019-08-29T13:51:26Z</dcterms:created>
  <dcterms:modified xsi:type="dcterms:W3CDTF">2019-09-05T01:14:31Z</dcterms:modified>
</cp:coreProperties>
</file>