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8" r:id="rId3"/>
    <p:sldId id="269" r:id="rId4"/>
    <p:sldId id="270" r:id="rId5"/>
    <p:sldId id="274" r:id="rId6"/>
    <p:sldId id="275" r:id="rId7"/>
    <p:sldId id="273" r:id="rId8"/>
    <p:sldId id="276" r:id="rId9"/>
    <p:sldId id="271" r:id="rId10"/>
    <p:sldId id="27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EC630"/>
    <a:srgbClr val="52CBBE"/>
    <a:srgbClr val="FF5969"/>
    <a:srgbClr val="5D7373"/>
    <a:srgbClr val="00A0A8"/>
    <a:srgbClr val="52C9BD"/>
    <a:srgbClr val="F0EEF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254" autoAdjust="0"/>
    <p:restoredTop sz="94660"/>
  </p:normalViewPr>
  <p:slideViewPr>
    <p:cSldViewPr snapToGrid="0">
      <p:cViewPr varScale="1">
        <p:scale>
          <a:sx n="71" d="100"/>
          <a:sy n="71" d="100"/>
        </p:scale>
        <p:origin x="-8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31.07.2020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603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31.07.2020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64663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31.07.2020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4711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31.07.2020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7467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31.07.2020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253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31.07.2020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94036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31.07.2020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4137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31.07.2020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4033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31.07.2020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6195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31.07.2020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61600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FAF59-80FD-42F8-B77B-6179688B7234}" type="datetimeFigureOut">
              <a:rPr lang="de-DE" smtClean="0"/>
              <a:pPr/>
              <a:t>31.07.2020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2689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AF59-80FD-42F8-B77B-6179688B7234}" type="datetimeFigureOut">
              <a:rPr lang="de-DE" smtClean="0"/>
              <a:pPr/>
              <a:t>31.07.2020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89FD0-501B-4C6F-9CB2-8996B7BF4EF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73187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8A16B82-6A3C-46F5-8D32-072FDF89864A}"/>
              </a:ext>
            </a:extLst>
          </p:cNvPr>
          <p:cNvGrpSpPr/>
          <p:nvPr/>
        </p:nvGrpSpPr>
        <p:grpSpPr>
          <a:xfrm>
            <a:off x="-9108553" y="-5871"/>
            <a:ext cx="12482920" cy="6858000"/>
            <a:chOff x="-223379" y="-271685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2F391CEE-E392-4A9D-BD11-6954B994FB42}"/>
                </a:ext>
              </a:extLst>
            </p:cNvPr>
            <p:cNvSpPr/>
            <p:nvPr/>
          </p:nvSpPr>
          <p:spPr>
            <a:xfrm>
              <a:off x="-223379" y="-271685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xmlns="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xmlns="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xmlns="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9027484" y="3099965"/>
              <a:ext cx="21713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Workflow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xmlns="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xmlns="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457753" y="2931688"/>
              <a:ext cx="25694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xmlns="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3FD3EE0D-FD02-4885-9AC0-03F414A9888F}"/>
              </a:ext>
            </a:extLst>
          </p:cNvPr>
          <p:cNvGrpSpPr/>
          <p:nvPr/>
        </p:nvGrpSpPr>
        <p:grpSpPr>
          <a:xfrm>
            <a:off x="-7785399" y="0"/>
            <a:ext cx="8692333" cy="6858000"/>
            <a:chOff x="718505" y="-1"/>
            <a:chExt cx="8692333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01983" y="3099963"/>
              <a:ext cx="2171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 closing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xmlns="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1F009BA-F305-8741-BB55-54E17F0C165A}"/>
              </a:ext>
            </a:extLst>
          </p:cNvPr>
          <p:cNvSpPr txBox="1"/>
          <p:nvPr/>
        </p:nvSpPr>
        <p:spPr>
          <a:xfrm>
            <a:off x="4016727" y="1492624"/>
            <a:ext cx="77472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 smtClean="0">
                <a:latin typeface="Garamond" panose="02020404030301010803" pitchFamily="18" charset="0"/>
                <a:ea typeface="Apple Color Emoji" pitchFamily="2" charset="0"/>
                <a:cs typeface="Apple Chancery" panose="03020702040506060504" pitchFamily="66" charset="-79"/>
              </a:rPr>
              <a:t>CUSTOMER SEGMENTATION</a:t>
            </a:r>
            <a:endParaRPr lang="en-US" sz="6600" dirty="0">
              <a:latin typeface="Garamond" panose="02020404030301010803" pitchFamily="18" charset="0"/>
              <a:ea typeface="Apple Color Emoji" pitchFamily="2" charset="0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8661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522776" cy="6858000"/>
            <a:chOff x="-290920" y="0"/>
            <a:chExt cx="12522776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970373" y="3280884"/>
              <a:ext cx="19997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8923334" y="3140836"/>
              <a:ext cx="23796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Workflow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414159" y="2888093"/>
              <a:ext cx="26566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dirty="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4" cy="6858000"/>
            <a:chOff x="-2449883" y="-1"/>
            <a:chExt cx="11860724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7970348" y="3068322"/>
              <a:ext cx="22346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 closing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FA55495-A7E2-3B41-A054-20AFD7DDA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704" y="2414777"/>
            <a:ext cx="7919913" cy="202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7959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66ACF4C-6F8C-46FC-8362-2E05C90EEAFA}"/>
              </a:ext>
            </a:extLst>
          </p:cNvPr>
          <p:cNvGrpSpPr/>
          <p:nvPr/>
        </p:nvGrpSpPr>
        <p:grpSpPr>
          <a:xfrm>
            <a:off x="-277473" y="-39756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872792" y="32255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150C247F-7990-4945-869D-5E2A900F477F}"/>
              </a:ext>
            </a:extLst>
          </p:cNvPr>
          <p:cNvGrpSpPr/>
          <p:nvPr/>
        </p:nvGrpSpPr>
        <p:grpSpPr>
          <a:xfrm>
            <a:off x="-8772280" y="0"/>
            <a:ext cx="11447501" cy="6858000"/>
            <a:chOff x="239600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6D2C93AC-EBE3-4E67-A867-76D5D6BEDB10}"/>
                </a:ext>
              </a:extLst>
            </p:cNvPr>
            <p:cNvSpPr/>
            <p:nvPr/>
          </p:nvSpPr>
          <p:spPr>
            <a:xfrm>
              <a:off x="239600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C916508-F80D-434E-B066-812949E5DB94}"/>
              </a:ext>
            </a:extLst>
          </p:cNvPr>
          <p:cNvGrpSpPr/>
          <p:nvPr/>
        </p:nvGrpSpPr>
        <p:grpSpPr>
          <a:xfrm>
            <a:off x="-7841439" y="-2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32DF4D80-460D-4455-B80A-3BC0C6A12DA2}"/>
                </a:ext>
              </a:extLst>
            </p:cNvPr>
            <p:cNvSpPr txBox="1"/>
            <p:nvPr/>
          </p:nvSpPr>
          <p:spPr>
            <a:xfrm rot="16200000">
              <a:off x="9075243" y="3147724"/>
              <a:ext cx="20758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Workflow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407514" y="2881444"/>
              <a:ext cx="26699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3" cy="6858000"/>
            <a:chOff x="718505" y="-1"/>
            <a:chExt cx="869233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01983" y="3099962"/>
              <a:ext cx="2171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 closing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3FA6F98-B477-6646-B5B3-75B68AB3E56C}"/>
              </a:ext>
            </a:extLst>
          </p:cNvPr>
          <p:cNvSpPr txBox="1"/>
          <p:nvPr/>
        </p:nvSpPr>
        <p:spPr>
          <a:xfrm>
            <a:off x="3052482" y="673917"/>
            <a:ext cx="77992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Statement</a:t>
            </a:r>
          </a:p>
          <a:p>
            <a:endParaRPr lang="en-IN" sz="2000" dirty="0"/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machine learning model determining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Customer Segmentation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classifying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customers in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different levels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and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Explore the general distribution of the data to get a sense of  Male vs. Female customers and how their income, age, and spending scores are similar or different followed by which gender has a higher income and which gender has a higher average spending score.</a:t>
            </a:r>
          </a:p>
          <a:p>
            <a:endParaRPr lang="en-IN" sz="2000" dirty="0"/>
          </a:p>
          <a:p>
            <a:endParaRPr lang="en-IN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013749B-E490-9542-91F0-EE69933232E8}"/>
              </a:ext>
            </a:extLst>
          </p:cNvPr>
          <p:cNvSpPr txBox="1"/>
          <p:nvPr/>
        </p:nvSpPr>
        <p:spPr>
          <a:xfrm>
            <a:off x="3673296" y="2919572"/>
            <a:ext cx="6586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1706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C3001EC-9F33-4C39-B780-199714C83EA2}"/>
              </a:ext>
            </a:extLst>
          </p:cNvPr>
          <p:cNvGrpSpPr/>
          <p:nvPr/>
        </p:nvGrpSpPr>
        <p:grpSpPr>
          <a:xfrm>
            <a:off x="-264416" y="13252"/>
            <a:ext cx="12482920" cy="6858000"/>
            <a:chOff x="-264416" y="13252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129B5C97-F627-4A85-B003-5396A9D964D5}"/>
                </a:ext>
              </a:extLst>
            </p:cNvPr>
            <p:cNvSpPr/>
            <p:nvPr/>
          </p:nvSpPr>
          <p:spPr>
            <a:xfrm>
              <a:off x="-264416" y="13252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xmlns="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2151F346-69C6-4F86-BC1F-C57BA2384CC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xmlns="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3E93C38-ECA5-4094-81E9-196A3BD19EBD}"/>
              </a:ext>
            </a:extLst>
          </p:cNvPr>
          <p:cNvGrpSpPr/>
          <p:nvPr/>
        </p:nvGrpSpPr>
        <p:grpSpPr>
          <a:xfrm>
            <a:off x="267129" y="-2"/>
            <a:ext cx="11447501" cy="6858000"/>
            <a:chOff x="213096" y="0"/>
            <a:chExt cx="11447501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xmlns="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9027483" y="3099965"/>
              <a:ext cx="21713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Workflow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xmlns="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xmlns="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xmlns="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472826" y="2946761"/>
              <a:ext cx="25393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dirty="0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3" cy="6858000"/>
            <a:chOff x="718505" y="-1"/>
            <a:chExt cx="8692333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xmlns="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xmlns="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xmlns="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49741" y="3147720"/>
              <a:ext cx="20758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 closing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xmlns="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xmlns="" id="{12310FCA-56F2-4778-94B7-C1B5FD53AE20}"/>
              </a:ext>
            </a:extLst>
          </p:cNvPr>
          <p:cNvGrpSpPr/>
          <p:nvPr/>
        </p:nvGrpSpPr>
        <p:grpSpPr>
          <a:xfrm>
            <a:off x="6900890" y="1518554"/>
            <a:ext cx="3023756" cy="1866900"/>
            <a:chOff x="3976585" y="2209800"/>
            <a:chExt cx="1619553" cy="1866900"/>
          </a:xfrm>
        </p:grpSpPr>
        <p:sp>
          <p:nvSpPr>
            <p:cNvPr id="101" name="Rectangle: Top Corners Rounded 100">
              <a:extLst>
                <a:ext uri="{FF2B5EF4-FFF2-40B4-BE49-F238E27FC236}">
                  <a16:creationId xmlns:a16="http://schemas.microsoft.com/office/drawing/2014/main" xmlns="" id="{E792FABC-AA8F-4748-B8FA-DBB9112863AC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xmlns="" id="{FECB41C1-3E79-45AA-B100-38C9E092C776}"/>
                </a:ext>
              </a:extLst>
            </p:cNvPr>
            <p:cNvSpPr txBox="1"/>
            <p:nvPr/>
          </p:nvSpPr>
          <p:spPr>
            <a:xfrm>
              <a:off x="3976585" y="2376979"/>
              <a:ext cx="161955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Challenges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A87830BE-EEF7-4034-8ABE-3212DB467DB4}"/>
              </a:ext>
            </a:extLst>
          </p:cNvPr>
          <p:cNvGrpSpPr/>
          <p:nvPr/>
        </p:nvGrpSpPr>
        <p:grpSpPr>
          <a:xfrm>
            <a:off x="2982416" y="1491437"/>
            <a:ext cx="3137806" cy="1894017"/>
            <a:chOff x="1387588" y="2182683"/>
            <a:chExt cx="1805441" cy="1894017"/>
          </a:xfrm>
        </p:grpSpPr>
        <p:sp>
          <p:nvSpPr>
            <p:cNvPr id="105" name="Rectangle: Top Corners Rounded 104">
              <a:extLst>
                <a:ext uri="{FF2B5EF4-FFF2-40B4-BE49-F238E27FC236}">
                  <a16:creationId xmlns:a16="http://schemas.microsoft.com/office/drawing/2014/main" xmlns="" id="{F1B87F23-BD02-4DB3-947D-2F61C5B87F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xmlns="" id="{5D8301A0-49D9-41A5-A227-2E35458E6401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xmlns="" id="{236675CF-5B12-4D6B-8C03-F29656450255}"/>
                </a:ext>
              </a:extLst>
            </p:cNvPr>
            <p:cNvSpPr txBox="1"/>
            <p:nvPr/>
          </p:nvSpPr>
          <p:spPr>
            <a:xfrm>
              <a:off x="1494518" y="2236118"/>
              <a:ext cx="15681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Insights</a:t>
              </a:r>
            </a:p>
          </p:txBody>
        </p:sp>
      </p:grp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xmlns="" id="{48958204-CE05-4E79-AC55-C76FBB79E37F}"/>
              </a:ext>
            </a:extLst>
          </p:cNvPr>
          <p:cNvSpPr/>
          <p:nvPr/>
        </p:nvSpPr>
        <p:spPr>
          <a:xfrm flipV="1">
            <a:off x="3141752" y="2452004"/>
            <a:ext cx="2792629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xmlns="" id="{406A5A75-24F0-496A-82D6-E2B37B100BBD}"/>
              </a:ext>
            </a:extLst>
          </p:cNvPr>
          <p:cNvSpPr/>
          <p:nvPr/>
        </p:nvSpPr>
        <p:spPr>
          <a:xfrm flipV="1">
            <a:off x="6928541" y="2452004"/>
            <a:ext cx="2971533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BBD17202-B0A7-4912-9A5D-8F55518824B3}"/>
              </a:ext>
            </a:extLst>
          </p:cNvPr>
          <p:cNvSpPr txBox="1"/>
          <p:nvPr/>
        </p:nvSpPr>
        <p:spPr>
          <a:xfrm>
            <a:off x="6883688" y="2957394"/>
            <a:ext cx="307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>
                <a:latin typeface="Tw Cen MT" panose="020B0602020104020603" pitchFamily="34" charset="0"/>
              </a:rPr>
              <a:t>Finding the optimal number of clusters.</a:t>
            </a:r>
            <a:endParaRPr lang="en-US" b="1" dirty="0"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1E1EB09-3B7F-4AD1-85F5-A963B8B7D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46299" y="4579968"/>
            <a:ext cx="894354" cy="894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4331A99-A934-4099-9190-67078252B1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64121" y="4586134"/>
            <a:ext cx="897858" cy="89785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1F22EFA-5045-D145-A07D-9AC0B3BC727B}"/>
              </a:ext>
            </a:extLst>
          </p:cNvPr>
          <p:cNvSpPr txBox="1"/>
          <p:nvPr/>
        </p:nvSpPr>
        <p:spPr>
          <a:xfrm>
            <a:off x="3221176" y="2957394"/>
            <a:ext cx="254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w Cen MT" panose="020B0602020104020603" pitchFamily="34" charset="0"/>
              </a:rPr>
              <a:t>Classified </a:t>
            </a:r>
            <a:r>
              <a:rPr lang="en-US" b="1" dirty="0">
                <a:latin typeface="Tw Cen MT" panose="020B0602020104020603" pitchFamily="34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>
                <a:latin typeface="Tw Cen MT" panose="020B0602020104020603" pitchFamily="34" charset="0"/>
              </a:rPr>
              <a:t>UnSupervised</a:t>
            </a:r>
            <a:r>
              <a:rPr lang="en-US" b="1" dirty="0" smtClean="0">
                <a:latin typeface="Tw Cen MT" panose="020B0602020104020603" pitchFamily="34" charset="0"/>
              </a:rPr>
              <a:t> </a:t>
            </a:r>
            <a:r>
              <a:rPr lang="en-US" b="1" dirty="0">
                <a:latin typeface="Tw Cen MT" panose="020B0602020104020603" pitchFamily="34" charset="0"/>
              </a:rPr>
              <a:t>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Predict </a:t>
            </a:r>
            <a:r>
              <a:rPr lang="en-US" b="1" dirty="0" smtClean="0"/>
              <a:t> the clusters of  customers. </a:t>
            </a:r>
            <a:endParaRPr lang="en-US" b="1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w Cen MT" panose="020B06020201040206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948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9" grpId="0"/>
      <p:bldP spid="6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FD36EBE0-2C84-494E-9C0B-54A6EFA86DA6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208D727C-49D3-4C59-91D3-816C0DD22E21}"/>
              </a:ext>
            </a:extLst>
          </p:cNvPr>
          <p:cNvGrpSpPr/>
          <p:nvPr/>
        </p:nvGrpSpPr>
        <p:grpSpPr>
          <a:xfrm>
            <a:off x="337316" y="-2"/>
            <a:ext cx="11965470" cy="6858000"/>
            <a:chOff x="213096" y="0"/>
            <a:chExt cx="11965470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B40A12D7-9F13-43EC-95DE-B85ADBCAA6B6}"/>
                </a:ext>
              </a:extLst>
            </p:cNvPr>
            <p:cNvSpPr txBox="1"/>
            <p:nvPr/>
          </p:nvSpPr>
          <p:spPr>
            <a:xfrm rot="16200000">
              <a:off x="10582359" y="2806787"/>
              <a:ext cx="19920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  <a:p>
              <a:pPr algn="ctr"/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728BA24-99D1-4E44-98AC-50745A94AD6C}"/>
              </a:ext>
            </a:extLst>
          </p:cNvPr>
          <p:cNvGrpSpPr/>
          <p:nvPr/>
        </p:nvGrpSpPr>
        <p:grpSpPr>
          <a:xfrm>
            <a:off x="1237921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11712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Workflow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xmlns="" id="{2704DBF9-F2DF-4744-9CBE-8384BF790E0F}"/>
              </a:ext>
            </a:extLst>
          </p:cNvPr>
          <p:cNvGrpSpPr/>
          <p:nvPr/>
        </p:nvGrpSpPr>
        <p:grpSpPr>
          <a:xfrm>
            <a:off x="-7932726" y="-30847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xmlns="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573660" y="3047594"/>
              <a:ext cx="2337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Conclusion</a:t>
              </a:r>
              <a:endParaRPr lang="en-US" sz="3200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xmlns="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3" cy="6858000"/>
            <a:chOff x="718505" y="-1"/>
            <a:chExt cx="869233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7903412" y="3001391"/>
              <a:ext cx="23685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 closing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7277CEC9-24C9-4B1D-964A-A216786A7724}"/>
              </a:ext>
            </a:extLst>
          </p:cNvPr>
          <p:cNvCxnSpPr/>
          <p:nvPr/>
        </p:nvCxnSpPr>
        <p:spPr>
          <a:xfrm>
            <a:off x="3850016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xmlns="" id="{F1840EDE-DF70-433F-86FE-A402BC5C2DDE}"/>
              </a:ext>
            </a:extLst>
          </p:cNvPr>
          <p:cNvGrpSpPr/>
          <p:nvPr/>
        </p:nvGrpSpPr>
        <p:grpSpPr>
          <a:xfrm>
            <a:off x="3638922" y="3517706"/>
            <a:ext cx="211094" cy="211094"/>
            <a:chOff x="1677812" y="4248152"/>
            <a:chExt cx="211094" cy="21109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xmlns="" id="{43B84625-CD81-4477-AFEA-2D657FFA16C5}"/>
                </a:ext>
              </a:extLst>
            </p:cNvPr>
            <p:cNvSpPr/>
            <p:nvPr/>
          </p:nvSpPr>
          <p:spPr>
            <a:xfrm>
              <a:off x="1677812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xmlns="" id="{90BB5737-FB23-4CC2-81BC-52D57E7FB8E9}"/>
                </a:ext>
              </a:extLst>
            </p:cNvPr>
            <p:cNvSpPr/>
            <p:nvPr/>
          </p:nvSpPr>
          <p:spPr>
            <a:xfrm>
              <a:off x="1708100" y="4278440"/>
              <a:ext cx="150518" cy="150518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xmlns="" id="{D5DAD85F-381F-4EA0-9781-3C23F8D9AC73}"/>
              </a:ext>
            </a:extLst>
          </p:cNvPr>
          <p:cNvCxnSpPr/>
          <p:nvPr/>
        </p:nvCxnSpPr>
        <p:spPr>
          <a:xfrm>
            <a:off x="5997735" y="3623253"/>
            <a:ext cx="1966913" cy="0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xmlns="" id="{E76B67BC-401F-4EA8-8CBE-EEB8DFAA45A7}"/>
              </a:ext>
            </a:extLst>
          </p:cNvPr>
          <p:cNvGrpSpPr/>
          <p:nvPr/>
        </p:nvGrpSpPr>
        <p:grpSpPr>
          <a:xfrm>
            <a:off x="5816929" y="3517706"/>
            <a:ext cx="211094" cy="211094"/>
            <a:chOff x="3855819" y="4248152"/>
            <a:chExt cx="211094" cy="211094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xmlns="" id="{A399A27A-C7E8-457C-9D90-A66A1BF1F76F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xmlns="" id="{C4008114-54A1-42C2-9000-1CC3AE1D8927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xmlns="" id="{590AD362-84BB-49C7-8C91-CDB895729924}"/>
              </a:ext>
            </a:extLst>
          </p:cNvPr>
          <p:cNvGrpSpPr/>
          <p:nvPr/>
        </p:nvGrpSpPr>
        <p:grpSpPr>
          <a:xfrm>
            <a:off x="7934360" y="3517706"/>
            <a:ext cx="211094" cy="211094"/>
            <a:chOff x="5973250" y="4248152"/>
            <a:chExt cx="211094" cy="21109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xmlns="" id="{A32FB427-F316-4459-B06D-2A2B27FC7053}"/>
                </a:ext>
              </a:extLst>
            </p:cNvPr>
            <p:cNvSpPr/>
            <p:nvPr/>
          </p:nvSpPr>
          <p:spPr>
            <a:xfrm>
              <a:off x="5973250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xmlns="" id="{C35EF795-8B2D-4CD0-87FF-5756B089D921}"/>
                </a:ext>
              </a:extLst>
            </p:cNvPr>
            <p:cNvSpPr/>
            <p:nvPr/>
          </p:nvSpPr>
          <p:spPr>
            <a:xfrm>
              <a:off x="6003538" y="4278440"/>
              <a:ext cx="150518" cy="150518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8DC71A93-B148-4A8B-B0CA-4AD086FE8D7B}"/>
              </a:ext>
            </a:extLst>
          </p:cNvPr>
          <p:cNvSpPr txBox="1"/>
          <p:nvPr/>
        </p:nvSpPr>
        <p:spPr>
          <a:xfrm>
            <a:off x="2791372" y="4303455"/>
            <a:ext cx="2150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Read data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Visualization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Checking NA’s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Splitting column data and factorizing them.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70B20FE2-BC47-4EB2-B7EA-CBE6F5B390D3}"/>
              </a:ext>
            </a:extLst>
          </p:cNvPr>
          <p:cNvSpPr txBox="1"/>
          <p:nvPr/>
        </p:nvSpPr>
        <p:spPr>
          <a:xfrm>
            <a:off x="2594536" y="3709155"/>
            <a:ext cx="228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5969"/>
                </a:solidFill>
                <a:latin typeface="Tw Cen MT" panose="020B0602020104020603" pitchFamily="34" charset="0"/>
              </a:rPr>
              <a:t>PreProcessing</a:t>
            </a:r>
            <a:endParaRPr lang="en-US" sz="2800" b="1" dirty="0">
              <a:solidFill>
                <a:srgbClr val="FF5969"/>
              </a:solidFill>
              <a:latin typeface="Tw Cen MT" panose="020B0602020104020603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AFB0129A-D09E-4693-96AE-20F4A2C31E42}"/>
              </a:ext>
            </a:extLst>
          </p:cNvPr>
          <p:cNvSpPr txBox="1"/>
          <p:nvPr/>
        </p:nvSpPr>
        <p:spPr>
          <a:xfrm>
            <a:off x="5003104" y="4413813"/>
            <a:ext cx="1849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K Means Clustering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B58D17C2-3595-44AD-9D77-27C29A8030BC}"/>
              </a:ext>
            </a:extLst>
          </p:cNvPr>
          <p:cNvSpPr txBox="1"/>
          <p:nvPr/>
        </p:nvSpPr>
        <p:spPr>
          <a:xfrm>
            <a:off x="4783446" y="3709155"/>
            <a:ext cx="228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2CBBE"/>
                </a:solidFill>
                <a:latin typeface="Tw Cen MT" panose="020B0602020104020603" pitchFamily="34" charset="0"/>
              </a:rPr>
              <a:t>Model Building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B60C2261-B057-44FB-B300-F0F52E3F90C0}"/>
              </a:ext>
            </a:extLst>
          </p:cNvPr>
          <p:cNvSpPr txBox="1"/>
          <p:nvPr/>
        </p:nvSpPr>
        <p:spPr>
          <a:xfrm>
            <a:off x="7132243" y="4413813"/>
            <a:ext cx="2150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Prediction 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with </a:t>
            </a:r>
            <a:r>
              <a:rPr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models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D8562F22-E78F-4DD5-9BBD-EEAB69C0B365}"/>
              </a:ext>
            </a:extLst>
          </p:cNvPr>
          <p:cNvSpPr txBox="1"/>
          <p:nvPr/>
        </p:nvSpPr>
        <p:spPr>
          <a:xfrm>
            <a:off x="6912585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EC630"/>
                </a:solidFill>
                <a:latin typeface="Tw Cen MT" panose="020B0602020104020603" pitchFamily="34" charset="0"/>
              </a:rPr>
              <a:t>Testing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711450F4-A7BD-494E-BD71-C6C5EB8D03D1}"/>
              </a:ext>
            </a:extLst>
          </p:cNvPr>
          <p:cNvGrpSpPr/>
          <p:nvPr/>
        </p:nvGrpSpPr>
        <p:grpSpPr>
          <a:xfrm>
            <a:off x="3101220" y="1755914"/>
            <a:ext cx="1275682" cy="1275682"/>
            <a:chOff x="3063120" y="1755914"/>
            <a:chExt cx="1275682" cy="1275682"/>
          </a:xfrm>
        </p:grpSpPr>
        <p:sp>
          <p:nvSpPr>
            <p:cNvPr id="120" name="Teardrop 119">
              <a:extLst>
                <a:ext uri="{FF2B5EF4-FFF2-40B4-BE49-F238E27FC236}">
                  <a16:creationId xmlns:a16="http://schemas.microsoft.com/office/drawing/2014/main" xmlns="" id="{5E489B47-B2BB-4EFB-8EC4-21C10615E463}"/>
                </a:ext>
              </a:extLst>
            </p:cNvPr>
            <p:cNvSpPr/>
            <p:nvPr/>
          </p:nvSpPr>
          <p:spPr>
            <a:xfrm rot="8100000">
              <a:off x="306312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xmlns="" id="{862B435C-D1B2-4C1C-B995-8D888E87C5D7}"/>
                </a:ext>
              </a:extLst>
            </p:cNvPr>
            <p:cNvSpPr/>
            <p:nvPr/>
          </p:nvSpPr>
          <p:spPr>
            <a:xfrm>
              <a:off x="325746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xmlns="" id="{262C0D94-FE17-421D-AA32-BD4AFE13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86696" y="2066644"/>
              <a:ext cx="627392" cy="62739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91C1607-C8B7-4B99-9DC5-3321A9E92D49}"/>
              </a:ext>
            </a:extLst>
          </p:cNvPr>
          <p:cNvGrpSpPr/>
          <p:nvPr/>
        </p:nvGrpSpPr>
        <p:grpSpPr>
          <a:xfrm>
            <a:off x="5280540" y="1755914"/>
            <a:ext cx="1275682" cy="1275682"/>
            <a:chOff x="5242440" y="1755914"/>
            <a:chExt cx="1275682" cy="1275682"/>
          </a:xfrm>
        </p:grpSpPr>
        <p:sp>
          <p:nvSpPr>
            <p:cNvPr id="124" name="Teardrop 123">
              <a:extLst>
                <a:ext uri="{FF2B5EF4-FFF2-40B4-BE49-F238E27FC236}">
                  <a16:creationId xmlns:a16="http://schemas.microsoft.com/office/drawing/2014/main" xmlns="" id="{A44D7BEA-70F0-4773-A72C-A5B9951D3536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xmlns="" id="{1431DABB-47B8-4640-BD39-9CC7E2CDA115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xmlns="" id="{B5EEDA48-5891-495E-A9A5-8AEE83947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A807BE1-996E-4364-AC05-CAC8C826377C}"/>
              </a:ext>
            </a:extLst>
          </p:cNvPr>
          <p:cNvGrpSpPr/>
          <p:nvPr/>
        </p:nvGrpSpPr>
        <p:grpSpPr>
          <a:xfrm>
            <a:off x="7391281" y="1755914"/>
            <a:ext cx="1275682" cy="1275682"/>
            <a:chOff x="7353181" y="1755914"/>
            <a:chExt cx="1275682" cy="1275682"/>
          </a:xfrm>
        </p:grpSpPr>
        <p:sp>
          <p:nvSpPr>
            <p:cNvPr id="128" name="Teardrop 127">
              <a:extLst>
                <a:ext uri="{FF2B5EF4-FFF2-40B4-BE49-F238E27FC236}">
                  <a16:creationId xmlns:a16="http://schemas.microsoft.com/office/drawing/2014/main" xmlns="" id="{76257F1B-992C-4717-A6A2-EDE25A4F31C3}"/>
                </a:ext>
              </a:extLst>
            </p:cNvPr>
            <p:cNvSpPr/>
            <p:nvPr/>
          </p:nvSpPr>
          <p:spPr>
            <a:xfrm rot="8100000">
              <a:off x="7353181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xmlns="" id="{CBB174F9-BA66-486F-BC62-F2720CED100C}"/>
                </a:ext>
              </a:extLst>
            </p:cNvPr>
            <p:cNvSpPr/>
            <p:nvPr/>
          </p:nvSpPr>
          <p:spPr>
            <a:xfrm>
              <a:off x="7547530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xmlns="" id="{58BE45EE-A44E-41D8-8C13-099C1F70E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48666" y="2048456"/>
              <a:ext cx="684562" cy="684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624499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2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25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3" grpId="0"/>
      <p:bldP spid="114" grpId="0"/>
      <p:bldP spid="117" grpId="0"/>
      <p:bldP spid="1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Barplot</a:t>
            </a:r>
            <a:r>
              <a:rPr lang="en-US" sz="2400" dirty="0" smtClean="0"/>
              <a:t> on Gender:-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06191" y="1166850"/>
            <a:ext cx="8382838" cy="463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4378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3778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Barplot</a:t>
            </a:r>
            <a:r>
              <a:rPr lang="en-US" sz="2400" dirty="0" smtClean="0"/>
              <a:t> on Distribution of Age:- 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1637" y="1220627"/>
            <a:ext cx="7915505" cy="472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67983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>
            <a:normAutofit/>
          </a:bodyPr>
          <a:lstStyle/>
          <a:p>
            <a:r>
              <a:rPr lang="en-IN" sz="2400" dirty="0" err="1" smtClean="0"/>
              <a:t>Barplot</a:t>
            </a:r>
            <a:r>
              <a:rPr lang="en-IN" sz="2400" dirty="0" smtClean="0"/>
              <a:t> on Income Distributions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6629" y="1082245"/>
            <a:ext cx="7236821" cy="4773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4416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>
            <a:normAutofit/>
          </a:bodyPr>
          <a:lstStyle/>
          <a:p>
            <a:r>
              <a:rPr lang="en-IN" sz="2400" dirty="0" err="1" smtClean="0"/>
              <a:t>Barplot</a:t>
            </a:r>
            <a:r>
              <a:rPr lang="en-IN" sz="2400" dirty="0" smtClean="0"/>
              <a:t> on Income Distribution by Gender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1481" y="1338810"/>
            <a:ext cx="7349719" cy="438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67716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xmlns="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xmlns="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407E3AA2-679E-4924-AC1B-FE6C3A02C251}"/>
                </a:ext>
              </a:extLst>
            </p:cNvPr>
            <p:cNvSpPr txBox="1"/>
            <p:nvPr/>
          </p:nvSpPr>
          <p:spPr>
            <a:xfrm rot="16200000">
              <a:off x="10872792" y="3256289"/>
              <a:ext cx="19920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Problem</a:t>
              </a:r>
              <a:endParaRPr lang="en-US" sz="28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xmlns="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xmlns="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Content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xmlns="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6F7667A6-1C16-4F0A-A162-61BD16E6BE6B}"/>
              </a:ext>
            </a:extLst>
          </p:cNvPr>
          <p:cNvGrpSpPr/>
          <p:nvPr/>
        </p:nvGrpSpPr>
        <p:grpSpPr>
          <a:xfrm>
            <a:off x="1284788" y="10046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xmlns="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xmlns="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070217" y="3142698"/>
              <a:ext cx="20859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Workflow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xmlns="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3" cy="6858000"/>
            <a:chOff x="718505" y="-1"/>
            <a:chExt cx="8692333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xmlns="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xmlns="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07007" y="3104986"/>
              <a:ext cx="21613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In closing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2008E4D2-0DB8-EA4B-9751-2981D55B65A9}"/>
              </a:ext>
            </a:extLst>
          </p:cNvPr>
          <p:cNvSpPr/>
          <p:nvPr/>
        </p:nvSpPr>
        <p:spPr>
          <a:xfrm>
            <a:off x="1184974" y="-4"/>
            <a:ext cx="9574094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9421F04-ECDF-434C-A47C-C1AE15E8A27E}"/>
              </a:ext>
            </a:extLst>
          </p:cNvPr>
          <p:cNvSpPr txBox="1"/>
          <p:nvPr/>
        </p:nvSpPr>
        <p:spPr>
          <a:xfrm>
            <a:off x="1290919" y="161366"/>
            <a:ext cx="8033952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  <a:p>
            <a:r>
              <a:rPr lang="en-US" dirty="0" smtClean="0"/>
              <a:t>1. There are 5 rough clusters obtained by the data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Low income, low spending score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Low income, high spending score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Mid income, medium spending score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High income, low spending score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High income, high spending score</a:t>
            </a:r>
          </a:p>
          <a:p>
            <a:endParaRPr lang="en-IN" dirty="0" smtClean="0"/>
          </a:p>
          <a:p>
            <a:r>
              <a:rPr lang="en-US" dirty="0" smtClean="0"/>
              <a:t>2. Based on these data, the following hypotheses could be tested: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Marketing cheaper items to women to see if they purchase more frequently or      </a:t>
            </a:r>
          </a:p>
          <a:p>
            <a:r>
              <a:rPr lang="en-US" dirty="0" smtClean="0"/>
              <a:t>     more volume.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Marketing more to younger women because their spending score tends to be  </a:t>
            </a:r>
          </a:p>
          <a:p>
            <a:r>
              <a:rPr lang="en-US" dirty="0" smtClean="0"/>
              <a:t>     higher.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Thinking up new ways to target advertising, pricing, branding, etc. to the older </a:t>
            </a:r>
          </a:p>
          <a:p>
            <a:r>
              <a:rPr lang="en-US" dirty="0" smtClean="0"/>
              <a:t>     women (older than early 40s) who have lower spending scores.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Figure out a way to gather more data to build a data set that has more features. </a:t>
            </a:r>
          </a:p>
          <a:p>
            <a:r>
              <a:rPr lang="en-US" dirty="0" smtClean="0"/>
              <a:t>     The more features, the better understanding of what determines Spending Score. </a:t>
            </a:r>
          </a:p>
          <a:p>
            <a:r>
              <a:rPr lang="en-US" dirty="0" smtClean="0"/>
              <a:t>     Once Spending Score is better understood, we can understand what factors will  </a:t>
            </a:r>
          </a:p>
          <a:p>
            <a:r>
              <a:rPr lang="en-US" dirty="0" smtClean="0"/>
              <a:t>     lead to increasing Spending Score, thus lead to greater profits.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1" name="Freeform: Shape 66">
            <a:extLst>
              <a:ext uri="{FF2B5EF4-FFF2-40B4-BE49-F238E27FC236}">
                <a16:creationId xmlns:a16="http://schemas.microsoft.com/office/drawing/2014/main" xmlns="" id="{C269E76F-4B6B-A54F-ADEF-FA822C3FBB60}"/>
              </a:ext>
            </a:extLst>
          </p:cNvPr>
          <p:cNvSpPr/>
          <p:nvPr/>
        </p:nvSpPr>
        <p:spPr>
          <a:xfrm>
            <a:off x="9521521" y="2295450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BE8DBA9-CCC8-C04C-928C-82E57CE2B668}"/>
              </a:ext>
            </a:extLst>
          </p:cNvPr>
          <p:cNvSpPr txBox="1"/>
          <p:nvPr/>
        </p:nvSpPr>
        <p:spPr>
          <a:xfrm rot="16200000">
            <a:off x="9481528" y="3252484"/>
            <a:ext cx="1821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0EEF0"/>
                </a:solidFill>
                <a:latin typeface="Tw Cen MT" panose="020B0602020104020603" pitchFamily="34" charset="0"/>
              </a:rPr>
              <a:t>Conclusion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3965200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354</Words>
  <Application>Microsoft Office PowerPoint</Application>
  <PresentationFormat>Custom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</vt:lpstr>
      <vt:lpstr>Slide 1</vt:lpstr>
      <vt:lpstr>Slide 2</vt:lpstr>
      <vt:lpstr>Slide 3</vt:lpstr>
      <vt:lpstr>Slide 4</vt:lpstr>
      <vt:lpstr>Barplot on Gender:-</vt:lpstr>
      <vt:lpstr>Barplot on Distribution of Age:- </vt:lpstr>
      <vt:lpstr>Barplot on Income Distributions</vt:lpstr>
      <vt:lpstr>Barplot on Income Distribution by Gender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Zähringer</dc:creator>
  <cp:lastModifiedBy>DELL</cp:lastModifiedBy>
  <cp:revision>63</cp:revision>
  <dcterms:created xsi:type="dcterms:W3CDTF">2017-01-05T13:17:27Z</dcterms:created>
  <dcterms:modified xsi:type="dcterms:W3CDTF">2020-07-31T09:08:57Z</dcterms:modified>
</cp:coreProperties>
</file>