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6" r:id="rId3"/>
    <p:sldId id="287" r:id="rId4"/>
    <p:sldId id="257" r:id="rId5"/>
    <p:sldId id="285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79" r:id="rId14"/>
    <p:sldId id="29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AD62A06-8A5F-41CB-9364-E6735B6720A6}">
  <a:tblStyle styleId="{BAD62A06-8A5F-41CB-9364-E6735B6720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21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7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45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5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58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51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5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9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1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5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8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DipTrack</a:t>
            </a:r>
            <a:endParaRPr lang="en" sz="5400" dirty="0"/>
          </a:p>
        </p:txBody>
      </p:sp>
      <p:sp>
        <p:nvSpPr>
          <p:cNvPr id="3" name="Shape 87">
            <a:extLst>
              <a:ext uri="{FF2B5EF4-FFF2-40B4-BE49-F238E27FC236}">
                <a16:creationId xmlns:a16="http://schemas.microsoft.com/office/drawing/2014/main" id="{14BE0E95-4141-41C8-BF36-5A661488E97B}"/>
              </a:ext>
            </a:extLst>
          </p:cNvPr>
          <p:cNvSpPr txBox="1">
            <a:spLocks/>
          </p:cNvSpPr>
          <p:nvPr/>
        </p:nvSpPr>
        <p:spPr>
          <a:xfrm>
            <a:off x="0" y="2954216"/>
            <a:ext cx="91440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400" dirty="0"/>
              <a:t>Corentin MAPELLA &amp; Glodie TANDU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5122" name="Picture 2" descr="Création d'une filière">
            <a:extLst>
              <a:ext uri="{FF2B5EF4-FFF2-40B4-BE49-F238E27FC236}">
                <a16:creationId xmlns:a16="http://schemas.microsoft.com/office/drawing/2014/main" id="{7CD66C85-2357-4931-9F85-5256E91A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23" y="92075"/>
            <a:ext cx="57531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3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DEMONSTRATION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Après la théorie… La pratique 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955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C’est parti !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fr-FR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4" name="Shape 134"/>
          <p:cNvGrpSpPr/>
          <p:nvPr/>
        </p:nvGrpSpPr>
        <p:grpSpPr>
          <a:xfrm>
            <a:off x="7899233" y="428034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62966457-D109-4E95-83B5-1C95A52D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34" y="1404253"/>
            <a:ext cx="767788" cy="7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Merci pour votre écoute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3326305"/>
            <a:ext cx="5593965" cy="753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 b="1" dirty="0"/>
              <a:t>Des questions </a:t>
            </a:r>
            <a:r>
              <a:rPr lang="en" sz="3600" b="1" dirty="0"/>
              <a:t>?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Au revoir !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2108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SOMMAIRE</a:t>
            </a:r>
            <a:endParaRPr lang="en" dirty="0"/>
          </a:p>
        </p:txBody>
      </p:sp>
      <p:sp>
        <p:nvSpPr>
          <p:cNvPr id="221" name="Shape 221"/>
          <p:cNvSpPr/>
          <p:nvPr/>
        </p:nvSpPr>
        <p:spPr>
          <a:xfrm>
            <a:off x="543439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427809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4212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1B125-72E7-4B86-94E3-4742F1F011E9}"/>
              </a:ext>
            </a:extLst>
          </p:cNvPr>
          <p:cNvSpPr txBox="1"/>
          <p:nvPr/>
        </p:nvSpPr>
        <p:spPr>
          <a:xfrm>
            <a:off x="3938172" y="2914310"/>
            <a:ext cx="150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2. Fonctionnalités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51F3E4-2B21-454B-BE72-D88D729A91AF}"/>
              </a:ext>
            </a:extLst>
          </p:cNvPr>
          <p:cNvSpPr txBox="1"/>
          <p:nvPr/>
        </p:nvSpPr>
        <p:spPr>
          <a:xfrm>
            <a:off x="1756301" y="2914310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1. Présentation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A3ECDF-1146-46F0-AE4E-DAF2CD0884D9}"/>
              </a:ext>
            </a:extLst>
          </p:cNvPr>
          <p:cNvSpPr txBox="1"/>
          <p:nvPr/>
        </p:nvSpPr>
        <p:spPr>
          <a:xfrm>
            <a:off x="5949609" y="2914310"/>
            <a:ext cx="15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3. Démonstration</a:t>
            </a:r>
            <a:endParaRPr lang="en" b="1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9518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PRESENTATION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La naissance du remplaçant d’APOGEE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99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Introduction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305522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FR" sz="1400" b="1" dirty="0">
                <a:solidFill>
                  <a:srgbClr val="00AE9D"/>
                </a:solidFill>
              </a:rPr>
              <a:t>DESCRIPTION DE L’EXISTANT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Le corps enseignant utilise un progiciel nommé </a:t>
            </a:r>
            <a:r>
              <a:rPr lang="fr-FR" sz="1200" b="1" dirty="0"/>
              <a:t>APOGEE </a:t>
            </a:r>
            <a:r>
              <a:rPr lang="fr-FR" sz="1200" dirty="0"/>
              <a:t>destiné à la gestion des inscriptions et des dossiers des étudiants.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Il est composé de plusieurs modules tels que le </a:t>
            </a:r>
            <a:r>
              <a:rPr lang="fr-FR" sz="1200" b="1" dirty="0"/>
              <a:t>contrôle des connaissances</a:t>
            </a:r>
            <a:r>
              <a:rPr lang="fr-FR" sz="1200" dirty="0"/>
              <a:t>, la </a:t>
            </a:r>
            <a:r>
              <a:rPr lang="fr-FR" sz="1200" b="1" dirty="0"/>
              <a:t>gestion des résultats</a:t>
            </a:r>
            <a:r>
              <a:rPr lang="fr-FR" sz="1200" dirty="0"/>
              <a:t> et bien plus encore.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Inconvénients Majeurs : 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Logiciel </a:t>
            </a:r>
            <a:r>
              <a:rPr lang="fr-FR" sz="1200" b="1" dirty="0"/>
              <a:t>en déclin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Non adapté </a:t>
            </a:r>
            <a:r>
              <a:rPr lang="fr-FR" sz="1200" dirty="0"/>
              <a:t>aux besoins de l’université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Ergonomie </a:t>
            </a:r>
            <a:r>
              <a:rPr lang="fr-FR" sz="1200" b="1" dirty="0"/>
              <a:t>peu intuitive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  <p:sp>
        <p:nvSpPr>
          <p:cNvPr id="10" name="Shape 93">
            <a:extLst>
              <a:ext uri="{FF2B5EF4-FFF2-40B4-BE49-F238E27FC236}">
                <a16:creationId xmlns:a16="http://schemas.microsoft.com/office/drawing/2014/main" id="{8B2B68B5-9870-486C-BADB-E33C7785D7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06448" y="1556149"/>
            <a:ext cx="3228659" cy="2959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AE9D"/>
                </a:solidFill>
              </a:rPr>
              <a:t>OBJECTIFS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La web application </a:t>
            </a:r>
            <a:r>
              <a:rPr lang="fr-FR" sz="1200" b="1" dirty="0"/>
              <a:t>DipTrack</a:t>
            </a:r>
            <a:r>
              <a:rPr lang="fr-FR" sz="1200" dirty="0"/>
              <a:t> (</a:t>
            </a:r>
            <a:r>
              <a:rPr lang="fr-FR" sz="1200" dirty="0" err="1"/>
              <a:t>Diploma</a:t>
            </a:r>
            <a:r>
              <a:rPr lang="fr-FR" sz="1200" dirty="0"/>
              <a:t> </a:t>
            </a:r>
            <a:r>
              <a:rPr lang="fr-FR" sz="1200" dirty="0" err="1"/>
              <a:t>Tracking</a:t>
            </a:r>
            <a:r>
              <a:rPr lang="fr-FR" sz="1200" dirty="0"/>
              <a:t>) a pour ambition de </a:t>
            </a:r>
            <a:r>
              <a:rPr lang="fr-FR" sz="1200" b="1" dirty="0"/>
              <a:t>remplacer APOGEE </a:t>
            </a:r>
            <a:r>
              <a:rPr lang="fr-FR" sz="1200" dirty="0"/>
              <a:t>tout en y ajouter </a:t>
            </a:r>
            <a:r>
              <a:rPr lang="fr-FR" sz="1200" b="1" dirty="0"/>
              <a:t>ses propres atouts</a:t>
            </a:r>
            <a:r>
              <a:rPr lang="fr-FR" sz="1200" dirty="0"/>
              <a:t>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Ayant pour objectif d’être une </a:t>
            </a:r>
            <a:r>
              <a:rPr lang="fr-FR" sz="1200" b="1" dirty="0"/>
              <a:t>plateforme accessible à tous</a:t>
            </a:r>
            <a:r>
              <a:rPr lang="fr-FR" sz="1200" dirty="0"/>
              <a:t>, l’administration, le corps enseignant et même les étudiants y auront accès.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Nouvelles fonctionnalités : 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Notifications</a:t>
            </a:r>
            <a:r>
              <a:rPr lang="fr-FR" sz="1200" dirty="0"/>
              <a:t> par mail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Import/Export </a:t>
            </a:r>
            <a:r>
              <a:rPr lang="fr-FR" sz="1200" dirty="0"/>
              <a:t>d'Excel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Simulation </a:t>
            </a:r>
            <a:r>
              <a:rPr lang="fr-FR" sz="1200" dirty="0"/>
              <a:t>des notes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Environnement &amp; Langages </a:t>
            </a:r>
            <a:endParaRPr lang="en" dirty="0"/>
          </a:p>
        </p:txBody>
      </p:sp>
      <p:sp>
        <p:nvSpPr>
          <p:cNvPr id="10" name="Shape 229">
            <a:extLst>
              <a:ext uri="{FF2B5EF4-FFF2-40B4-BE49-F238E27FC236}">
                <a16:creationId xmlns:a16="http://schemas.microsoft.com/office/drawing/2014/main" id="{E3EDA503-4CE1-45BC-92AD-0190BFB36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0489" y="1614564"/>
            <a:ext cx="165571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b="1" dirty="0"/>
              <a:t>Eclipse</a:t>
            </a:r>
            <a:endParaRPr lang="en" b="1" dirty="0"/>
          </a:p>
          <a:p>
            <a:pPr lvl="0" algn="just" rtl="0">
              <a:spcBef>
                <a:spcPts val="0"/>
              </a:spcBef>
              <a:buNone/>
            </a:pPr>
            <a:r>
              <a:rPr lang="fr-FR" sz="1200" dirty="0"/>
              <a:t>Environnement de développement intégré le plus utilisé dans la programmation JAVA</a:t>
            </a:r>
            <a:endParaRPr lang="en" sz="1200" dirty="0"/>
          </a:p>
        </p:txBody>
      </p:sp>
      <p:sp>
        <p:nvSpPr>
          <p:cNvPr id="11" name="Shape 230">
            <a:extLst>
              <a:ext uri="{FF2B5EF4-FFF2-40B4-BE49-F238E27FC236}">
                <a16:creationId xmlns:a16="http://schemas.microsoft.com/office/drawing/2014/main" id="{90647633-369D-4F04-92E3-B2A4E0667DC6}"/>
              </a:ext>
            </a:extLst>
          </p:cNvPr>
          <p:cNvSpPr txBox="1">
            <a:spLocks/>
          </p:cNvSpPr>
          <p:nvPr/>
        </p:nvSpPr>
        <p:spPr>
          <a:xfrm>
            <a:off x="3697354" y="161456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Spring</a:t>
            </a:r>
            <a:endParaRPr lang="en" b="1" dirty="0"/>
          </a:p>
          <a:p>
            <a:pPr algn="just">
              <a:buFont typeface="Karla"/>
              <a:buNone/>
            </a:pPr>
            <a:r>
              <a:rPr lang="fr-FR" sz="1200" dirty="0"/>
              <a:t>Framework libre permettant de construire et définir l’infrastructure d’une application java, dont il facilite les tests</a:t>
            </a:r>
            <a:endParaRPr lang="en" sz="1200" dirty="0"/>
          </a:p>
        </p:txBody>
      </p:sp>
      <p:sp>
        <p:nvSpPr>
          <p:cNvPr id="13" name="Shape 232">
            <a:extLst>
              <a:ext uri="{FF2B5EF4-FFF2-40B4-BE49-F238E27FC236}">
                <a16:creationId xmlns:a16="http://schemas.microsoft.com/office/drawing/2014/main" id="{AA688166-5AD5-4344-BC9F-415DB933DE71}"/>
              </a:ext>
            </a:extLst>
          </p:cNvPr>
          <p:cNvSpPr txBox="1">
            <a:spLocks/>
          </p:cNvSpPr>
          <p:nvPr/>
        </p:nvSpPr>
        <p:spPr>
          <a:xfrm>
            <a:off x="770489" y="3190146"/>
            <a:ext cx="195895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GitHub</a:t>
            </a:r>
            <a:endParaRPr lang="en" b="1" dirty="0"/>
          </a:p>
          <a:p>
            <a:pPr algn="just">
              <a:buFont typeface="Karla"/>
              <a:buNone/>
            </a:pPr>
            <a:r>
              <a:rPr lang="fr-FR" sz="1200" dirty="0"/>
              <a:t>Service web d’hébergement et de gestion de développement de logiciels</a:t>
            </a:r>
            <a:endParaRPr lang="en" sz="1200" dirty="0"/>
          </a:p>
        </p:txBody>
      </p:sp>
      <p:sp>
        <p:nvSpPr>
          <p:cNvPr id="14" name="Shape 233">
            <a:extLst>
              <a:ext uri="{FF2B5EF4-FFF2-40B4-BE49-F238E27FC236}">
                <a16:creationId xmlns:a16="http://schemas.microsoft.com/office/drawing/2014/main" id="{52CC0D63-F204-45F0-8200-C6AC0D4B14BD}"/>
              </a:ext>
            </a:extLst>
          </p:cNvPr>
          <p:cNvSpPr txBox="1">
            <a:spLocks/>
          </p:cNvSpPr>
          <p:nvPr/>
        </p:nvSpPr>
        <p:spPr>
          <a:xfrm>
            <a:off x="3733930" y="319571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Slack</a:t>
            </a:r>
            <a:endParaRPr lang="en" b="1" dirty="0"/>
          </a:p>
          <a:p>
            <a:pPr algn="just">
              <a:buFont typeface="Karla"/>
              <a:buNone/>
            </a:pPr>
            <a:r>
              <a:rPr lang="fr-FR" sz="1200" dirty="0"/>
              <a:t>Plateforme de communication collaborative propriétaire et de gestion de projet</a:t>
            </a:r>
            <a:endParaRPr lang="en" sz="1200" dirty="0"/>
          </a:p>
        </p:txBody>
      </p:sp>
      <p:sp>
        <p:nvSpPr>
          <p:cNvPr id="18" name="Shape 230">
            <a:extLst>
              <a:ext uri="{FF2B5EF4-FFF2-40B4-BE49-F238E27FC236}">
                <a16:creationId xmlns:a16="http://schemas.microsoft.com/office/drawing/2014/main" id="{9E131E6C-34A3-4D7D-B70E-F17559043056}"/>
              </a:ext>
            </a:extLst>
          </p:cNvPr>
          <p:cNvSpPr txBox="1">
            <a:spLocks/>
          </p:cNvSpPr>
          <p:nvPr/>
        </p:nvSpPr>
        <p:spPr>
          <a:xfrm>
            <a:off x="6709563" y="160899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WAMP / MAMP</a:t>
            </a:r>
            <a:endParaRPr lang="en" b="1" dirty="0"/>
          </a:p>
          <a:p>
            <a:pPr algn="just">
              <a:buFont typeface="Karla"/>
              <a:buNone/>
            </a:pPr>
            <a:r>
              <a:rPr lang="fr-FR" sz="1200" dirty="0"/>
              <a:t>Plateforme de développement regroupant quatre composants dont MySQL nécessaire pour la gestion de notre base de données</a:t>
            </a:r>
            <a:endParaRPr lang="en" sz="1200" dirty="0"/>
          </a:p>
        </p:txBody>
      </p:sp>
      <p:sp>
        <p:nvSpPr>
          <p:cNvPr id="19" name="Shape 233">
            <a:extLst>
              <a:ext uri="{FF2B5EF4-FFF2-40B4-BE49-F238E27FC236}">
                <a16:creationId xmlns:a16="http://schemas.microsoft.com/office/drawing/2014/main" id="{FBA1D49E-F85C-43EF-A98E-EC4929F1D197}"/>
              </a:ext>
            </a:extLst>
          </p:cNvPr>
          <p:cNvSpPr txBox="1">
            <a:spLocks/>
          </p:cNvSpPr>
          <p:nvPr/>
        </p:nvSpPr>
        <p:spPr>
          <a:xfrm>
            <a:off x="6709563" y="319014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 err="1"/>
              <a:t>StarUML</a:t>
            </a:r>
            <a:endParaRPr lang="en" b="1" dirty="0"/>
          </a:p>
          <a:p>
            <a:pPr algn="just">
              <a:buFont typeface="Karla"/>
              <a:buNone/>
            </a:pPr>
            <a:r>
              <a:rPr lang="fr-FR" sz="1200" dirty="0"/>
              <a:t>Logiciel de modélisation UML gérant la plupart des diagrammes spécifiés dans la norme UML 2.0</a:t>
            </a:r>
            <a:endParaRPr lang="en" sz="1200" dirty="0"/>
          </a:p>
        </p:txBody>
      </p:sp>
      <p:pic>
        <p:nvPicPr>
          <p:cNvPr id="20" name="Image 19" descr="http://img.clubic.com/07439159-photo-eclipse.jpg">
            <a:extLst>
              <a:ext uri="{FF2B5EF4-FFF2-40B4-BE49-F238E27FC236}">
                <a16:creationId xmlns:a16="http://schemas.microsoft.com/office/drawing/2014/main" id="{32E0A459-A60E-44DF-9384-B4B26FED41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6" y="1704394"/>
            <a:ext cx="557102" cy="5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FC13AF0-C9BA-48D9-9973-1086CCC40AE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6" y="3344450"/>
            <a:ext cx="591289" cy="587087"/>
          </a:xfrm>
          <a:prstGeom prst="rect">
            <a:avLst/>
          </a:prstGeom>
        </p:spPr>
      </p:pic>
      <p:pic>
        <p:nvPicPr>
          <p:cNvPr id="1026" name="Picture 2" descr="https://s-media-cache-ak0.pinimg.com/originals/bb/90/83/bb908382e92c644e204ad9aac6cef794.png">
            <a:extLst>
              <a:ext uri="{FF2B5EF4-FFF2-40B4-BE49-F238E27FC236}">
                <a16:creationId xmlns:a16="http://schemas.microsoft.com/office/drawing/2014/main" id="{0CB55093-164D-4729-84A0-6B69C480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5" y="3286546"/>
            <a:ext cx="702894" cy="7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 descr="http://www.unixstickers.com/image/cache/data/stickers/spring/spring-leaf.sh-340x340.png">
            <a:extLst>
              <a:ext uri="{FF2B5EF4-FFF2-40B4-BE49-F238E27FC236}">
                <a16:creationId xmlns:a16="http://schemas.microsoft.com/office/drawing/2014/main" id="{AE167AC5-42B3-4954-B074-5D782CEAB63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79" y="1608996"/>
            <a:ext cx="809195" cy="80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https://www.emweb-connected.fr/wp-content/uploads/sites/18/2016/11/slack-chat.png">
            <a:extLst>
              <a:ext uri="{FF2B5EF4-FFF2-40B4-BE49-F238E27FC236}">
                <a16:creationId xmlns:a16="http://schemas.microsoft.com/office/drawing/2014/main" id="{47EB5BB7-726E-49E2-A398-351E9D38C32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01" y="3286546"/>
            <a:ext cx="618753" cy="61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B358005-252D-4DB7-9F23-6113AF37657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62" y="1722677"/>
            <a:ext cx="594501" cy="5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FONCTIONNALITES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Diagramme de cas d’utilisations, de classes et de séquences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84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pic>
        <p:nvPicPr>
          <p:cNvPr id="3074" name="Picture 2" descr="1 - Use Case Diagram - Général">
            <a:extLst>
              <a:ext uri="{FF2B5EF4-FFF2-40B4-BE49-F238E27FC236}">
                <a16:creationId xmlns:a16="http://schemas.microsoft.com/office/drawing/2014/main" id="{C89C8F59-A87C-4C74-9D24-EE984B60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09" y="79319"/>
            <a:ext cx="5741889" cy="50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fr-FR" b="1" dirty="0">
                <a:solidFill>
                  <a:srgbClr val="00AE9D"/>
                </a:solidFill>
              </a:rPr>
              <a:t> </a:t>
            </a:r>
            <a:r>
              <a:rPr lang="fr-FR" b="1" dirty="0">
                <a:solidFill>
                  <a:srgbClr val="1D405C"/>
                </a:solidFill>
              </a:rPr>
              <a:t>Diagramme de cas </a:t>
            </a:r>
          </a:p>
          <a:p>
            <a:pPr algn="ctr"/>
            <a:r>
              <a:rPr lang="fr-FR" b="1" dirty="0">
                <a:solidFill>
                  <a:srgbClr val="1D405C"/>
                </a:solidFill>
              </a:rPr>
              <a:t>d’utilisations</a:t>
            </a:r>
          </a:p>
        </p:txBody>
      </p:sp>
    </p:spTree>
    <p:extLst>
      <p:ext uri="{BB962C8B-B14F-4D97-AF65-F5344CB8AC3E}">
        <p14:creationId xmlns:p14="http://schemas.microsoft.com/office/powerpoint/2010/main" val="5110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2ADF65-8C8B-4E8E-8273-2607A456FAF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7987" y="265112"/>
            <a:ext cx="6519545" cy="461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1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4098" name="Picture 2" descr="Création d'une classe">
            <a:extLst>
              <a:ext uri="{FF2B5EF4-FFF2-40B4-BE49-F238E27FC236}">
                <a16:creationId xmlns:a16="http://schemas.microsoft.com/office/drawing/2014/main" id="{5946E3A2-4BC6-499A-9C20-1F0FA1D0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18" y="1193482"/>
            <a:ext cx="7159288" cy="34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4851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Personnalisé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20406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292</Words>
  <Application>Microsoft Office PowerPoint</Application>
  <PresentationFormat>Affichage à l'écran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Karla</vt:lpstr>
      <vt:lpstr>Raleway</vt:lpstr>
      <vt:lpstr>Escalus template</vt:lpstr>
      <vt:lpstr>DipTrack</vt:lpstr>
      <vt:lpstr>SOMMAIRE</vt:lpstr>
      <vt:lpstr>1. PRESENTATION</vt:lpstr>
      <vt:lpstr>Introduction</vt:lpstr>
      <vt:lpstr>Environnement &amp; Langages </vt:lpstr>
      <vt:lpstr>2. FONCTIONNALITES</vt:lpstr>
      <vt:lpstr>Présentation PowerPoint</vt:lpstr>
      <vt:lpstr>Présentation PowerPoint</vt:lpstr>
      <vt:lpstr>Présentation PowerPoint</vt:lpstr>
      <vt:lpstr>Présentation PowerPoint</vt:lpstr>
      <vt:lpstr>3. DEMONSTRATION</vt:lpstr>
      <vt:lpstr>C’est parti !</vt:lpstr>
      <vt:lpstr>Merci pour votre écoute</vt:lpstr>
      <vt:lpstr>Au revoir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DipTrack</dc:title>
  <dc:creator>Corentin</dc:creator>
  <cp:lastModifiedBy>Corentin</cp:lastModifiedBy>
  <cp:revision>69</cp:revision>
  <dcterms:modified xsi:type="dcterms:W3CDTF">2017-06-21T21:57:12Z</dcterms:modified>
</cp:coreProperties>
</file>