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22" r:id="rId5"/>
    <p:sldId id="259" r:id="rId6"/>
    <p:sldId id="333" r:id="rId7"/>
    <p:sldId id="323" r:id="rId8"/>
    <p:sldId id="334" r:id="rId9"/>
    <p:sldId id="324" r:id="rId10"/>
    <p:sldId id="326" r:id="rId11"/>
    <p:sldId id="325" r:id="rId12"/>
    <p:sldId id="330" r:id="rId13"/>
    <p:sldId id="329" r:id="rId14"/>
    <p:sldId id="327" r:id="rId15"/>
    <p:sldId id="328" r:id="rId16"/>
    <p:sldId id="332" r:id="rId17"/>
    <p:sldId id="336" r:id="rId18"/>
    <p:sldId id="337" r:id="rId19"/>
    <p:sldId id="294" r:id="rId20"/>
    <p:sldId id="30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entin MAPELLA" initials="CM" lastIdx="10" clrIdx="0">
    <p:extLst>
      <p:ext uri="{19B8F6BF-5375-455C-9EA6-DF929625EA0E}">
        <p15:presenceInfo xmlns:p15="http://schemas.microsoft.com/office/powerpoint/2012/main" userId="S-1-5-21-1416028626-1203091506-1903054459-42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BC6"/>
    <a:srgbClr val="C7D3E6"/>
    <a:srgbClr val="3F5378"/>
    <a:srgbClr val="263248"/>
    <a:srgbClr val="D26F00"/>
    <a:srgbClr val="EE951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2BF5-23D7-4904-AC4F-29BDC572763D}">
  <a:tblStyle styleId="{82EA2BF5-23D7-4904-AC4F-29BDC5727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075" autoAdjust="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3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1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8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1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51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0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9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3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6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5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hreddy/global-terrorism-database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81908" y="1090800"/>
            <a:ext cx="543673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pc="600" dirty="0"/>
              <a:t>SOUTENANCE</a:t>
            </a:r>
            <a:br>
              <a:rPr lang="en" dirty="0"/>
            </a:br>
            <a:r>
              <a:rPr lang="fr-FR" sz="2800" b="0" dirty="0"/>
              <a:t>Entrepôt de données</a:t>
            </a:r>
            <a:endParaRPr b="0" dirty="0"/>
          </a:p>
        </p:txBody>
      </p:sp>
      <p:grpSp>
        <p:nvGrpSpPr>
          <p:cNvPr id="3" name="Shape 744">
            <a:extLst>
              <a:ext uri="{FF2B5EF4-FFF2-40B4-BE49-F238E27FC236}">
                <a16:creationId xmlns:a16="http://schemas.microsoft.com/office/drawing/2014/main" id="{5337846F-F916-4B8D-9E4D-53525B263DDD}"/>
              </a:ext>
            </a:extLst>
          </p:cNvPr>
          <p:cNvGrpSpPr/>
          <p:nvPr/>
        </p:nvGrpSpPr>
        <p:grpSpPr>
          <a:xfrm>
            <a:off x="280436" y="1910568"/>
            <a:ext cx="1114241" cy="900079"/>
            <a:chOff x="5292575" y="3681900"/>
            <a:chExt cx="420150" cy="373275"/>
          </a:xfrm>
        </p:grpSpPr>
        <p:sp>
          <p:nvSpPr>
            <p:cNvPr id="4" name="Shape 745">
              <a:extLst>
                <a:ext uri="{FF2B5EF4-FFF2-40B4-BE49-F238E27FC236}">
                  <a16:creationId xmlns:a16="http://schemas.microsoft.com/office/drawing/2014/main" id="{CB9FC081-F1B1-4CB8-8C56-995139DA42B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46">
              <a:extLst>
                <a:ext uri="{FF2B5EF4-FFF2-40B4-BE49-F238E27FC236}">
                  <a16:creationId xmlns:a16="http://schemas.microsoft.com/office/drawing/2014/main" id="{B4238CEA-C0E0-43C5-A626-4E6450A59638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747">
              <a:extLst>
                <a:ext uri="{FF2B5EF4-FFF2-40B4-BE49-F238E27FC236}">
                  <a16:creationId xmlns:a16="http://schemas.microsoft.com/office/drawing/2014/main" id="{20E16894-76A1-4A02-8202-385353D230B9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48">
              <a:extLst>
                <a:ext uri="{FF2B5EF4-FFF2-40B4-BE49-F238E27FC236}">
                  <a16:creationId xmlns:a16="http://schemas.microsoft.com/office/drawing/2014/main" id="{33549772-497D-441C-9260-39B41A42F22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9">
              <a:extLst>
                <a:ext uri="{FF2B5EF4-FFF2-40B4-BE49-F238E27FC236}">
                  <a16:creationId xmlns:a16="http://schemas.microsoft.com/office/drawing/2014/main" id="{B269EF7B-FBC4-40A9-91D3-0E318FFF9ED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50">
              <a:extLst>
                <a:ext uri="{FF2B5EF4-FFF2-40B4-BE49-F238E27FC236}">
                  <a16:creationId xmlns:a16="http://schemas.microsoft.com/office/drawing/2014/main" id="{A3310AD6-6822-4DD8-BA2A-A2D9940E5C7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51">
              <a:extLst>
                <a:ext uri="{FF2B5EF4-FFF2-40B4-BE49-F238E27FC236}">
                  <a16:creationId xmlns:a16="http://schemas.microsoft.com/office/drawing/2014/main" id="{CB6715E1-6988-4919-A07F-F9BD0907E66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84">
            <a:extLst>
              <a:ext uri="{FF2B5EF4-FFF2-40B4-BE49-F238E27FC236}">
                <a16:creationId xmlns:a16="http://schemas.microsoft.com/office/drawing/2014/main" id="{0C3BE49A-F2FA-4933-994C-CC52E5F8DA96}"/>
              </a:ext>
            </a:extLst>
          </p:cNvPr>
          <p:cNvSpPr txBox="1">
            <a:spLocks/>
          </p:cNvSpPr>
          <p:nvPr/>
        </p:nvSpPr>
        <p:spPr>
          <a:xfrm>
            <a:off x="4445291" y="4217772"/>
            <a:ext cx="4583379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200" dirty="0">
                <a:solidFill>
                  <a:srgbClr val="263248"/>
                </a:solidFill>
              </a:rPr>
              <a:t>Corentin MAPELLA / Glodie TANDU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95ED1B-BF1C-4C2A-9D18-02E99083323F}"/>
              </a:ext>
            </a:extLst>
          </p:cNvPr>
          <p:cNvSpPr/>
          <p:nvPr/>
        </p:nvSpPr>
        <p:spPr>
          <a:xfrm>
            <a:off x="3641123" y="4753232"/>
            <a:ext cx="5502877" cy="205946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onnées 12">
            <a:extLst>
              <a:ext uri="{FF2B5EF4-FFF2-40B4-BE49-F238E27FC236}">
                <a16:creationId xmlns:a16="http://schemas.microsoft.com/office/drawing/2014/main" id="{203B3D90-8E6E-44F2-BA07-4C1C5884B9E8}"/>
              </a:ext>
            </a:extLst>
          </p:cNvPr>
          <p:cNvSpPr/>
          <p:nvPr/>
        </p:nvSpPr>
        <p:spPr>
          <a:xfrm>
            <a:off x="3369750" y="4753232"/>
            <a:ext cx="1075541" cy="205946"/>
          </a:xfrm>
          <a:prstGeom prst="flowChartInputOutpu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rectangle 13">
            <a:extLst>
              <a:ext uri="{FF2B5EF4-FFF2-40B4-BE49-F238E27FC236}">
                <a16:creationId xmlns:a16="http://schemas.microsoft.com/office/drawing/2014/main" id="{348813DC-69E4-4BC1-A16F-010A4A1AF2E4}"/>
              </a:ext>
            </a:extLst>
          </p:cNvPr>
          <p:cNvSpPr/>
          <p:nvPr/>
        </p:nvSpPr>
        <p:spPr>
          <a:xfrm rot="10800000">
            <a:off x="3372322" y="4959178"/>
            <a:ext cx="318615" cy="150494"/>
          </a:xfrm>
          <a:prstGeom prst="rtTriangle">
            <a:avLst/>
          </a:prstGeom>
          <a:solidFill>
            <a:srgbClr val="D2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Données 15">
            <a:extLst>
              <a:ext uri="{FF2B5EF4-FFF2-40B4-BE49-F238E27FC236}">
                <a16:creationId xmlns:a16="http://schemas.microsoft.com/office/drawing/2014/main" id="{AABB8FF3-CF05-43AA-B107-821D75C02D42}"/>
              </a:ext>
            </a:extLst>
          </p:cNvPr>
          <p:cNvSpPr/>
          <p:nvPr/>
        </p:nvSpPr>
        <p:spPr>
          <a:xfrm>
            <a:off x="3576636" y="4993783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Données 17">
            <a:extLst>
              <a:ext uri="{FF2B5EF4-FFF2-40B4-BE49-F238E27FC236}">
                <a16:creationId xmlns:a16="http://schemas.microsoft.com/office/drawing/2014/main" id="{907CF3E9-3147-4C48-9AF2-842C645CE183}"/>
              </a:ext>
            </a:extLst>
          </p:cNvPr>
          <p:cNvSpPr/>
          <p:nvPr/>
        </p:nvSpPr>
        <p:spPr>
          <a:xfrm>
            <a:off x="3609973" y="4956796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Données 18">
            <a:extLst>
              <a:ext uri="{FF2B5EF4-FFF2-40B4-BE49-F238E27FC236}">
                <a16:creationId xmlns:a16="http://schemas.microsoft.com/office/drawing/2014/main" id="{C1F13078-FB4B-42D4-894B-DDD95603C94E}"/>
              </a:ext>
            </a:extLst>
          </p:cNvPr>
          <p:cNvSpPr/>
          <p:nvPr/>
        </p:nvSpPr>
        <p:spPr>
          <a:xfrm>
            <a:off x="3543299" y="5045692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hape 184">
            <a:extLst>
              <a:ext uri="{FF2B5EF4-FFF2-40B4-BE49-F238E27FC236}">
                <a16:creationId xmlns:a16="http://schemas.microsoft.com/office/drawing/2014/main" id="{14631C50-6E91-4E30-B883-C12714967C58}"/>
              </a:ext>
            </a:extLst>
          </p:cNvPr>
          <p:cNvSpPr txBox="1">
            <a:spLocks/>
          </p:cNvSpPr>
          <p:nvPr/>
        </p:nvSpPr>
        <p:spPr>
          <a:xfrm>
            <a:off x="5169697" y="4632156"/>
            <a:ext cx="3858973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050" dirty="0">
                <a:solidFill>
                  <a:srgbClr val="263248"/>
                </a:solidFill>
              </a:rPr>
              <a:t>2</a:t>
            </a:r>
            <a:r>
              <a:rPr lang="fr-FR" sz="1050" baseline="30000" dirty="0">
                <a:solidFill>
                  <a:srgbClr val="263248"/>
                </a:solidFill>
              </a:rPr>
              <a:t>ème</a:t>
            </a:r>
            <a:r>
              <a:rPr lang="fr-FR" sz="1050" dirty="0">
                <a:solidFill>
                  <a:srgbClr val="263248"/>
                </a:solidFill>
              </a:rPr>
              <a:t> Année de Master – MIAGE Apprentissage 2017-2018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D’où proviennent-elles ?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202635" y="566545"/>
            <a:ext cx="456113" cy="45157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D2000AB7-03A8-4A75-8144-E63636507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71" y="2373606"/>
            <a:ext cx="2691313" cy="175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fr-FR" sz="1600" dirty="0"/>
              <a:t>Les données ont été récupéré sur </a:t>
            </a:r>
            <a:r>
              <a:rPr lang="fr-FR" sz="1600" b="1" dirty="0"/>
              <a:t>Kaggle.com</a:t>
            </a:r>
            <a:r>
              <a:rPr lang="fr-FR" sz="1600" dirty="0"/>
              <a:t>, un site spécialisé dans le </a:t>
            </a:r>
            <a:r>
              <a:rPr lang="fr-FR" sz="1600" b="1" dirty="0"/>
              <a:t>Data Science </a:t>
            </a:r>
            <a:r>
              <a:rPr lang="fr-FR" sz="1600" dirty="0"/>
              <a:t>et dans le </a:t>
            </a:r>
            <a:r>
              <a:rPr lang="fr-FR" sz="1600" b="1" dirty="0"/>
              <a:t>partage de données.</a:t>
            </a:r>
            <a:endParaRPr lang="en-US" sz="1600" b="1" dirty="0"/>
          </a:p>
        </p:txBody>
      </p:sp>
      <p:sp>
        <p:nvSpPr>
          <p:cNvPr id="13" name="Shape 237">
            <a:extLst>
              <a:ext uri="{FF2B5EF4-FFF2-40B4-BE49-F238E27FC236}">
                <a16:creationId xmlns:a16="http://schemas.microsoft.com/office/drawing/2014/main" id="{97CC447E-9841-4BAC-ACFC-C3D9A36DFB82}"/>
              </a:ext>
            </a:extLst>
          </p:cNvPr>
          <p:cNvSpPr txBox="1">
            <a:spLocks/>
          </p:cNvSpPr>
          <p:nvPr/>
        </p:nvSpPr>
        <p:spPr>
          <a:xfrm>
            <a:off x="3110508" y="3889867"/>
            <a:ext cx="5359035" cy="5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1000"/>
              </a:spcBef>
              <a:buNone/>
            </a:pPr>
            <a:r>
              <a:rPr lang="fr-FR" sz="1200" b="1" u="sng" dirty="0">
                <a:hlinkClick r:id="rId3"/>
              </a:rPr>
              <a:t>https://www.kaggle.com/ananthreddy/global-terrorism-database/data</a:t>
            </a:r>
            <a:endParaRPr lang="fr-FR" sz="12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87BA-A799-48C6-A8C6-B44C36B5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2" y="1618427"/>
            <a:ext cx="1955269" cy="7551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0C6F07-A940-452B-BEFF-732A269E1B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88733" y="1676964"/>
            <a:ext cx="5602586" cy="2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179"/>
            <a:ext cx="5726568" cy="766200"/>
          </a:xfrm>
        </p:spPr>
        <p:txBody>
          <a:bodyPr/>
          <a:lstStyle/>
          <a:p>
            <a:r>
              <a:rPr lang="fr-FR" dirty="0"/>
              <a:t>En quelques chiffres…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51">
            <a:extLst>
              <a:ext uri="{FF2B5EF4-FFF2-40B4-BE49-F238E27FC236}">
                <a16:creationId xmlns:a16="http://schemas.microsoft.com/office/drawing/2014/main" id="{FD658A07-6A58-4E9F-B007-2E2F6CAAF220}"/>
              </a:ext>
            </a:extLst>
          </p:cNvPr>
          <p:cNvSpPr/>
          <p:nvPr/>
        </p:nvSpPr>
        <p:spPr>
          <a:xfrm>
            <a:off x="5440179" y="1218112"/>
            <a:ext cx="1987276" cy="198727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120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Colonnes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Shape 251">
            <a:extLst>
              <a:ext uri="{FF2B5EF4-FFF2-40B4-BE49-F238E27FC236}">
                <a16:creationId xmlns:a16="http://schemas.microsoft.com/office/drawing/2014/main" id="{1ABFE0E4-7F16-4356-97C1-D9C71B2465DB}"/>
              </a:ext>
            </a:extLst>
          </p:cNvPr>
          <p:cNvSpPr/>
          <p:nvPr/>
        </p:nvSpPr>
        <p:spPr>
          <a:xfrm>
            <a:off x="1694299" y="1363589"/>
            <a:ext cx="1696321" cy="1696321"/>
          </a:xfrm>
          <a:prstGeom prst="ellipse">
            <a:avLst/>
          </a:prstGeom>
          <a:solidFill>
            <a:srgbClr val="809B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CSV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Format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Shape 251">
            <a:extLst>
              <a:ext uri="{FF2B5EF4-FFF2-40B4-BE49-F238E27FC236}">
                <a16:creationId xmlns:a16="http://schemas.microsoft.com/office/drawing/2014/main" id="{EE507675-287C-4A43-999B-8FE91D35FD8D}"/>
              </a:ext>
            </a:extLst>
          </p:cNvPr>
          <p:cNvSpPr/>
          <p:nvPr/>
        </p:nvSpPr>
        <p:spPr>
          <a:xfrm>
            <a:off x="1976657" y="3358224"/>
            <a:ext cx="1593876" cy="15938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1DE392A0-F23B-4345-91BA-0355BCC62F04}"/>
              </a:ext>
            </a:extLst>
          </p:cNvPr>
          <p:cNvSpPr/>
          <p:nvPr/>
        </p:nvSpPr>
        <p:spPr>
          <a:xfrm>
            <a:off x="3037381" y="1763153"/>
            <a:ext cx="2743114" cy="2743114"/>
          </a:xfrm>
          <a:prstGeom prst="ellipse">
            <a:avLst/>
          </a:prstGeom>
          <a:solidFill>
            <a:srgbClr val="3F5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170 351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lang="en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ignes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001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Technologies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74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366"/>
            <a:ext cx="5726568" cy="766200"/>
          </a:xfrm>
        </p:spPr>
        <p:txBody>
          <a:bodyPr/>
          <a:lstStyle/>
          <a:p>
            <a:r>
              <a:rPr lang="fr-FR" dirty="0"/>
              <a:t>Environnement de Développement et Serveur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6D6FB9E-E3F8-4042-933F-50F1DA13172D}"/>
              </a:ext>
            </a:extLst>
          </p:cNvPr>
          <p:cNvGrpSpPr/>
          <p:nvPr/>
        </p:nvGrpSpPr>
        <p:grpSpPr>
          <a:xfrm>
            <a:off x="536295" y="1478219"/>
            <a:ext cx="3078971" cy="1506252"/>
            <a:chOff x="5892078" y="1324136"/>
            <a:chExt cx="3078971" cy="1506252"/>
          </a:xfrm>
        </p:grpSpPr>
        <p:sp>
          <p:nvSpPr>
            <p:cNvPr id="14" name="Espace réservé du texte 4">
              <a:extLst>
                <a:ext uri="{FF2B5EF4-FFF2-40B4-BE49-F238E27FC236}">
                  <a16:creationId xmlns:a16="http://schemas.microsoft.com/office/drawing/2014/main" id="{24085EB8-1D2F-491E-A75E-2727854B8218}"/>
                </a:ext>
              </a:extLst>
            </p:cNvPr>
            <p:cNvSpPr txBox="1">
              <a:spLocks/>
            </p:cNvSpPr>
            <p:nvPr/>
          </p:nvSpPr>
          <p:spPr>
            <a:xfrm>
              <a:off x="6345120" y="1324136"/>
              <a:ext cx="2625929" cy="1506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▰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114300" indent="0">
                <a:buNone/>
              </a:pPr>
              <a:r>
                <a:rPr lang="fr-FR" b="1" dirty="0"/>
                <a:t>Power BI</a:t>
              </a:r>
            </a:p>
            <a:p>
              <a:pPr>
                <a:buClr>
                  <a:srgbClr val="263248"/>
                </a:buClr>
                <a:buFont typeface="Wingdings" panose="05000000000000000000" pitchFamily="2" charset="2"/>
                <a:buChar char="§"/>
              </a:pP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Analyse de données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et </a:t>
              </a: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partage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d’informations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D85D63-E19B-41C7-B80F-FE9F85D4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892078" y="1419549"/>
              <a:ext cx="541739" cy="540442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A0AEEC2C-58B0-496D-8030-228344E9B401}"/>
              </a:ext>
            </a:extLst>
          </p:cNvPr>
          <p:cNvSpPr txBox="1">
            <a:spLocks/>
          </p:cNvSpPr>
          <p:nvPr/>
        </p:nvSpPr>
        <p:spPr>
          <a:xfrm>
            <a:off x="5010028" y="1478219"/>
            <a:ext cx="3244972" cy="132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Talend 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Préparation </a:t>
            </a:r>
            <a:r>
              <a:rPr lang="fr-FR" sz="1600" dirty="0">
                <a:solidFill>
                  <a:schemeClr val="tx1"/>
                </a:solidFill>
                <a:latin typeface="Karla"/>
              </a:rPr>
              <a:t>des données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Intégrateur (ETL)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79AAC6B6-B76F-4A66-9788-3E0722EEF754}"/>
              </a:ext>
            </a:extLst>
          </p:cNvPr>
          <p:cNvSpPr txBox="1">
            <a:spLocks/>
          </p:cNvSpPr>
          <p:nvPr/>
        </p:nvSpPr>
        <p:spPr>
          <a:xfrm>
            <a:off x="989337" y="2968931"/>
            <a:ext cx="2762579" cy="125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Debian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Système d’exploitation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Distribution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Linux</a:t>
            </a:r>
          </a:p>
          <a:p>
            <a:pPr marL="114300" indent="0">
              <a:buFont typeface="Roboto Condensed Light"/>
              <a:buNone/>
            </a:pPr>
            <a:endParaRPr lang="fr-FR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064A4F5-ECC5-426B-BC58-2CC654F3F9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757" y="2968931"/>
            <a:ext cx="3306423" cy="1667569"/>
          </a:xfrm>
        </p:spPr>
        <p:txBody>
          <a:bodyPr/>
          <a:lstStyle/>
          <a:p>
            <a:pPr marL="114300" indent="0">
              <a:buNone/>
            </a:pPr>
            <a:r>
              <a:rPr lang="fr-FR" b="1" dirty="0">
                <a:sym typeface="Karla"/>
              </a:rPr>
              <a:t>Maria DB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Gestion de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Performance élevée </a:t>
            </a: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en lecture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6" name="Picture 8" descr="Résultat de recherche d'images pour &quot;debian logo&quot;">
            <a:extLst>
              <a:ext uri="{FF2B5EF4-FFF2-40B4-BE49-F238E27FC236}">
                <a16:creationId xmlns:a16="http://schemas.microsoft.com/office/drawing/2014/main" id="{E0CA543E-EF5C-4170-A67C-A65491EC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1" y="3079884"/>
            <a:ext cx="495853" cy="4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30B59721-C68A-409A-AB82-78CD5C4F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77714" y="2984471"/>
            <a:ext cx="838200" cy="53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C355D87E-46AD-4F45-8CED-9225FEA2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495078" y="1532085"/>
            <a:ext cx="603472" cy="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Modélisation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716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82A71-2768-47CE-AB87-E72AFE72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4" y="0"/>
            <a:ext cx="857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Préparation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57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6FAD-E0B7-4C8C-8A17-B1C8993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 Bi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2DE3E-7FBE-4594-BEF0-435B6A5C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Rendre les noms de </a:t>
            </a:r>
            <a:r>
              <a:rPr lang="fr-FR"/>
              <a:t>colonne compréhensible.</a:t>
            </a:r>
            <a:endParaRPr lang="fr-FR" dirty="0"/>
          </a:p>
          <a:p>
            <a:r>
              <a:rPr lang="fr-FR" dirty="0"/>
              <a:t>Supprimer les colonnes non pertinentes pour notre analyse.</a:t>
            </a:r>
          </a:p>
          <a:p>
            <a:r>
              <a:rPr lang="fr-FR" dirty="0"/>
              <a:t>Obtenir des données valides.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0678E-7298-43C4-9376-F345A1C21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4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4. Résultats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5828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356177"/>
            <a:ext cx="57763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Démonstration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3600" b="1" spc="600" dirty="0"/>
              <a:t>C’est parti !</a:t>
            </a:r>
            <a:endParaRPr sz="3600" b="1" spc="600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INTRODUCTION</a:t>
            </a:r>
            <a:endParaRPr sz="24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245225" y="1693799"/>
            <a:ext cx="3798108" cy="205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OBJECTIF</a:t>
            </a:r>
            <a:endParaRPr sz="1600" dirty="0">
              <a:solidFill>
                <a:srgbClr val="FF98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Monsieur </a:t>
            </a:r>
            <a:r>
              <a:rPr lang="fr-FR" sz="1400" dirty="0" err="1"/>
              <a:t>Elghoul</a:t>
            </a:r>
            <a:r>
              <a:rPr lang="fr-FR" sz="1400" dirty="0"/>
              <a:t> nous propose de construire un </a:t>
            </a:r>
            <a:r>
              <a:rPr lang="fr-FR" sz="1400" b="1" dirty="0"/>
              <a:t>Dataware House </a:t>
            </a:r>
            <a:r>
              <a:rPr lang="fr-FR" sz="1400" dirty="0"/>
              <a:t>avec un jeu de données que nous devions trouver sur internet.</a:t>
            </a:r>
            <a:endParaRPr lang="fr-FR" sz="1400" b="1" dirty="0"/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Dès lors, il fallait </a:t>
            </a:r>
            <a:r>
              <a:rPr lang="fr-FR" sz="1400" b="1" dirty="0"/>
              <a:t>effectuer une simulation </a:t>
            </a:r>
            <a:r>
              <a:rPr lang="fr-FR" sz="1400" dirty="0"/>
              <a:t>dans laquelle les analyses extraites du DWH </a:t>
            </a:r>
            <a:r>
              <a:rPr lang="fr-FR" sz="1400" b="1" dirty="0"/>
              <a:t>servirait à une entreprise</a:t>
            </a:r>
            <a:r>
              <a:rPr lang="fr-FR" sz="1400" dirty="0"/>
              <a:t>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602725" y="4159335"/>
            <a:ext cx="6168778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171450" indent="-171450" algn="just">
              <a:spcBef>
                <a:spcPts val="0"/>
              </a:spcBef>
              <a:buClr>
                <a:srgbClr val="263248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 Proposer une simulation réaliste et complète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2724" y="1735206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CONTEXTE</a:t>
            </a:r>
            <a:endParaRPr sz="1600" dirty="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Dans le cadre de notre seconde année de </a:t>
            </a:r>
            <a:r>
              <a:rPr lang="fr-FR" sz="1400" b="1" dirty="0"/>
              <a:t>Master MIAGE Apprentissage</a:t>
            </a:r>
            <a:r>
              <a:rPr lang="fr-FR" sz="1400" dirty="0"/>
              <a:t>, nous avons eu pour objectif de réaliser un </a:t>
            </a:r>
            <a:r>
              <a:rPr lang="fr-FR" sz="1400" b="1" dirty="0"/>
              <a:t>projet d’entrepôt de données.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787887" y="1953624"/>
            <a:ext cx="7568225" cy="1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Merci pour votre écoute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49" y="343155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/>
              <a:t>Des Questions ?</a:t>
            </a:r>
            <a:endParaRPr sz="36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73167" y="787769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6966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spc="600" dirty="0">
                <a:solidFill>
                  <a:schemeClr val="accent1">
                    <a:lumMod val="75000"/>
                  </a:schemeClr>
                </a:solidFill>
              </a:rPr>
              <a:t>DGSI</a:t>
            </a:r>
            <a:endParaRPr sz="6000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665186"/>
            <a:ext cx="6593700" cy="65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Prévention et Analyse des Attentats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068BD426-48E9-4250-B7AD-9D1A574FC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EA4A0091-8E3E-4657-A5EE-60D1E194F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436" y="1052186"/>
            <a:ext cx="1824364" cy="18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F64951F4-81F0-4902-A493-7A6236623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7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A79ACAAD-548C-469B-B3EE-D4B84EBA2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D68A51-A5B2-4059-B88B-F804B53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53" y="506849"/>
            <a:ext cx="2441493" cy="2239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SOMMAIRE</a:t>
            </a:r>
            <a:endParaRPr sz="2400" dirty="0"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178887" y="514074"/>
            <a:ext cx="535731" cy="530400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67">
            <a:extLst>
              <a:ext uri="{FF2B5EF4-FFF2-40B4-BE49-F238E27FC236}">
                <a16:creationId xmlns:a16="http://schemas.microsoft.com/office/drawing/2014/main" id="{21456005-5573-4A52-B51C-6C8C2D22DA1F}"/>
              </a:ext>
            </a:extLst>
          </p:cNvPr>
          <p:cNvSpPr txBox="1">
            <a:spLocks/>
          </p:cNvSpPr>
          <p:nvPr/>
        </p:nvSpPr>
        <p:spPr>
          <a:xfrm>
            <a:off x="446752" y="1803575"/>
            <a:ext cx="369868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I. Présentation du Sujet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Contextualisation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Objectifs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utilisées</a:t>
            </a:r>
          </a:p>
        </p:txBody>
      </p:sp>
      <p:sp>
        <p:nvSpPr>
          <p:cNvPr id="15" name="Shape 269">
            <a:extLst>
              <a:ext uri="{FF2B5EF4-FFF2-40B4-BE49-F238E27FC236}">
                <a16:creationId xmlns:a16="http://schemas.microsoft.com/office/drawing/2014/main" id="{2C76F8CC-2F68-4D3E-A732-8725FE08191B}"/>
              </a:ext>
            </a:extLst>
          </p:cNvPr>
          <p:cNvSpPr txBox="1">
            <a:spLocks/>
          </p:cNvSpPr>
          <p:nvPr/>
        </p:nvSpPr>
        <p:spPr>
          <a:xfrm>
            <a:off x="4572000" y="1879775"/>
            <a:ext cx="3973828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Spécifications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Modélisation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Préparation (ETL)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Résultats</a:t>
            </a:r>
          </a:p>
          <a:p>
            <a:endParaRPr lang="fr-FR" sz="2400" dirty="0">
              <a:solidFill>
                <a:srgbClr val="263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Contextualisation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19857-768C-4C2D-A952-F517EF28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sommes nous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0A8EF-D16E-4EF6-B86B-9C9C3AA2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Direction Générale de la Sécurité Intérieure.</a:t>
            </a:r>
          </a:p>
          <a:p>
            <a:r>
              <a:rPr lang="fr-FR" dirty="0"/>
              <a:t>Pouvoir anticiper et prévenir les actes terroristes sur le territoire français. </a:t>
            </a:r>
          </a:p>
          <a:p>
            <a:r>
              <a:rPr lang="fr-FR" dirty="0"/>
              <a:t>Données répertoriant les actes terroristes commis depuis 1970 jusqu’à 2016 à travers le monde.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B1500C-E8E3-4339-A733-99E8425E3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Objectifs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D1B62-112A-44A0-8B74-7ECDB3CB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quel but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B259D-0C26-4EC5-A468-A9B30BCB8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Repérer les nouvelles formes d’attaques terroristes.</a:t>
            </a:r>
          </a:p>
          <a:p>
            <a:r>
              <a:rPr lang="fr-FR" dirty="0"/>
              <a:t>Pouvoir mettre en place les mesures de sécurité nécessaire pour se prémunir de ces attaques.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0BE6D-2EFC-445C-9FEC-69202AA37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Données utilisées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261099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364</Words>
  <Application>Microsoft Office PowerPoint</Application>
  <PresentationFormat>Affichage à l'écran (16:9)</PresentationFormat>
  <Paragraphs>103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Arvo</vt:lpstr>
      <vt:lpstr>Calibri</vt:lpstr>
      <vt:lpstr>Karla</vt:lpstr>
      <vt:lpstr>Nunito Sans</vt:lpstr>
      <vt:lpstr>Roboto</vt:lpstr>
      <vt:lpstr>Roboto Condensed</vt:lpstr>
      <vt:lpstr>Roboto Condensed Light</vt:lpstr>
      <vt:lpstr>Wingdings</vt:lpstr>
      <vt:lpstr>Salerio template</vt:lpstr>
      <vt:lpstr>SOUTENANCE Entrepôt de données</vt:lpstr>
      <vt:lpstr>INTRODUCTION</vt:lpstr>
      <vt:lpstr>DGSI</vt:lpstr>
      <vt:lpstr>SOMMAIRE</vt:lpstr>
      <vt:lpstr> Présentation du Sujet</vt:lpstr>
      <vt:lpstr>Qui sommes nous ?</vt:lpstr>
      <vt:lpstr> Présentation du Sujet</vt:lpstr>
      <vt:lpstr>Dans quel but ?</vt:lpstr>
      <vt:lpstr> Présentation du Sujet</vt:lpstr>
      <vt:lpstr>D’où proviennent-elles ?</vt:lpstr>
      <vt:lpstr>En quelques chiffres…</vt:lpstr>
      <vt:lpstr> Spécifications</vt:lpstr>
      <vt:lpstr>Environnement de Développement et Serveur</vt:lpstr>
      <vt:lpstr> Spécifications</vt:lpstr>
      <vt:lpstr>Présentation PowerPoint</vt:lpstr>
      <vt:lpstr> Spécifications</vt:lpstr>
      <vt:lpstr>Power Bi</vt:lpstr>
      <vt:lpstr> Spécifications</vt:lpstr>
      <vt:lpstr>Démonstration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R&amp;D</dc:title>
  <dc:creator>Sarah Pierson</dc:creator>
  <cp:lastModifiedBy>Corentin</cp:lastModifiedBy>
  <cp:revision>167</cp:revision>
  <dcterms:modified xsi:type="dcterms:W3CDTF">2018-05-28T06:27:19Z</dcterms:modified>
</cp:coreProperties>
</file>