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7" r:id="rId3"/>
    <p:sldId id="258" r:id="rId4"/>
    <p:sldId id="322" r:id="rId5"/>
    <p:sldId id="259" r:id="rId6"/>
    <p:sldId id="333" r:id="rId7"/>
    <p:sldId id="323" r:id="rId8"/>
    <p:sldId id="334" r:id="rId9"/>
    <p:sldId id="324" r:id="rId10"/>
    <p:sldId id="326" r:id="rId11"/>
    <p:sldId id="325" r:id="rId12"/>
    <p:sldId id="330" r:id="rId13"/>
    <p:sldId id="329" r:id="rId14"/>
    <p:sldId id="327" r:id="rId15"/>
    <p:sldId id="328" r:id="rId16"/>
    <p:sldId id="332" r:id="rId17"/>
    <p:sldId id="336" r:id="rId18"/>
    <p:sldId id="331" r:id="rId19"/>
    <p:sldId id="291" r:id="rId20"/>
    <p:sldId id="310" r:id="rId21"/>
    <p:sldId id="297" r:id="rId22"/>
    <p:sldId id="312" r:id="rId23"/>
    <p:sldId id="320" r:id="rId24"/>
    <p:sldId id="302" r:id="rId25"/>
    <p:sldId id="321" r:id="rId26"/>
    <p:sldId id="293" r:id="rId27"/>
    <p:sldId id="300" r:id="rId28"/>
    <p:sldId id="294" r:id="rId29"/>
    <p:sldId id="301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entin MAPELLA" initials="CM" lastIdx="10" clrIdx="0">
    <p:extLst>
      <p:ext uri="{19B8F6BF-5375-455C-9EA6-DF929625EA0E}">
        <p15:presenceInfo xmlns:p15="http://schemas.microsoft.com/office/powerpoint/2012/main" userId="S-1-5-21-1416028626-1203091506-1903054459-425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BC6"/>
    <a:srgbClr val="C7D3E6"/>
    <a:srgbClr val="3F5378"/>
    <a:srgbClr val="263248"/>
    <a:srgbClr val="D26F00"/>
    <a:srgbClr val="EE9512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EA2BF5-23D7-4904-AC4F-29BDC572763D}">
  <a:tblStyle styleId="{82EA2BF5-23D7-4904-AC4F-29BDC57276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9075" autoAdjust="0"/>
  </p:normalViewPr>
  <p:slideViewPr>
    <p:cSldViewPr snapToGrid="0">
      <p:cViewPr varScale="1">
        <p:scale>
          <a:sx n="119" d="100"/>
          <a:sy n="119" d="100"/>
        </p:scale>
        <p:origin x="13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837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8047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914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780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94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640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37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2454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784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73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630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217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338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37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517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801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19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43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67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5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257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 + 1 colum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7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anthreddy/global-terrorism-database/dat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581908" y="1090800"/>
            <a:ext cx="543673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pc="600" dirty="0"/>
              <a:t>SOUTENANCE</a:t>
            </a:r>
            <a:br>
              <a:rPr lang="en" dirty="0"/>
            </a:br>
            <a:r>
              <a:rPr lang="fr-FR" sz="2800" b="0" dirty="0"/>
              <a:t>Entrepôt de données</a:t>
            </a:r>
            <a:endParaRPr b="0" dirty="0"/>
          </a:p>
        </p:txBody>
      </p:sp>
      <p:grpSp>
        <p:nvGrpSpPr>
          <p:cNvPr id="3" name="Shape 744">
            <a:extLst>
              <a:ext uri="{FF2B5EF4-FFF2-40B4-BE49-F238E27FC236}">
                <a16:creationId xmlns:a16="http://schemas.microsoft.com/office/drawing/2014/main" id="{5337846F-F916-4B8D-9E4D-53525B263DDD}"/>
              </a:ext>
            </a:extLst>
          </p:cNvPr>
          <p:cNvGrpSpPr/>
          <p:nvPr/>
        </p:nvGrpSpPr>
        <p:grpSpPr>
          <a:xfrm>
            <a:off x="280436" y="1910568"/>
            <a:ext cx="1114241" cy="900079"/>
            <a:chOff x="5292575" y="3681900"/>
            <a:chExt cx="420150" cy="373275"/>
          </a:xfrm>
        </p:grpSpPr>
        <p:sp>
          <p:nvSpPr>
            <p:cNvPr id="4" name="Shape 745">
              <a:extLst>
                <a:ext uri="{FF2B5EF4-FFF2-40B4-BE49-F238E27FC236}">
                  <a16:creationId xmlns:a16="http://schemas.microsoft.com/office/drawing/2014/main" id="{CB9FC081-F1B1-4CB8-8C56-995139DA42B1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Shape 746">
              <a:extLst>
                <a:ext uri="{FF2B5EF4-FFF2-40B4-BE49-F238E27FC236}">
                  <a16:creationId xmlns:a16="http://schemas.microsoft.com/office/drawing/2014/main" id="{B4238CEA-C0E0-43C5-A626-4E6450A59638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747">
              <a:extLst>
                <a:ext uri="{FF2B5EF4-FFF2-40B4-BE49-F238E27FC236}">
                  <a16:creationId xmlns:a16="http://schemas.microsoft.com/office/drawing/2014/main" id="{20E16894-76A1-4A02-8202-385353D230B9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748">
              <a:extLst>
                <a:ext uri="{FF2B5EF4-FFF2-40B4-BE49-F238E27FC236}">
                  <a16:creationId xmlns:a16="http://schemas.microsoft.com/office/drawing/2014/main" id="{33549772-497D-441C-9260-39B41A42F221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749">
              <a:extLst>
                <a:ext uri="{FF2B5EF4-FFF2-40B4-BE49-F238E27FC236}">
                  <a16:creationId xmlns:a16="http://schemas.microsoft.com/office/drawing/2014/main" id="{B269EF7B-FBC4-40A9-91D3-0E318FFF9ED3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750">
              <a:extLst>
                <a:ext uri="{FF2B5EF4-FFF2-40B4-BE49-F238E27FC236}">
                  <a16:creationId xmlns:a16="http://schemas.microsoft.com/office/drawing/2014/main" id="{A3310AD6-6822-4DD8-BA2A-A2D9940E5C7C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751">
              <a:extLst>
                <a:ext uri="{FF2B5EF4-FFF2-40B4-BE49-F238E27FC236}">
                  <a16:creationId xmlns:a16="http://schemas.microsoft.com/office/drawing/2014/main" id="{CB6715E1-6988-4919-A07F-F9BD0907E66B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184">
            <a:extLst>
              <a:ext uri="{FF2B5EF4-FFF2-40B4-BE49-F238E27FC236}">
                <a16:creationId xmlns:a16="http://schemas.microsoft.com/office/drawing/2014/main" id="{0C3BE49A-F2FA-4933-994C-CC52E5F8DA96}"/>
              </a:ext>
            </a:extLst>
          </p:cNvPr>
          <p:cNvSpPr txBox="1">
            <a:spLocks/>
          </p:cNvSpPr>
          <p:nvPr/>
        </p:nvSpPr>
        <p:spPr>
          <a:xfrm>
            <a:off x="4445291" y="4217772"/>
            <a:ext cx="4583379" cy="454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r"/>
            <a:r>
              <a:rPr lang="fr-FR" sz="1200" dirty="0">
                <a:solidFill>
                  <a:srgbClr val="263248"/>
                </a:solidFill>
              </a:rPr>
              <a:t>Corentin MAPELLA / Glodie TANDU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95ED1B-BF1C-4C2A-9D18-02E99083323F}"/>
              </a:ext>
            </a:extLst>
          </p:cNvPr>
          <p:cNvSpPr/>
          <p:nvPr/>
        </p:nvSpPr>
        <p:spPr>
          <a:xfrm>
            <a:off x="3641123" y="4753232"/>
            <a:ext cx="5502877" cy="205946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Données 12">
            <a:extLst>
              <a:ext uri="{FF2B5EF4-FFF2-40B4-BE49-F238E27FC236}">
                <a16:creationId xmlns:a16="http://schemas.microsoft.com/office/drawing/2014/main" id="{203B3D90-8E6E-44F2-BA07-4C1C5884B9E8}"/>
              </a:ext>
            </a:extLst>
          </p:cNvPr>
          <p:cNvSpPr/>
          <p:nvPr/>
        </p:nvSpPr>
        <p:spPr>
          <a:xfrm>
            <a:off x="3369750" y="4753232"/>
            <a:ext cx="1075541" cy="205946"/>
          </a:xfrm>
          <a:prstGeom prst="flowChartInputOutpu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rectangle 13">
            <a:extLst>
              <a:ext uri="{FF2B5EF4-FFF2-40B4-BE49-F238E27FC236}">
                <a16:creationId xmlns:a16="http://schemas.microsoft.com/office/drawing/2014/main" id="{348813DC-69E4-4BC1-A16F-010A4A1AF2E4}"/>
              </a:ext>
            </a:extLst>
          </p:cNvPr>
          <p:cNvSpPr/>
          <p:nvPr/>
        </p:nvSpPr>
        <p:spPr>
          <a:xfrm rot="10800000">
            <a:off x="3372322" y="4959178"/>
            <a:ext cx="318615" cy="150494"/>
          </a:xfrm>
          <a:prstGeom prst="rtTriangle">
            <a:avLst/>
          </a:prstGeom>
          <a:solidFill>
            <a:srgbClr val="D2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Données 15">
            <a:extLst>
              <a:ext uri="{FF2B5EF4-FFF2-40B4-BE49-F238E27FC236}">
                <a16:creationId xmlns:a16="http://schemas.microsoft.com/office/drawing/2014/main" id="{AABB8FF3-CF05-43AA-B107-821D75C02D42}"/>
              </a:ext>
            </a:extLst>
          </p:cNvPr>
          <p:cNvSpPr/>
          <p:nvPr/>
        </p:nvSpPr>
        <p:spPr>
          <a:xfrm>
            <a:off x="3576636" y="4993783"/>
            <a:ext cx="397669" cy="81283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Données 17">
            <a:extLst>
              <a:ext uri="{FF2B5EF4-FFF2-40B4-BE49-F238E27FC236}">
                <a16:creationId xmlns:a16="http://schemas.microsoft.com/office/drawing/2014/main" id="{907CF3E9-3147-4C48-9AF2-842C645CE183}"/>
              </a:ext>
            </a:extLst>
          </p:cNvPr>
          <p:cNvSpPr/>
          <p:nvPr/>
        </p:nvSpPr>
        <p:spPr>
          <a:xfrm>
            <a:off x="3609973" y="4956796"/>
            <a:ext cx="397669" cy="81283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Données 18">
            <a:extLst>
              <a:ext uri="{FF2B5EF4-FFF2-40B4-BE49-F238E27FC236}">
                <a16:creationId xmlns:a16="http://schemas.microsoft.com/office/drawing/2014/main" id="{C1F13078-FB4B-42D4-894B-DDD95603C94E}"/>
              </a:ext>
            </a:extLst>
          </p:cNvPr>
          <p:cNvSpPr/>
          <p:nvPr/>
        </p:nvSpPr>
        <p:spPr>
          <a:xfrm>
            <a:off x="3543299" y="5045692"/>
            <a:ext cx="397669" cy="81283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Shape 184">
            <a:extLst>
              <a:ext uri="{FF2B5EF4-FFF2-40B4-BE49-F238E27FC236}">
                <a16:creationId xmlns:a16="http://schemas.microsoft.com/office/drawing/2014/main" id="{14631C50-6E91-4E30-B883-C12714967C58}"/>
              </a:ext>
            </a:extLst>
          </p:cNvPr>
          <p:cNvSpPr txBox="1">
            <a:spLocks/>
          </p:cNvSpPr>
          <p:nvPr/>
        </p:nvSpPr>
        <p:spPr>
          <a:xfrm>
            <a:off x="5169697" y="4632156"/>
            <a:ext cx="3858973" cy="454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r"/>
            <a:r>
              <a:rPr lang="fr-FR" sz="1050" dirty="0">
                <a:solidFill>
                  <a:srgbClr val="263248"/>
                </a:solidFill>
              </a:rPr>
              <a:t>2</a:t>
            </a:r>
            <a:r>
              <a:rPr lang="fr-FR" sz="1050" baseline="30000" dirty="0">
                <a:solidFill>
                  <a:srgbClr val="263248"/>
                </a:solidFill>
              </a:rPr>
              <a:t>ème</a:t>
            </a:r>
            <a:r>
              <a:rPr lang="fr-FR" sz="1050" dirty="0">
                <a:solidFill>
                  <a:srgbClr val="263248"/>
                </a:solidFill>
              </a:rPr>
              <a:t> Année de Master – MIAGE Apprentissage 2017-2018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D’où proviennent-elles ?</a:t>
            </a:r>
            <a:endParaRPr sz="24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Shape 618">
            <a:extLst>
              <a:ext uri="{FF2B5EF4-FFF2-40B4-BE49-F238E27FC236}">
                <a16:creationId xmlns:a16="http://schemas.microsoft.com/office/drawing/2014/main" id="{0C7D1987-E5C7-488D-93A0-FBC73058603A}"/>
              </a:ext>
            </a:extLst>
          </p:cNvPr>
          <p:cNvSpPr/>
          <p:nvPr/>
        </p:nvSpPr>
        <p:spPr>
          <a:xfrm>
            <a:off x="202635" y="566545"/>
            <a:ext cx="456113" cy="45157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237">
            <a:extLst>
              <a:ext uri="{FF2B5EF4-FFF2-40B4-BE49-F238E27FC236}">
                <a16:creationId xmlns:a16="http://schemas.microsoft.com/office/drawing/2014/main" id="{D2000AB7-03A8-4A75-8144-E636365075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671" y="2373606"/>
            <a:ext cx="2691313" cy="1751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fr-FR" sz="1600" dirty="0"/>
              <a:t>Les données ont été récupéré sur </a:t>
            </a:r>
            <a:r>
              <a:rPr lang="fr-FR" sz="1600" b="1" dirty="0"/>
              <a:t>Kaggle.com</a:t>
            </a:r>
            <a:r>
              <a:rPr lang="fr-FR" sz="1600" dirty="0"/>
              <a:t>, un site spécialisé dans le </a:t>
            </a:r>
            <a:r>
              <a:rPr lang="fr-FR" sz="1600" b="1" dirty="0"/>
              <a:t>Data Science </a:t>
            </a:r>
            <a:r>
              <a:rPr lang="fr-FR" sz="1600" dirty="0"/>
              <a:t>et dans le </a:t>
            </a:r>
            <a:r>
              <a:rPr lang="fr-FR" sz="1600" b="1" dirty="0"/>
              <a:t>partage de données.</a:t>
            </a:r>
            <a:endParaRPr lang="en-US" sz="1600" b="1" dirty="0"/>
          </a:p>
        </p:txBody>
      </p:sp>
      <p:sp>
        <p:nvSpPr>
          <p:cNvPr id="13" name="Shape 237">
            <a:extLst>
              <a:ext uri="{FF2B5EF4-FFF2-40B4-BE49-F238E27FC236}">
                <a16:creationId xmlns:a16="http://schemas.microsoft.com/office/drawing/2014/main" id="{97CC447E-9841-4BAC-ACFC-C3D9A36DFB82}"/>
              </a:ext>
            </a:extLst>
          </p:cNvPr>
          <p:cNvSpPr txBox="1">
            <a:spLocks/>
          </p:cNvSpPr>
          <p:nvPr/>
        </p:nvSpPr>
        <p:spPr>
          <a:xfrm>
            <a:off x="3110508" y="3889867"/>
            <a:ext cx="5359035" cy="5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1000"/>
              </a:spcBef>
              <a:buNone/>
            </a:pPr>
            <a:r>
              <a:rPr lang="fr-FR" sz="1200" b="1" u="sng" dirty="0">
                <a:hlinkClick r:id="rId3"/>
              </a:rPr>
              <a:t>https://www.kaggle.com/ananthreddy/global-terrorism-database/data</a:t>
            </a:r>
            <a:endParaRPr lang="fr-FR" sz="12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E487BA-A799-48C6-A8C6-B44C36B5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92" y="1618427"/>
            <a:ext cx="1955269" cy="75517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B0C6F07-A940-452B-BEFF-732A269E1BB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988733" y="1676964"/>
            <a:ext cx="5602586" cy="225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1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78EF250-5C6F-4A67-A5D2-90F9C132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49" y="389179"/>
            <a:ext cx="5726568" cy="766200"/>
          </a:xfrm>
        </p:spPr>
        <p:txBody>
          <a:bodyPr/>
          <a:lstStyle/>
          <a:p>
            <a:r>
              <a:rPr lang="fr-FR" dirty="0"/>
              <a:t>En quelques chiffres…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70F267-D46D-4C29-AD65-CFCF5344FA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8" name="Shape 696">
            <a:extLst>
              <a:ext uri="{FF2B5EF4-FFF2-40B4-BE49-F238E27FC236}">
                <a16:creationId xmlns:a16="http://schemas.microsoft.com/office/drawing/2014/main" id="{B74F0043-ACB8-4B9C-9BDF-17EEC697A8B4}"/>
              </a:ext>
            </a:extLst>
          </p:cNvPr>
          <p:cNvSpPr/>
          <p:nvPr/>
        </p:nvSpPr>
        <p:spPr>
          <a:xfrm>
            <a:off x="215267" y="615161"/>
            <a:ext cx="321028" cy="321028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51">
            <a:extLst>
              <a:ext uri="{FF2B5EF4-FFF2-40B4-BE49-F238E27FC236}">
                <a16:creationId xmlns:a16="http://schemas.microsoft.com/office/drawing/2014/main" id="{FD658A07-6A58-4E9F-B007-2E2F6CAAF220}"/>
              </a:ext>
            </a:extLst>
          </p:cNvPr>
          <p:cNvSpPr/>
          <p:nvPr/>
        </p:nvSpPr>
        <p:spPr>
          <a:xfrm>
            <a:off x="5440179" y="1218112"/>
            <a:ext cx="1987276" cy="198727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120</a:t>
            </a:r>
            <a:endParaRPr lang="en" sz="20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Colonnes</a:t>
            </a:r>
            <a:endParaRPr sz="2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Shape 251">
            <a:extLst>
              <a:ext uri="{FF2B5EF4-FFF2-40B4-BE49-F238E27FC236}">
                <a16:creationId xmlns:a16="http://schemas.microsoft.com/office/drawing/2014/main" id="{1ABFE0E4-7F16-4356-97C1-D9C71B2465DB}"/>
              </a:ext>
            </a:extLst>
          </p:cNvPr>
          <p:cNvSpPr/>
          <p:nvPr/>
        </p:nvSpPr>
        <p:spPr>
          <a:xfrm>
            <a:off x="1694299" y="1363589"/>
            <a:ext cx="1696321" cy="1696321"/>
          </a:xfrm>
          <a:prstGeom prst="ellipse">
            <a:avLst/>
          </a:prstGeom>
          <a:solidFill>
            <a:srgbClr val="809B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CSV</a:t>
            </a:r>
            <a:endParaRPr lang="en" sz="20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Format</a:t>
            </a:r>
            <a:endParaRPr sz="2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" name="Shape 251">
            <a:extLst>
              <a:ext uri="{FF2B5EF4-FFF2-40B4-BE49-F238E27FC236}">
                <a16:creationId xmlns:a16="http://schemas.microsoft.com/office/drawing/2014/main" id="{EE507675-287C-4A43-999B-8FE91D35FD8D}"/>
              </a:ext>
            </a:extLst>
          </p:cNvPr>
          <p:cNvSpPr/>
          <p:nvPr/>
        </p:nvSpPr>
        <p:spPr>
          <a:xfrm>
            <a:off x="1976657" y="3358224"/>
            <a:ext cx="1593876" cy="15938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158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Mo</a:t>
            </a:r>
            <a:endParaRPr sz="2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" name="Shape 251">
            <a:extLst>
              <a:ext uri="{FF2B5EF4-FFF2-40B4-BE49-F238E27FC236}">
                <a16:creationId xmlns:a16="http://schemas.microsoft.com/office/drawing/2014/main" id="{1DE392A0-F23B-4345-91BA-0355BCC62F04}"/>
              </a:ext>
            </a:extLst>
          </p:cNvPr>
          <p:cNvSpPr/>
          <p:nvPr/>
        </p:nvSpPr>
        <p:spPr>
          <a:xfrm>
            <a:off x="3037381" y="1763153"/>
            <a:ext cx="2743114" cy="2743114"/>
          </a:xfrm>
          <a:prstGeom prst="ellipse">
            <a:avLst/>
          </a:prstGeom>
          <a:solidFill>
            <a:srgbClr val="3F53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170 351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</a:t>
            </a:r>
            <a:r>
              <a:rPr lang="en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ignes</a:t>
            </a:r>
            <a:endParaRPr sz="2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50019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1. Technologies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Spécifications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1740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78EF250-5C6F-4A67-A5D2-90F9C132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49" y="389366"/>
            <a:ext cx="5726568" cy="766200"/>
          </a:xfrm>
        </p:spPr>
        <p:txBody>
          <a:bodyPr/>
          <a:lstStyle/>
          <a:p>
            <a:r>
              <a:rPr lang="fr-FR" dirty="0"/>
              <a:t>Environnement de Développement et Serveur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70F267-D46D-4C29-AD65-CFCF5344FA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sp>
        <p:nvSpPr>
          <p:cNvPr id="8" name="Shape 696">
            <a:extLst>
              <a:ext uri="{FF2B5EF4-FFF2-40B4-BE49-F238E27FC236}">
                <a16:creationId xmlns:a16="http://schemas.microsoft.com/office/drawing/2014/main" id="{B74F0043-ACB8-4B9C-9BDF-17EEC697A8B4}"/>
              </a:ext>
            </a:extLst>
          </p:cNvPr>
          <p:cNvSpPr/>
          <p:nvPr/>
        </p:nvSpPr>
        <p:spPr>
          <a:xfrm>
            <a:off x="215267" y="615161"/>
            <a:ext cx="321028" cy="321028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6D6FB9E-E3F8-4042-933F-50F1DA13172D}"/>
              </a:ext>
            </a:extLst>
          </p:cNvPr>
          <p:cNvGrpSpPr/>
          <p:nvPr/>
        </p:nvGrpSpPr>
        <p:grpSpPr>
          <a:xfrm>
            <a:off x="536295" y="1478219"/>
            <a:ext cx="3078971" cy="1506252"/>
            <a:chOff x="5892078" y="1324136"/>
            <a:chExt cx="3078971" cy="1506252"/>
          </a:xfrm>
        </p:grpSpPr>
        <p:sp>
          <p:nvSpPr>
            <p:cNvPr id="14" name="Espace réservé du texte 4">
              <a:extLst>
                <a:ext uri="{FF2B5EF4-FFF2-40B4-BE49-F238E27FC236}">
                  <a16:creationId xmlns:a16="http://schemas.microsoft.com/office/drawing/2014/main" id="{24085EB8-1D2F-491E-A75E-2727854B8218}"/>
                </a:ext>
              </a:extLst>
            </p:cNvPr>
            <p:cNvSpPr txBox="1">
              <a:spLocks/>
            </p:cNvSpPr>
            <p:nvPr/>
          </p:nvSpPr>
          <p:spPr>
            <a:xfrm>
              <a:off x="6345120" y="1324136"/>
              <a:ext cx="2625929" cy="1506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▰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114300" indent="0">
                <a:buNone/>
              </a:pPr>
              <a:r>
                <a:rPr lang="fr-FR" b="1" dirty="0"/>
                <a:t>Power BI</a:t>
              </a:r>
            </a:p>
            <a:p>
              <a:pPr>
                <a:buClr>
                  <a:srgbClr val="263248"/>
                </a:buClr>
                <a:buFont typeface="Wingdings" panose="05000000000000000000" pitchFamily="2" charset="2"/>
                <a:buChar char="§"/>
              </a:pPr>
              <a:r>
                <a:rPr lang="fr-FR" sz="1600" b="1" dirty="0">
                  <a:solidFill>
                    <a:schemeClr val="tx1"/>
                  </a:solidFill>
                  <a:latin typeface="Karla"/>
                </a:rPr>
                <a:t>Analyse de données </a:t>
              </a:r>
              <a:r>
                <a:rPr lang="fr-FR" sz="1600" dirty="0">
                  <a:solidFill>
                    <a:schemeClr val="tx1"/>
                  </a:solidFill>
                  <a:latin typeface="Karla"/>
                </a:rPr>
                <a:t>et </a:t>
              </a:r>
              <a:r>
                <a:rPr lang="fr-FR" sz="1600" b="1" dirty="0">
                  <a:solidFill>
                    <a:schemeClr val="tx1"/>
                  </a:solidFill>
                  <a:latin typeface="Karla"/>
                </a:rPr>
                <a:t>partage </a:t>
              </a:r>
              <a:r>
                <a:rPr lang="fr-FR" sz="1600" dirty="0">
                  <a:solidFill>
                    <a:schemeClr val="tx1"/>
                  </a:solidFill>
                  <a:latin typeface="Karla"/>
                </a:rPr>
                <a:t>d’informations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ED85D63-E19B-41C7-B80F-FE9F85D44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5892078" y="1419549"/>
              <a:ext cx="541739" cy="540442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A0AEEC2C-58B0-496D-8030-228344E9B401}"/>
              </a:ext>
            </a:extLst>
          </p:cNvPr>
          <p:cNvSpPr txBox="1">
            <a:spLocks/>
          </p:cNvSpPr>
          <p:nvPr/>
        </p:nvSpPr>
        <p:spPr>
          <a:xfrm>
            <a:off x="5010028" y="1478219"/>
            <a:ext cx="3244972" cy="132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14300" indent="0">
              <a:buFont typeface="Roboto Condensed Light"/>
              <a:buNone/>
            </a:pPr>
            <a:r>
              <a:rPr lang="fr-FR" b="1" dirty="0"/>
              <a:t>Talend </a:t>
            </a:r>
          </a:p>
          <a:p>
            <a:pPr>
              <a:buClr>
                <a:srgbClr val="263248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tx1"/>
                </a:solidFill>
                <a:latin typeface="Karla"/>
              </a:rPr>
              <a:t>Préparation </a:t>
            </a:r>
            <a:r>
              <a:rPr lang="fr-FR" sz="1600" dirty="0">
                <a:solidFill>
                  <a:schemeClr val="tx1"/>
                </a:solidFill>
                <a:latin typeface="Karla"/>
              </a:rPr>
              <a:t>des données</a:t>
            </a:r>
          </a:p>
          <a:p>
            <a:pPr>
              <a:buClr>
                <a:srgbClr val="263248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tx1"/>
                </a:solidFill>
                <a:latin typeface="Karla"/>
              </a:rPr>
              <a:t>Intégrateur (ETL)</a:t>
            </a:r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79AAC6B6-B76F-4A66-9788-3E0722EEF754}"/>
              </a:ext>
            </a:extLst>
          </p:cNvPr>
          <p:cNvSpPr txBox="1">
            <a:spLocks/>
          </p:cNvSpPr>
          <p:nvPr/>
        </p:nvSpPr>
        <p:spPr>
          <a:xfrm>
            <a:off x="989337" y="2968931"/>
            <a:ext cx="2762579" cy="125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14300" indent="0">
              <a:buFont typeface="Roboto Condensed Light"/>
              <a:buNone/>
            </a:pPr>
            <a:r>
              <a:rPr lang="fr-FR" b="1" dirty="0"/>
              <a:t>Debian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tx1"/>
                </a:solidFill>
                <a:latin typeface="Karla"/>
                <a:sym typeface="Karla"/>
              </a:rPr>
              <a:t>Système d’exploitation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/>
                </a:solidFill>
                <a:latin typeface="Karla"/>
                <a:sym typeface="Karla"/>
              </a:rPr>
              <a:t>Distribution </a:t>
            </a:r>
            <a:r>
              <a:rPr lang="fr-FR" sz="1600" b="1" dirty="0">
                <a:solidFill>
                  <a:schemeClr val="tx1"/>
                </a:solidFill>
                <a:latin typeface="Karla"/>
                <a:sym typeface="Karla"/>
              </a:rPr>
              <a:t>Linux</a:t>
            </a:r>
          </a:p>
          <a:p>
            <a:pPr marL="114300" indent="0">
              <a:buFont typeface="Roboto Condensed Light"/>
              <a:buNone/>
            </a:pPr>
            <a:endParaRPr lang="fr-FR" dirty="0"/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8064A4F5-ECC5-426B-BC58-2CC654F3F98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88757" y="2968931"/>
            <a:ext cx="3306423" cy="1667569"/>
          </a:xfrm>
        </p:spPr>
        <p:txBody>
          <a:bodyPr/>
          <a:lstStyle/>
          <a:p>
            <a:pPr marL="114300" indent="0">
              <a:buNone/>
            </a:pPr>
            <a:r>
              <a:rPr lang="fr-FR" b="1" dirty="0">
                <a:sym typeface="Karla"/>
              </a:rPr>
              <a:t>Maria DB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/>
                </a:solidFill>
                <a:latin typeface="Karla"/>
                <a:sym typeface="Karla"/>
              </a:rPr>
              <a:t>Gestion de </a:t>
            </a:r>
            <a:r>
              <a:rPr lang="fr-FR" sz="1600" b="1" dirty="0">
                <a:solidFill>
                  <a:schemeClr val="tx1"/>
                </a:solidFill>
                <a:latin typeface="Karla"/>
                <a:sym typeface="Karla"/>
              </a:rPr>
              <a:t>base de données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tx1"/>
                </a:solidFill>
                <a:latin typeface="Karla"/>
                <a:sym typeface="Karla"/>
              </a:rPr>
              <a:t>Performance élevée </a:t>
            </a:r>
            <a:r>
              <a:rPr lang="fr-FR" sz="1600" dirty="0">
                <a:solidFill>
                  <a:schemeClr val="tx1"/>
                </a:solidFill>
                <a:latin typeface="Karla"/>
                <a:sym typeface="Karla"/>
              </a:rPr>
              <a:t>en lecture 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  <p:pic>
        <p:nvPicPr>
          <p:cNvPr id="16" name="Picture 8" descr="Résultat de recherche d'images pour &quot;debian logo&quot;">
            <a:extLst>
              <a:ext uri="{FF2B5EF4-FFF2-40B4-BE49-F238E27FC236}">
                <a16:creationId xmlns:a16="http://schemas.microsoft.com/office/drawing/2014/main" id="{E0CA543E-EF5C-4170-A67C-A65491EC8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81" y="3079884"/>
            <a:ext cx="495853" cy="4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30B59721-C68A-409A-AB82-78CD5C4F1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377714" y="2984471"/>
            <a:ext cx="838200" cy="53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C355D87E-46AD-4F45-8CED-9225FEA22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495078" y="1532085"/>
            <a:ext cx="603472" cy="54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23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2. Modélisation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Spécifications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6716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982A71-2768-47CE-AB87-E72AFE72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14" y="0"/>
            <a:ext cx="85792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1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3. Préparation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Spécifications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257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F6FAD-E0B7-4C8C-8A17-B1C8993A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Power Bi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62DE3E-7FBE-4594-BEF0-435B6A5CA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Rendre les noms de </a:t>
            </a:r>
            <a:r>
              <a:rPr lang="fr-FR"/>
              <a:t>colonne compréhensible.</a:t>
            </a:r>
            <a:endParaRPr lang="fr-FR" dirty="0"/>
          </a:p>
          <a:p>
            <a:r>
              <a:rPr lang="fr-FR" dirty="0"/>
              <a:t>Supprimer les colonnes non pertinentes pour notre analyse.</a:t>
            </a:r>
          </a:p>
          <a:p>
            <a:r>
              <a:rPr lang="fr-FR" dirty="0"/>
              <a:t>Obtenir des données valides.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00678E-7298-43C4-9376-F345A1C21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43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Etat d’avancement du Projet</a:t>
            </a:r>
            <a:endParaRPr sz="2400"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0" name="Shape 731">
            <a:extLst>
              <a:ext uri="{FF2B5EF4-FFF2-40B4-BE49-F238E27FC236}">
                <a16:creationId xmlns:a16="http://schemas.microsoft.com/office/drawing/2014/main" id="{5B37F4D2-C978-40B5-96BB-4E9AC8C9B6AC}"/>
              </a:ext>
            </a:extLst>
          </p:cNvPr>
          <p:cNvGrpSpPr/>
          <p:nvPr/>
        </p:nvGrpSpPr>
        <p:grpSpPr>
          <a:xfrm>
            <a:off x="300414" y="627385"/>
            <a:ext cx="300746" cy="296580"/>
            <a:chOff x="3292425" y="3664250"/>
            <a:chExt cx="397025" cy="391525"/>
          </a:xfrm>
        </p:grpSpPr>
        <p:sp>
          <p:nvSpPr>
            <p:cNvPr id="21" name="Shape 732">
              <a:extLst>
                <a:ext uri="{FF2B5EF4-FFF2-40B4-BE49-F238E27FC236}">
                  <a16:creationId xmlns:a16="http://schemas.microsoft.com/office/drawing/2014/main" id="{9D6ADC60-58BB-4B52-91DF-DD3D324BFC31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33">
              <a:extLst>
                <a:ext uri="{FF2B5EF4-FFF2-40B4-BE49-F238E27FC236}">
                  <a16:creationId xmlns:a16="http://schemas.microsoft.com/office/drawing/2014/main" id="{74CE6BF9-5205-4903-B4DE-4FBA527D924D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34">
              <a:extLst>
                <a:ext uri="{FF2B5EF4-FFF2-40B4-BE49-F238E27FC236}">
                  <a16:creationId xmlns:a16="http://schemas.microsoft.com/office/drawing/2014/main" id="{7E3D3770-FC7C-472D-84E3-F9FBB612DF22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88A3790-70AE-4C42-A43D-00704B2796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9917" y="1419726"/>
          <a:ext cx="6354820" cy="3331195"/>
        </p:xfrm>
        <a:graphic>
          <a:graphicData uri="http://schemas.openxmlformats.org/drawingml/2006/table">
            <a:tbl>
              <a:tblPr/>
              <a:tblGrid>
                <a:gridCol w="2649934">
                  <a:extLst>
                    <a:ext uri="{9D8B030D-6E8A-4147-A177-3AD203B41FA5}">
                      <a16:colId xmlns:a16="http://schemas.microsoft.com/office/drawing/2014/main" val="3814107254"/>
                    </a:ext>
                  </a:extLst>
                </a:gridCol>
                <a:gridCol w="200942">
                  <a:extLst>
                    <a:ext uri="{9D8B030D-6E8A-4147-A177-3AD203B41FA5}">
                      <a16:colId xmlns:a16="http://schemas.microsoft.com/office/drawing/2014/main" val="347695213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3266742385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414117506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3346428041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690586647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4029522198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3503811104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2276804827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1505386329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1819785812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4079922137"/>
                    </a:ext>
                  </a:extLst>
                </a:gridCol>
                <a:gridCol w="200942">
                  <a:extLst>
                    <a:ext uri="{9D8B030D-6E8A-4147-A177-3AD203B41FA5}">
                      <a16:colId xmlns:a16="http://schemas.microsoft.com/office/drawing/2014/main" val="873921119"/>
                    </a:ext>
                  </a:extLst>
                </a:gridCol>
                <a:gridCol w="916802">
                  <a:extLst>
                    <a:ext uri="{9D8B030D-6E8A-4147-A177-3AD203B41FA5}">
                      <a16:colId xmlns:a16="http://schemas.microsoft.com/office/drawing/2014/main" val="2535768317"/>
                    </a:ext>
                  </a:extLst>
                </a:gridCol>
              </a:tblGrid>
              <a:tr h="144952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Deadline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10618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159477"/>
                  </a:ext>
                </a:extLst>
              </a:tr>
              <a:tr h="157370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36720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524793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Choix du Sujet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05 Dec. 2017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17616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331501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Expression des besoins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19 Dec. 2017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300172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604699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Apréhension des nouvelles technologies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19 Dec. 2017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060163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368408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Installation de l'environnement de travail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09 Jan.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599636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567419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Installation/Déploiement du serveur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23 Jan.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446177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18568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Développement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12 Fev.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557596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183578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Préparation du support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12 Fev.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623548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70275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Harmonisation du Git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12 Fev.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962455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75641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Soutenance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95B3D7"/>
                          </a:solidFill>
                          <a:effectLst/>
                          <a:latin typeface="Arial" panose="020B0604020202020204" pitchFamily="34" charset="0"/>
                        </a:rPr>
                        <a:t>13 Fev.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79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32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8945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	Etat d’Avancement </a:t>
            </a:r>
            <a:endParaRPr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1. Bilan sur l’avancement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" name="Shape 631">
            <a:extLst>
              <a:ext uri="{FF2B5EF4-FFF2-40B4-BE49-F238E27FC236}">
                <a16:creationId xmlns:a16="http://schemas.microsoft.com/office/drawing/2014/main" id="{9B61032D-E1FF-44A8-8E0B-DF6966F1912B}"/>
              </a:ext>
            </a:extLst>
          </p:cNvPr>
          <p:cNvGrpSpPr/>
          <p:nvPr/>
        </p:nvGrpSpPr>
        <p:grpSpPr>
          <a:xfrm>
            <a:off x="375905" y="3152735"/>
            <a:ext cx="849824" cy="759118"/>
            <a:chOff x="5961125" y="1623900"/>
            <a:chExt cx="427450" cy="448175"/>
          </a:xfrm>
        </p:grpSpPr>
        <p:sp>
          <p:nvSpPr>
            <p:cNvPr id="7" name="Shape 632">
              <a:extLst>
                <a:ext uri="{FF2B5EF4-FFF2-40B4-BE49-F238E27FC236}">
                  <a16:creationId xmlns:a16="http://schemas.microsoft.com/office/drawing/2014/main" id="{06AC9F48-D601-49D1-8A0B-22D14EFDB5F6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33">
              <a:extLst>
                <a:ext uri="{FF2B5EF4-FFF2-40B4-BE49-F238E27FC236}">
                  <a16:creationId xmlns:a16="http://schemas.microsoft.com/office/drawing/2014/main" id="{615ABD89-A85A-4DB1-9B45-363DDF6C7BC6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634">
              <a:extLst>
                <a:ext uri="{FF2B5EF4-FFF2-40B4-BE49-F238E27FC236}">
                  <a16:creationId xmlns:a16="http://schemas.microsoft.com/office/drawing/2014/main" id="{540EBAED-6451-459D-AA19-5FF7F4425C11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635">
              <a:extLst>
                <a:ext uri="{FF2B5EF4-FFF2-40B4-BE49-F238E27FC236}">
                  <a16:creationId xmlns:a16="http://schemas.microsoft.com/office/drawing/2014/main" id="{B79FF26C-993F-4D95-AB38-8F783D872052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636">
              <a:extLst>
                <a:ext uri="{FF2B5EF4-FFF2-40B4-BE49-F238E27FC236}">
                  <a16:creationId xmlns:a16="http://schemas.microsoft.com/office/drawing/2014/main" id="{29B6B440-4575-49FF-945B-80BC4B174A1F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637">
              <a:extLst>
                <a:ext uri="{FF2B5EF4-FFF2-40B4-BE49-F238E27FC236}">
                  <a16:creationId xmlns:a16="http://schemas.microsoft.com/office/drawing/2014/main" id="{BC743585-64AE-42CD-A254-E0BC03AA9E0B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638">
              <a:extLst>
                <a:ext uri="{FF2B5EF4-FFF2-40B4-BE49-F238E27FC236}">
                  <a16:creationId xmlns:a16="http://schemas.microsoft.com/office/drawing/2014/main" id="{4129C276-F775-4836-9B2C-30CFEBAFE26A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792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INTRODUCTION</a:t>
            </a:r>
            <a:endParaRPr sz="2400" dirty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4245225" y="1693799"/>
            <a:ext cx="3798108" cy="2056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b="1" dirty="0">
                <a:solidFill>
                  <a:srgbClr val="FF9800"/>
                </a:solidFill>
              </a:rPr>
              <a:t>OBJECTIF</a:t>
            </a:r>
            <a:endParaRPr sz="1600" dirty="0">
              <a:solidFill>
                <a:srgbClr val="FF98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fr-FR" sz="1400" dirty="0"/>
              <a:t>Monsieur </a:t>
            </a:r>
            <a:r>
              <a:rPr lang="fr-FR" sz="1400" dirty="0" err="1"/>
              <a:t>Elghoul</a:t>
            </a:r>
            <a:r>
              <a:rPr lang="fr-FR" sz="1400" dirty="0"/>
              <a:t> nous propose de construire un </a:t>
            </a:r>
            <a:r>
              <a:rPr lang="fr-FR" sz="1400" b="1" dirty="0"/>
              <a:t>Dataware House </a:t>
            </a:r>
            <a:r>
              <a:rPr lang="fr-FR" sz="1400" dirty="0"/>
              <a:t>avec un jeu de données que nous devions trouver sur internet.</a:t>
            </a:r>
            <a:endParaRPr lang="fr-FR" sz="1400" b="1" dirty="0"/>
          </a:p>
          <a:p>
            <a:pPr marL="0" indent="0">
              <a:spcAft>
                <a:spcPts val="1000"/>
              </a:spcAft>
              <a:buNone/>
            </a:pPr>
            <a:r>
              <a:rPr lang="fr-FR" sz="1400" dirty="0"/>
              <a:t>Dès lors, il fallait </a:t>
            </a:r>
            <a:r>
              <a:rPr lang="fr-FR" sz="1400" b="1" dirty="0"/>
              <a:t>effectuer une simulation </a:t>
            </a:r>
            <a:r>
              <a:rPr lang="fr-FR" sz="1400" dirty="0"/>
              <a:t>dans laquelle les analyses extraites du DWH </a:t>
            </a:r>
            <a:r>
              <a:rPr lang="fr-FR" sz="1400" b="1" dirty="0"/>
              <a:t>servirait à une entreprise</a:t>
            </a:r>
            <a:r>
              <a:rPr lang="fr-FR" sz="1400" dirty="0"/>
              <a:t>.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602725" y="4159335"/>
            <a:ext cx="6168778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171450" indent="-171450" algn="just">
              <a:spcBef>
                <a:spcPts val="0"/>
              </a:spcBef>
              <a:buClr>
                <a:srgbClr val="263248"/>
              </a:buClr>
              <a:buFont typeface="Wingdings" panose="05000000000000000000" pitchFamily="2" charset="2"/>
              <a:buChar char="Ø"/>
            </a:pPr>
            <a:r>
              <a:rPr lang="fr-FR" b="1" dirty="0"/>
              <a:t> Proposer une simulation réaliste et complète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02724" y="1735206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b="1" dirty="0">
                <a:solidFill>
                  <a:srgbClr val="FF9800"/>
                </a:solidFill>
              </a:rPr>
              <a:t>CONTEXTE</a:t>
            </a:r>
            <a:endParaRPr sz="1600" dirty="0">
              <a:solidFill>
                <a:srgbClr val="FF98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dirty="0"/>
              <a:t>Dans le cadre de notre seconde année de </a:t>
            </a:r>
            <a:r>
              <a:rPr lang="fr-FR" sz="1400" b="1" dirty="0"/>
              <a:t>Master MIAGE Apprentissage</a:t>
            </a:r>
            <a:r>
              <a:rPr lang="fr-FR" sz="1400" dirty="0"/>
              <a:t>, nous avons eu pour objectif de réaliser un </a:t>
            </a:r>
            <a:r>
              <a:rPr lang="fr-FR" sz="1400" b="1" dirty="0"/>
              <a:t>projet d’entrepôt de données.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B5F4BFAC-95C6-424C-8C85-E9672E87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F608EB-48B0-4788-A6A8-9489047E14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AA36929-E033-4CCA-8D35-94350FAC2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500586"/>
            <a:ext cx="7277369" cy="2837710"/>
          </a:xfrm>
          <a:prstGeom prst="rect">
            <a:avLst/>
          </a:prstGeom>
        </p:spPr>
      </p:pic>
      <p:grpSp>
        <p:nvGrpSpPr>
          <p:cNvPr id="12" name="Shape 731">
            <a:extLst>
              <a:ext uri="{FF2B5EF4-FFF2-40B4-BE49-F238E27FC236}">
                <a16:creationId xmlns:a16="http://schemas.microsoft.com/office/drawing/2014/main" id="{7D509100-0955-42F4-8843-A5E750DC9353}"/>
              </a:ext>
            </a:extLst>
          </p:cNvPr>
          <p:cNvGrpSpPr/>
          <p:nvPr/>
        </p:nvGrpSpPr>
        <p:grpSpPr>
          <a:xfrm>
            <a:off x="300414" y="627385"/>
            <a:ext cx="300746" cy="296580"/>
            <a:chOff x="3292425" y="3664250"/>
            <a:chExt cx="397025" cy="391525"/>
          </a:xfrm>
        </p:grpSpPr>
        <p:sp>
          <p:nvSpPr>
            <p:cNvPr id="13" name="Shape 732">
              <a:extLst>
                <a:ext uri="{FF2B5EF4-FFF2-40B4-BE49-F238E27FC236}">
                  <a16:creationId xmlns:a16="http://schemas.microsoft.com/office/drawing/2014/main" id="{8DBF2E1A-7728-4408-ADAD-9C042AB78D6C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733">
              <a:extLst>
                <a:ext uri="{FF2B5EF4-FFF2-40B4-BE49-F238E27FC236}">
                  <a16:creationId xmlns:a16="http://schemas.microsoft.com/office/drawing/2014/main" id="{6B1C7DEF-3A9A-48D5-B5B5-7FCFC196F378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734">
              <a:extLst>
                <a:ext uri="{FF2B5EF4-FFF2-40B4-BE49-F238E27FC236}">
                  <a16:creationId xmlns:a16="http://schemas.microsoft.com/office/drawing/2014/main" id="{62E0F62A-F51B-41E0-94AF-1BEB5CD60B4B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5209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Etat d’avancement du Projet</a:t>
            </a:r>
            <a:endParaRPr sz="2400"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0" name="Shape 731">
            <a:extLst>
              <a:ext uri="{FF2B5EF4-FFF2-40B4-BE49-F238E27FC236}">
                <a16:creationId xmlns:a16="http://schemas.microsoft.com/office/drawing/2014/main" id="{5B37F4D2-C978-40B5-96BB-4E9AC8C9B6AC}"/>
              </a:ext>
            </a:extLst>
          </p:cNvPr>
          <p:cNvGrpSpPr/>
          <p:nvPr/>
        </p:nvGrpSpPr>
        <p:grpSpPr>
          <a:xfrm>
            <a:off x="300414" y="627385"/>
            <a:ext cx="300746" cy="296580"/>
            <a:chOff x="3292425" y="3664250"/>
            <a:chExt cx="397025" cy="391525"/>
          </a:xfrm>
        </p:grpSpPr>
        <p:sp>
          <p:nvSpPr>
            <p:cNvPr id="21" name="Shape 732">
              <a:extLst>
                <a:ext uri="{FF2B5EF4-FFF2-40B4-BE49-F238E27FC236}">
                  <a16:creationId xmlns:a16="http://schemas.microsoft.com/office/drawing/2014/main" id="{9D6ADC60-58BB-4B52-91DF-DD3D324BFC31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33">
              <a:extLst>
                <a:ext uri="{FF2B5EF4-FFF2-40B4-BE49-F238E27FC236}">
                  <a16:creationId xmlns:a16="http://schemas.microsoft.com/office/drawing/2014/main" id="{74CE6BF9-5205-4903-B4DE-4FBA527D924D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34">
              <a:extLst>
                <a:ext uri="{FF2B5EF4-FFF2-40B4-BE49-F238E27FC236}">
                  <a16:creationId xmlns:a16="http://schemas.microsoft.com/office/drawing/2014/main" id="{7E3D3770-FC7C-472D-84E3-F9FBB612DF22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88A3790-70AE-4C42-A43D-00704B279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43719"/>
              </p:ext>
            </p:extLst>
          </p:nvPr>
        </p:nvGraphicFramePr>
        <p:xfrm>
          <a:off x="729917" y="1419726"/>
          <a:ext cx="6354820" cy="3331195"/>
        </p:xfrm>
        <a:graphic>
          <a:graphicData uri="http://schemas.openxmlformats.org/drawingml/2006/table">
            <a:tbl>
              <a:tblPr/>
              <a:tblGrid>
                <a:gridCol w="2649934">
                  <a:extLst>
                    <a:ext uri="{9D8B030D-6E8A-4147-A177-3AD203B41FA5}">
                      <a16:colId xmlns:a16="http://schemas.microsoft.com/office/drawing/2014/main" val="3814107254"/>
                    </a:ext>
                  </a:extLst>
                </a:gridCol>
                <a:gridCol w="200942">
                  <a:extLst>
                    <a:ext uri="{9D8B030D-6E8A-4147-A177-3AD203B41FA5}">
                      <a16:colId xmlns:a16="http://schemas.microsoft.com/office/drawing/2014/main" val="347695213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3266742385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414117506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3346428041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690586647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4029522198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3503811104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2276804827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1505386329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1819785812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4079922137"/>
                    </a:ext>
                  </a:extLst>
                </a:gridCol>
                <a:gridCol w="200942">
                  <a:extLst>
                    <a:ext uri="{9D8B030D-6E8A-4147-A177-3AD203B41FA5}">
                      <a16:colId xmlns:a16="http://schemas.microsoft.com/office/drawing/2014/main" val="873921119"/>
                    </a:ext>
                  </a:extLst>
                </a:gridCol>
                <a:gridCol w="916802">
                  <a:extLst>
                    <a:ext uri="{9D8B030D-6E8A-4147-A177-3AD203B41FA5}">
                      <a16:colId xmlns:a16="http://schemas.microsoft.com/office/drawing/2014/main" val="2535768317"/>
                    </a:ext>
                  </a:extLst>
                </a:gridCol>
              </a:tblGrid>
              <a:tr h="144952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Deadline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10618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159477"/>
                  </a:ext>
                </a:extLst>
              </a:tr>
              <a:tr h="157370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36720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524793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Choix du Sujet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05 Dec. 2017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17616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331501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Expression des besoins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19 Dec. 2017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300172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604699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Apréhension des nouvelles technologies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19 Dec. 2017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060163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368408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Installation de l'environnement de travail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09 Jan.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599636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567419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Installation/Déploiement du serveur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23 Jan.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446177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18568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Développement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12 Fev.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557596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183578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Préparation du support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12 Fev.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623548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70275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Harmonisation du Git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12 Fev.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962455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75641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Soutenance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95B3D7"/>
                          </a:solidFill>
                          <a:effectLst/>
                          <a:latin typeface="Arial" panose="020B0604020202020204" pitchFamily="34" charset="0"/>
                        </a:rPr>
                        <a:t>13 Fev.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79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07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98138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Etat d’avancement des fonctionnalités</a:t>
            </a:r>
            <a:endParaRPr sz="2400"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0" name="Shape 731">
            <a:extLst>
              <a:ext uri="{FF2B5EF4-FFF2-40B4-BE49-F238E27FC236}">
                <a16:creationId xmlns:a16="http://schemas.microsoft.com/office/drawing/2014/main" id="{5B37F4D2-C978-40B5-96BB-4E9AC8C9B6AC}"/>
              </a:ext>
            </a:extLst>
          </p:cNvPr>
          <p:cNvGrpSpPr/>
          <p:nvPr/>
        </p:nvGrpSpPr>
        <p:grpSpPr>
          <a:xfrm>
            <a:off x="300414" y="627385"/>
            <a:ext cx="300746" cy="296580"/>
            <a:chOff x="3292425" y="3664250"/>
            <a:chExt cx="397025" cy="391525"/>
          </a:xfrm>
        </p:grpSpPr>
        <p:sp>
          <p:nvSpPr>
            <p:cNvPr id="21" name="Shape 732">
              <a:extLst>
                <a:ext uri="{FF2B5EF4-FFF2-40B4-BE49-F238E27FC236}">
                  <a16:creationId xmlns:a16="http://schemas.microsoft.com/office/drawing/2014/main" id="{9D6ADC60-58BB-4B52-91DF-DD3D324BFC31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33">
              <a:extLst>
                <a:ext uri="{FF2B5EF4-FFF2-40B4-BE49-F238E27FC236}">
                  <a16:creationId xmlns:a16="http://schemas.microsoft.com/office/drawing/2014/main" id="{74CE6BF9-5205-4903-B4DE-4FBA527D924D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34">
              <a:extLst>
                <a:ext uri="{FF2B5EF4-FFF2-40B4-BE49-F238E27FC236}">
                  <a16:creationId xmlns:a16="http://schemas.microsoft.com/office/drawing/2014/main" id="{7E3D3770-FC7C-472D-84E3-F9FBB612DF22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5494C5A6-83BA-4585-A2E8-CCE7FFC71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7962"/>
              </p:ext>
            </p:extLst>
          </p:nvPr>
        </p:nvGraphicFramePr>
        <p:xfrm>
          <a:off x="459072" y="1492746"/>
          <a:ext cx="6487827" cy="3143751"/>
        </p:xfrm>
        <a:graphic>
          <a:graphicData uri="http://schemas.openxmlformats.org/drawingml/2006/table">
            <a:tbl>
              <a:tblPr/>
              <a:tblGrid>
                <a:gridCol w="2705400">
                  <a:extLst>
                    <a:ext uri="{9D8B030D-6E8A-4147-A177-3AD203B41FA5}">
                      <a16:colId xmlns:a16="http://schemas.microsoft.com/office/drawing/2014/main" val="1843795274"/>
                    </a:ext>
                  </a:extLst>
                </a:gridCol>
                <a:gridCol w="205148">
                  <a:extLst>
                    <a:ext uri="{9D8B030D-6E8A-4147-A177-3AD203B41FA5}">
                      <a16:colId xmlns:a16="http://schemas.microsoft.com/office/drawing/2014/main" val="4218254002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74659687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2808921021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3480461495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1076563425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2181661860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1655918543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1208858218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181341099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3141296826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4075829186"/>
                    </a:ext>
                  </a:extLst>
                </a:gridCol>
                <a:gridCol w="205148">
                  <a:extLst>
                    <a:ext uri="{9D8B030D-6E8A-4147-A177-3AD203B41FA5}">
                      <a16:colId xmlns:a16="http://schemas.microsoft.com/office/drawing/2014/main" val="1554114035"/>
                    </a:ext>
                  </a:extLst>
                </a:gridCol>
                <a:gridCol w="935991">
                  <a:extLst>
                    <a:ext uri="{9D8B030D-6E8A-4147-A177-3AD203B41FA5}">
                      <a16:colId xmlns:a16="http://schemas.microsoft.com/office/drawing/2014/main" val="2245411468"/>
                    </a:ext>
                  </a:extLst>
                </a:gridCol>
              </a:tblGrid>
              <a:tr h="184759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effectLst/>
                          <a:latin typeface="Arial" panose="020B0604020202020204" pitchFamily="34" charset="0"/>
                        </a:rPr>
                        <a:t>Deadline</a:t>
                      </a:r>
                    </a:p>
                  </a:txBody>
                  <a:tcPr marL="92893" marR="92893" marT="46447" marB="464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207583"/>
                  </a:ext>
                </a:extLst>
              </a:tr>
              <a:tr h="185115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97792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993301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789538"/>
                  </a:ext>
                </a:extLst>
              </a:tr>
              <a:tr h="185115"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i="0" u="none" strike="noStrike" dirty="0">
                          <a:effectLst/>
                          <a:latin typeface="Arial" panose="020B0604020202020204" pitchFamily="34" charset="0"/>
                        </a:rPr>
                        <a:t>S’Authentifier</a:t>
                      </a: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17 Fev. 2018</a:t>
                      </a: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387544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r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575054"/>
                  </a:ext>
                </a:extLst>
              </a:tr>
              <a:tr h="185115"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i="0" u="none" strike="noStrike">
                          <a:effectLst/>
                          <a:latin typeface="Arial" panose="020B0604020202020204" pitchFamily="34" charset="0"/>
                        </a:rPr>
                        <a:t>Importer un ficher XML (QCM)</a:t>
                      </a: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22 Fev. 2018</a:t>
                      </a: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787188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r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717078"/>
                  </a:ext>
                </a:extLst>
              </a:tr>
              <a:tr h="185115"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i="0" u="none" strike="noStrike">
                          <a:effectLst/>
                          <a:latin typeface="Arial" panose="020B0604020202020204" pitchFamily="34" charset="0"/>
                        </a:rPr>
                        <a:t>Faire un QCM</a:t>
                      </a: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10 Mar. 2018</a:t>
                      </a: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886071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r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404094"/>
                  </a:ext>
                </a:extLst>
              </a:tr>
              <a:tr h="185115"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i="0" u="none" strike="noStrike">
                          <a:effectLst/>
                          <a:latin typeface="Arial" panose="020B0604020202020204" pitchFamily="34" charset="0"/>
                        </a:rPr>
                        <a:t>Visualiser la correction du QCM</a:t>
                      </a: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10 Mar. 2018</a:t>
                      </a: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631797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r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507306"/>
                  </a:ext>
                </a:extLst>
              </a:tr>
              <a:tr h="185115"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i="0" u="none" strike="noStrike">
                          <a:effectLst/>
                          <a:latin typeface="Arial" panose="020B0604020202020204" pitchFamily="34" charset="0"/>
                        </a:rPr>
                        <a:t>Ajouter un QCM</a:t>
                      </a: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11 Mar. 2018</a:t>
                      </a: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393463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r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322627"/>
                  </a:ext>
                </a:extLst>
              </a:tr>
              <a:tr h="185115"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i="0" u="none" strike="noStrike">
                          <a:effectLst/>
                          <a:latin typeface="Arial" panose="020B0604020202020204" pitchFamily="34" charset="0"/>
                        </a:rPr>
                        <a:t>Envoyer un mail avec le résultat</a:t>
                      </a: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11 Mar. 2018</a:t>
                      </a: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901538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r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445155"/>
                  </a:ext>
                </a:extLst>
              </a:tr>
              <a:tr h="185115"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i="0" u="none" strike="noStrike">
                          <a:effectLst/>
                          <a:latin typeface="Arial" panose="020B0604020202020204" pitchFamily="34" charset="0"/>
                        </a:rPr>
                        <a:t>Modifier un QCM</a:t>
                      </a: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12 Mar. 2018</a:t>
                      </a: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70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122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75818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	Etat d’Avancement </a:t>
            </a:r>
            <a:endParaRPr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2. Maquettes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" name="Shape 744">
            <a:extLst>
              <a:ext uri="{FF2B5EF4-FFF2-40B4-BE49-F238E27FC236}">
                <a16:creationId xmlns:a16="http://schemas.microsoft.com/office/drawing/2014/main" id="{47F37337-71BE-42D5-8147-FF6C92B7A5F0}"/>
              </a:ext>
            </a:extLst>
          </p:cNvPr>
          <p:cNvGrpSpPr/>
          <p:nvPr/>
        </p:nvGrpSpPr>
        <p:grpSpPr>
          <a:xfrm>
            <a:off x="345676" y="3190650"/>
            <a:ext cx="756613" cy="784799"/>
            <a:chOff x="5292575" y="3681900"/>
            <a:chExt cx="420150" cy="373275"/>
          </a:xfrm>
        </p:grpSpPr>
        <p:sp>
          <p:nvSpPr>
            <p:cNvPr id="7" name="Shape 745">
              <a:extLst>
                <a:ext uri="{FF2B5EF4-FFF2-40B4-BE49-F238E27FC236}">
                  <a16:creationId xmlns:a16="http://schemas.microsoft.com/office/drawing/2014/main" id="{CACE90F6-480F-446A-A7D6-D739A69DD9C7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746">
              <a:extLst>
                <a:ext uri="{FF2B5EF4-FFF2-40B4-BE49-F238E27FC236}">
                  <a16:creationId xmlns:a16="http://schemas.microsoft.com/office/drawing/2014/main" id="{463D64E2-A67E-4FEB-B4A3-85E190D2A2CC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747">
              <a:extLst>
                <a:ext uri="{FF2B5EF4-FFF2-40B4-BE49-F238E27FC236}">
                  <a16:creationId xmlns:a16="http://schemas.microsoft.com/office/drawing/2014/main" id="{50895520-DF37-422D-A804-A4047C070482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748">
              <a:extLst>
                <a:ext uri="{FF2B5EF4-FFF2-40B4-BE49-F238E27FC236}">
                  <a16:creationId xmlns:a16="http://schemas.microsoft.com/office/drawing/2014/main" id="{6AB65E69-8BA7-4A8F-B715-868340A0322E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749">
              <a:extLst>
                <a:ext uri="{FF2B5EF4-FFF2-40B4-BE49-F238E27FC236}">
                  <a16:creationId xmlns:a16="http://schemas.microsoft.com/office/drawing/2014/main" id="{CBDD7931-2243-4BB5-A414-AF2647DB6893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750">
              <a:extLst>
                <a:ext uri="{FF2B5EF4-FFF2-40B4-BE49-F238E27FC236}">
                  <a16:creationId xmlns:a16="http://schemas.microsoft.com/office/drawing/2014/main" id="{F8FD8C2E-9444-49AF-B62D-92FD07635201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751">
              <a:extLst>
                <a:ext uri="{FF2B5EF4-FFF2-40B4-BE49-F238E27FC236}">
                  <a16:creationId xmlns:a16="http://schemas.microsoft.com/office/drawing/2014/main" id="{634A6C5F-E5D7-45B5-AF89-AA9CD72D1AA3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8662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Maquettes</a:t>
            </a:r>
            <a:endParaRPr sz="2400"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0" name="Shape 731">
            <a:extLst>
              <a:ext uri="{FF2B5EF4-FFF2-40B4-BE49-F238E27FC236}">
                <a16:creationId xmlns:a16="http://schemas.microsoft.com/office/drawing/2014/main" id="{5B37F4D2-C978-40B5-96BB-4E9AC8C9B6AC}"/>
              </a:ext>
            </a:extLst>
          </p:cNvPr>
          <p:cNvGrpSpPr/>
          <p:nvPr/>
        </p:nvGrpSpPr>
        <p:grpSpPr>
          <a:xfrm>
            <a:off x="300414" y="627385"/>
            <a:ext cx="300746" cy="296580"/>
            <a:chOff x="3292425" y="3664250"/>
            <a:chExt cx="397025" cy="391525"/>
          </a:xfrm>
        </p:grpSpPr>
        <p:sp>
          <p:nvSpPr>
            <p:cNvPr id="21" name="Shape 732">
              <a:extLst>
                <a:ext uri="{FF2B5EF4-FFF2-40B4-BE49-F238E27FC236}">
                  <a16:creationId xmlns:a16="http://schemas.microsoft.com/office/drawing/2014/main" id="{9D6ADC60-58BB-4B52-91DF-DD3D324BFC31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33">
              <a:extLst>
                <a:ext uri="{FF2B5EF4-FFF2-40B4-BE49-F238E27FC236}">
                  <a16:creationId xmlns:a16="http://schemas.microsoft.com/office/drawing/2014/main" id="{74CE6BF9-5205-4903-B4DE-4FBA527D924D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34">
              <a:extLst>
                <a:ext uri="{FF2B5EF4-FFF2-40B4-BE49-F238E27FC236}">
                  <a16:creationId xmlns:a16="http://schemas.microsoft.com/office/drawing/2014/main" id="{7E3D3770-FC7C-472D-84E3-F9FBB612DF22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54336B47-2608-4ACB-A21D-E252C20FC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58" y="1331401"/>
            <a:ext cx="6504347" cy="365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83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Maquettes</a:t>
            </a:r>
            <a:endParaRPr sz="2400"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0" name="Shape 731">
            <a:extLst>
              <a:ext uri="{FF2B5EF4-FFF2-40B4-BE49-F238E27FC236}">
                <a16:creationId xmlns:a16="http://schemas.microsoft.com/office/drawing/2014/main" id="{5B37F4D2-C978-40B5-96BB-4E9AC8C9B6AC}"/>
              </a:ext>
            </a:extLst>
          </p:cNvPr>
          <p:cNvGrpSpPr/>
          <p:nvPr/>
        </p:nvGrpSpPr>
        <p:grpSpPr>
          <a:xfrm>
            <a:off x="300414" y="627385"/>
            <a:ext cx="300746" cy="296580"/>
            <a:chOff x="3292425" y="3664250"/>
            <a:chExt cx="397025" cy="391525"/>
          </a:xfrm>
        </p:grpSpPr>
        <p:sp>
          <p:nvSpPr>
            <p:cNvPr id="21" name="Shape 732">
              <a:extLst>
                <a:ext uri="{FF2B5EF4-FFF2-40B4-BE49-F238E27FC236}">
                  <a16:creationId xmlns:a16="http://schemas.microsoft.com/office/drawing/2014/main" id="{9D6ADC60-58BB-4B52-91DF-DD3D324BFC31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33">
              <a:extLst>
                <a:ext uri="{FF2B5EF4-FFF2-40B4-BE49-F238E27FC236}">
                  <a16:creationId xmlns:a16="http://schemas.microsoft.com/office/drawing/2014/main" id="{74CE6BF9-5205-4903-B4DE-4FBA527D924D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34">
              <a:extLst>
                <a:ext uri="{FF2B5EF4-FFF2-40B4-BE49-F238E27FC236}">
                  <a16:creationId xmlns:a16="http://schemas.microsoft.com/office/drawing/2014/main" id="{7E3D3770-FC7C-472D-84E3-F9FBB612DF22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54336B47-2608-4ACB-A21D-E252C20FC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58" y="1331401"/>
            <a:ext cx="6504346" cy="365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66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75818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	Etat d’Avancement </a:t>
            </a:r>
            <a:endParaRPr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3. Axes d’améliorations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" name="Shape 744">
            <a:extLst>
              <a:ext uri="{FF2B5EF4-FFF2-40B4-BE49-F238E27FC236}">
                <a16:creationId xmlns:a16="http://schemas.microsoft.com/office/drawing/2014/main" id="{47F37337-71BE-42D5-8147-FF6C92B7A5F0}"/>
              </a:ext>
            </a:extLst>
          </p:cNvPr>
          <p:cNvGrpSpPr/>
          <p:nvPr/>
        </p:nvGrpSpPr>
        <p:grpSpPr>
          <a:xfrm>
            <a:off x="345676" y="3190650"/>
            <a:ext cx="756613" cy="784799"/>
            <a:chOff x="5292575" y="3681900"/>
            <a:chExt cx="420150" cy="373275"/>
          </a:xfrm>
        </p:grpSpPr>
        <p:sp>
          <p:nvSpPr>
            <p:cNvPr id="7" name="Shape 745">
              <a:extLst>
                <a:ext uri="{FF2B5EF4-FFF2-40B4-BE49-F238E27FC236}">
                  <a16:creationId xmlns:a16="http://schemas.microsoft.com/office/drawing/2014/main" id="{CACE90F6-480F-446A-A7D6-D739A69DD9C7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746">
              <a:extLst>
                <a:ext uri="{FF2B5EF4-FFF2-40B4-BE49-F238E27FC236}">
                  <a16:creationId xmlns:a16="http://schemas.microsoft.com/office/drawing/2014/main" id="{463D64E2-A67E-4FEB-B4A3-85E190D2A2CC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747">
              <a:extLst>
                <a:ext uri="{FF2B5EF4-FFF2-40B4-BE49-F238E27FC236}">
                  <a16:creationId xmlns:a16="http://schemas.microsoft.com/office/drawing/2014/main" id="{50895520-DF37-422D-A804-A4047C070482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748">
              <a:extLst>
                <a:ext uri="{FF2B5EF4-FFF2-40B4-BE49-F238E27FC236}">
                  <a16:creationId xmlns:a16="http://schemas.microsoft.com/office/drawing/2014/main" id="{6AB65E69-8BA7-4A8F-B715-868340A0322E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749">
              <a:extLst>
                <a:ext uri="{FF2B5EF4-FFF2-40B4-BE49-F238E27FC236}">
                  <a16:creationId xmlns:a16="http://schemas.microsoft.com/office/drawing/2014/main" id="{CBDD7931-2243-4BB5-A414-AF2647DB6893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750">
              <a:extLst>
                <a:ext uri="{FF2B5EF4-FFF2-40B4-BE49-F238E27FC236}">
                  <a16:creationId xmlns:a16="http://schemas.microsoft.com/office/drawing/2014/main" id="{F8FD8C2E-9444-49AF-B62D-92FD07635201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751">
              <a:extLst>
                <a:ext uri="{FF2B5EF4-FFF2-40B4-BE49-F238E27FC236}">
                  <a16:creationId xmlns:a16="http://schemas.microsoft.com/office/drawing/2014/main" id="{634A6C5F-E5D7-45B5-AF89-AA9CD72D1AA3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2345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Fonctionnalités futures</a:t>
            </a:r>
            <a:endParaRPr sz="2400" dirty="0"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701458" y="1545076"/>
            <a:ext cx="2304074" cy="2941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/>
              <a:t>Gestion des promotions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Pouvoir gérer des promotions/classes et leurs affecter un Qcm en tant qu’examen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172552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/>
              <a:t>Banque de question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qcm seraient générés aléatoirement en se basant sur des questions préexistante en BDD.</a:t>
            </a:r>
            <a:endParaRPr dirty="0"/>
          </a:p>
        </p:txBody>
      </p:sp>
      <p:sp>
        <p:nvSpPr>
          <p:cNvPr id="286" name="Shape 286"/>
          <p:cNvSpPr txBox="1">
            <a:spLocks noGrp="1"/>
          </p:cNvSpPr>
          <p:nvPr>
            <p:ph type="body" idx="3"/>
          </p:nvPr>
        </p:nvSpPr>
        <p:spPr>
          <a:xfrm>
            <a:off x="5634294" y="1550110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/>
              <a:t>Ajouter un Minuteur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Lorsqu’un étudiant commence un QCM, une minuterie se déclenche jusqu’à la fin de l’épreuve.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15" name="Shape 901">
            <a:extLst>
              <a:ext uri="{FF2B5EF4-FFF2-40B4-BE49-F238E27FC236}">
                <a16:creationId xmlns:a16="http://schemas.microsoft.com/office/drawing/2014/main" id="{CD1F3757-7D7B-43D1-B2DA-FE9432961944}"/>
              </a:ext>
            </a:extLst>
          </p:cNvPr>
          <p:cNvGrpSpPr/>
          <p:nvPr/>
        </p:nvGrpSpPr>
        <p:grpSpPr>
          <a:xfrm>
            <a:off x="300625" y="513566"/>
            <a:ext cx="400833" cy="488515"/>
            <a:chOff x="6718575" y="2318625"/>
            <a:chExt cx="256950" cy="407375"/>
          </a:xfrm>
        </p:grpSpPr>
        <p:sp>
          <p:nvSpPr>
            <p:cNvPr id="16" name="Shape 902">
              <a:extLst>
                <a:ext uri="{FF2B5EF4-FFF2-40B4-BE49-F238E27FC236}">
                  <a16:creationId xmlns:a16="http://schemas.microsoft.com/office/drawing/2014/main" id="{A0B94B54-C1D5-40B7-8491-E54901276CE8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903">
              <a:extLst>
                <a:ext uri="{FF2B5EF4-FFF2-40B4-BE49-F238E27FC236}">
                  <a16:creationId xmlns:a16="http://schemas.microsoft.com/office/drawing/2014/main" id="{557C96D5-AFCB-4194-81BF-2A72AD679B54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904">
              <a:extLst>
                <a:ext uri="{FF2B5EF4-FFF2-40B4-BE49-F238E27FC236}">
                  <a16:creationId xmlns:a16="http://schemas.microsoft.com/office/drawing/2014/main" id="{ABB8CD22-9A76-4723-9E66-A63122409950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905">
              <a:extLst>
                <a:ext uri="{FF2B5EF4-FFF2-40B4-BE49-F238E27FC236}">
                  <a16:creationId xmlns:a16="http://schemas.microsoft.com/office/drawing/2014/main" id="{63BB025C-C07E-4812-9D71-6E8C4D5A1E58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906">
              <a:extLst>
                <a:ext uri="{FF2B5EF4-FFF2-40B4-BE49-F238E27FC236}">
                  <a16:creationId xmlns:a16="http://schemas.microsoft.com/office/drawing/2014/main" id="{A0B02C0E-9222-436C-B428-7EB456DE16A9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907">
              <a:extLst>
                <a:ext uri="{FF2B5EF4-FFF2-40B4-BE49-F238E27FC236}">
                  <a16:creationId xmlns:a16="http://schemas.microsoft.com/office/drawing/2014/main" id="{32FD386C-0EE6-4174-8D0A-BAC5F19598A1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908">
              <a:extLst>
                <a:ext uri="{FF2B5EF4-FFF2-40B4-BE49-F238E27FC236}">
                  <a16:creationId xmlns:a16="http://schemas.microsoft.com/office/drawing/2014/main" id="{7764EBFD-2CE0-4F99-8120-24A8A69E4B62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909">
              <a:extLst>
                <a:ext uri="{FF2B5EF4-FFF2-40B4-BE49-F238E27FC236}">
                  <a16:creationId xmlns:a16="http://schemas.microsoft.com/office/drawing/2014/main" id="{86F1D75D-BAD9-441D-9F4D-263AACA944B4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0493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356177"/>
            <a:ext cx="577639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>
                <a:solidFill>
                  <a:srgbClr val="FF9800"/>
                </a:solidFill>
              </a:rPr>
              <a:t>Démonstration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fr-FR" sz="3600" b="1" spc="600" dirty="0"/>
              <a:t>C’est parti !</a:t>
            </a:r>
            <a:endParaRPr sz="3600" b="1" spc="600" dirty="0"/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57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787887" y="1953624"/>
            <a:ext cx="7568225" cy="18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>
                <a:solidFill>
                  <a:srgbClr val="FF9800"/>
                </a:solidFill>
              </a:rPr>
              <a:t>Merci pour votre écoute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49" y="3431557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/>
              <a:t>Des Questions ?</a:t>
            </a:r>
            <a:endParaRPr sz="3600" b="1" dirty="0"/>
          </a:p>
        </p:txBody>
      </p:sp>
      <p:grpSp>
        <p:nvGrpSpPr>
          <p:cNvPr id="505" name="Shape 505"/>
          <p:cNvGrpSpPr/>
          <p:nvPr/>
        </p:nvGrpSpPr>
        <p:grpSpPr>
          <a:xfrm>
            <a:off x="3973167" y="787769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526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1275150" y="269667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spc="600" dirty="0">
                <a:solidFill>
                  <a:schemeClr val="accent1">
                    <a:lumMod val="75000"/>
                  </a:schemeClr>
                </a:solidFill>
              </a:rPr>
              <a:t>DGSI</a:t>
            </a:r>
            <a:endParaRPr sz="6000" spc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275150" y="3665186"/>
            <a:ext cx="6593700" cy="659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/>
              <a:t>Prévention et Analyse des Attentats</a:t>
            </a:r>
            <a:endParaRPr sz="2000" b="1" dirty="0"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AutoShape 2" descr="https://raw.githubusercontent.com/gtandu/e-testing/master/e-testing-front/src/favicon.ico">
            <a:extLst>
              <a:ext uri="{FF2B5EF4-FFF2-40B4-BE49-F238E27FC236}">
                <a16:creationId xmlns:a16="http://schemas.microsoft.com/office/drawing/2014/main" id="{068BD426-48E9-4250-B7AD-9D1A574FCC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https://raw.githubusercontent.com/gtandu/e-testing/master/e-testing-front/src/favicon.ico">
            <a:extLst>
              <a:ext uri="{FF2B5EF4-FFF2-40B4-BE49-F238E27FC236}">
                <a16:creationId xmlns:a16="http://schemas.microsoft.com/office/drawing/2014/main" id="{EA4A0091-8E3E-4657-A5EE-60D1E194F1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2436" y="1052186"/>
            <a:ext cx="1824364" cy="182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6" descr="https://raw.githubusercontent.com/gtandu/e-testing/master/e-testing-front/src/favicon.ico">
            <a:extLst>
              <a:ext uri="{FF2B5EF4-FFF2-40B4-BE49-F238E27FC236}">
                <a16:creationId xmlns:a16="http://schemas.microsoft.com/office/drawing/2014/main" id="{F64951F4-81F0-4902-A493-7A6236623F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147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8" descr="https://raw.githubusercontent.com/gtandu/e-testing/master/e-testing-front/src/favicon.ico">
            <a:extLst>
              <a:ext uri="{FF2B5EF4-FFF2-40B4-BE49-F238E27FC236}">
                <a16:creationId xmlns:a16="http://schemas.microsoft.com/office/drawing/2014/main" id="{A79ACAAD-548C-469B-B3EE-D4B84EBA2D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D68A51-A5B2-4059-B88B-F804B53A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53" y="506849"/>
            <a:ext cx="2441493" cy="22399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SOMMAIRE</a:t>
            </a:r>
            <a:endParaRPr sz="2400" dirty="0"/>
          </a:p>
        </p:txBody>
      </p:sp>
      <p:sp>
        <p:nvSpPr>
          <p:cNvPr id="10" name="Shape 618">
            <a:extLst>
              <a:ext uri="{FF2B5EF4-FFF2-40B4-BE49-F238E27FC236}">
                <a16:creationId xmlns:a16="http://schemas.microsoft.com/office/drawing/2014/main" id="{0C7D1987-E5C7-488D-93A0-FBC73058603A}"/>
              </a:ext>
            </a:extLst>
          </p:cNvPr>
          <p:cNvSpPr/>
          <p:nvPr/>
        </p:nvSpPr>
        <p:spPr>
          <a:xfrm>
            <a:off x="178887" y="514074"/>
            <a:ext cx="535731" cy="530400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67">
            <a:extLst>
              <a:ext uri="{FF2B5EF4-FFF2-40B4-BE49-F238E27FC236}">
                <a16:creationId xmlns:a16="http://schemas.microsoft.com/office/drawing/2014/main" id="{21456005-5573-4A52-B51C-6C8C2D22DA1F}"/>
              </a:ext>
            </a:extLst>
          </p:cNvPr>
          <p:cNvSpPr txBox="1">
            <a:spLocks/>
          </p:cNvSpPr>
          <p:nvPr/>
        </p:nvSpPr>
        <p:spPr>
          <a:xfrm>
            <a:off x="446752" y="1803575"/>
            <a:ext cx="3698685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I. Présentation du Sujet</a:t>
            </a:r>
          </a:p>
          <a:p>
            <a:pPr marL="360000" indent="-457200">
              <a:spcBef>
                <a:spcPts val="0"/>
              </a:spcBef>
              <a:buClr>
                <a:srgbClr val="263248"/>
              </a:buClr>
              <a:buFont typeface="+mj-lt"/>
              <a:buAutoNum type="arabicPeriod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Contextualisation</a:t>
            </a:r>
          </a:p>
          <a:p>
            <a:pPr marL="360000" indent="-457200">
              <a:spcBef>
                <a:spcPts val="0"/>
              </a:spcBef>
              <a:buClr>
                <a:srgbClr val="263248"/>
              </a:buClr>
              <a:buFont typeface="+mj-lt"/>
              <a:buAutoNum type="arabicPeriod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Objectifs</a:t>
            </a:r>
          </a:p>
          <a:p>
            <a:pPr marL="360000" indent="-457200">
              <a:spcBef>
                <a:spcPts val="0"/>
              </a:spcBef>
              <a:buClr>
                <a:srgbClr val="263248"/>
              </a:buClr>
              <a:buFont typeface="+mj-lt"/>
              <a:buAutoNum type="arabicPeriod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Données utilisées</a:t>
            </a:r>
          </a:p>
        </p:txBody>
      </p:sp>
      <p:sp>
        <p:nvSpPr>
          <p:cNvPr id="15" name="Shape 269">
            <a:extLst>
              <a:ext uri="{FF2B5EF4-FFF2-40B4-BE49-F238E27FC236}">
                <a16:creationId xmlns:a16="http://schemas.microsoft.com/office/drawing/2014/main" id="{2C76F8CC-2F68-4D3E-A732-8725FE08191B}"/>
              </a:ext>
            </a:extLst>
          </p:cNvPr>
          <p:cNvSpPr txBox="1">
            <a:spLocks/>
          </p:cNvSpPr>
          <p:nvPr/>
        </p:nvSpPr>
        <p:spPr>
          <a:xfrm>
            <a:off x="4572000" y="1879775"/>
            <a:ext cx="3973828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Spécifications</a:t>
            </a:r>
          </a:p>
          <a:p>
            <a:pPr marL="457200" indent="-457200">
              <a:buClr>
                <a:srgbClr val="263248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</a:t>
            </a:r>
          </a:p>
          <a:p>
            <a:pPr marL="457200" indent="-457200">
              <a:buClr>
                <a:srgbClr val="263248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Modélisation</a:t>
            </a:r>
          </a:p>
          <a:p>
            <a:pPr marL="457200" indent="-457200">
              <a:buClr>
                <a:srgbClr val="263248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Préparation (ETL)</a:t>
            </a:r>
          </a:p>
          <a:p>
            <a:pPr marL="457200" indent="-457200">
              <a:buClr>
                <a:srgbClr val="263248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Recettes &amp; Déploiement</a:t>
            </a:r>
          </a:p>
          <a:p>
            <a:endParaRPr lang="fr-FR" sz="2400" dirty="0">
              <a:solidFill>
                <a:srgbClr val="2632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7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1. Contextualisation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Présentation du Sujet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19857-768C-4C2D-A952-F517EF28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sommes nous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50A8EF-D16E-4EF6-B86B-9C9C3AA2D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Direction Générale de la Sécurité Intérieure.</a:t>
            </a:r>
          </a:p>
          <a:p>
            <a:r>
              <a:rPr lang="fr-FR" dirty="0"/>
              <a:t>Pouvoir anticiper et prévenir les actes terroristes sur le territoire français. </a:t>
            </a:r>
          </a:p>
          <a:p>
            <a:r>
              <a:rPr lang="fr-FR" dirty="0"/>
              <a:t>Données répertoriant les actes terroristes commis depuis 1970 jusqu’à 2016 à travers le monde.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B1500C-E8E3-4339-A733-99E8425E37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30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2. Objectifs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Présentation du Sujet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3537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D1B62-112A-44A0-8B74-7ECDB3CB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quel but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FB259D-0C26-4EC5-A468-A9B30BCB8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Repérer les nouvelles formes d’attaques terroristes.</a:t>
            </a:r>
          </a:p>
          <a:p>
            <a:r>
              <a:rPr lang="fr-FR" dirty="0"/>
              <a:t>Pouvoir mettre en place les mesures de sécurité nécessaire pour se prémunir de ces attaques.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A0BE6D-2EFC-445C-9FEC-69202AA377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95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3. Données utilisées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Présentation du Sujet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2610997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710</Words>
  <Application>Microsoft Office PowerPoint</Application>
  <PresentationFormat>Affichage à l'écran (16:9)</PresentationFormat>
  <Paragraphs>464</Paragraphs>
  <Slides>29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9" baseType="lpstr">
      <vt:lpstr>Arial</vt:lpstr>
      <vt:lpstr>Arvo</vt:lpstr>
      <vt:lpstr>Calibri</vt:lpstr>
      <vt:lpstr>Karla</vt:lpstr>
      <vt:lpstr>Nunito Sans</vt:lpstr>
      <vt:lpstr>Roboto</vt:lpstr>
      <vt:lpstr>Roboto Condensed</vt:lpstr>
      <vt:lpstr>Roboto Condensed Light</vt:lpstr>
      <vt:lpstr>Wingdings</vt:lpstr>
      <vt:lpstr>Salerio template</vt:lpstr>
      <vt:lpstr>SOUTENANCE Entrepôt de données</vt:lpstr>
      <vt:lpstr>INTRODUCTION</vt:lpstr>
      <vt:lpstr>DGSI</vt:lpstr>
      <vt:lpstr>SOMMAIRE</vt:lpstr>
      <vt:lpstr> Présentation du Sujet</vt:lpstr>
      <vt:lpstr>Qui sommes nous ?</vt:lpstr>
      <vt:lpstr> Présentation du Sujet</vt:lpstr>
      <vt:lpstr>Dans quel but ?</vt:lpstr>
      <vt:lpstr> Présentation du Sujet</vt:lpstr>
      <vt:lpstr>D’où proviennent-elles ?</vt:lpstr>
      <vt:lpstr>En quelques chiffres…</vt:lpstr>
      <vt:lpstr> Spécifications</vt:lpstr>
      <vt:lpstr>Environnement de Développement et Serveur</vt:lpstr>
      <vt:lpstr> Spécifications</vt:lpstr>
      <vt:lpstr>Présentation PowerPoint</vt:lpstr>
      <vt:lpstr> Spécifications</vt:lpstr>
      <vt:lpstr>Power Bi</vt:lpstr>
      <vt:lpstr>Etat d’avancement du Projet</vt:lpstr>
      <vt:lpstr> Etat d’Avancement </vt:lpstr>
      <vt:lpstr>Répartition des tâches</vt:lpstr>
      <vt:lpstr>Etat d’avancement du Projet</vt:lpstr>
      <vt:lpstr>Etat d’avancement des fonctionnalités</vt:lpstr>
      <vt:lpstr> Etat d’Avancement </vt:lpstr>
      <vt:lpstr>Maquettes</vt:lpstr>
      <vt:lpstr>Maquettes</vt:lpstr>
      <vt:lpstr> Etat d’Avancement </vt:lpstr>
      <vt:lpstr>Fonctionnalités futures</vt:lpstr>
      <vt:lpstr>Démonstration</vt:lpstr>
      <vt:lpstr>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R&amp;D</dc:title>
  <dc:creator>Sarah Pierson</dc:creator>
  <cp:lastModifiedBy>Glodie Tandu</cp:lastModifiedBy>
  <cp:revision>164</cp:revision>
  <dcterms:modified xsi:type="dcterms:W3CDTF">2018-05-27T22:25:07Z</dcterms:modified>
</cp:coreProperties>
</file>