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Proxima Nov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7.xml"/><Relationship Id="rId22" Type="http://schemas.openxmlformats.org/officeDocument/2006/relationships/font" Target="fonts/ProximaNova-italic.fntdata"/><Relationship Id="rId10" Type="http://schemas.openxmlformats.org/officeDocument/2006/relationships/slide" Target="slides/slide6.xml"/><Relationship Id="rId21" Type="http://schemas.openxmlformats.org/officeDocument/2006/relationships/font" Target="fonts/ProximaNova-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r>
              <a:rPr lang="es"/>
              <a:t>/16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sz="900"/>
              <a:t>‹#›</a:t>
            </a:fld>
            <a:r>
              <a:rPr lang="es" sz="900"/>
              <a:t>/15</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r>
              <a:rPr lang="es"/>
              <a:t>/16</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 sz="1000">
                <a:solidFill>
                  <a:schemeClr val="dk1"/>
                </a:solidFill>
                <a:latin typeface="Proxima Nova"/>
                <a:ea typeface="Proxima Nova"/>
                <a:cs typeface="Proxima Nova"/>
                <a:sym typeface="Proxima Nova"/>
              </a:rPr>
              <a:t>‹#›</a:t>
            </a:fld>
            <a:r>
              <a:rPr lang="es" sz="1000">
                <a:solidFill>
                  <a:schemeClr val="dk1"/>
                </a:solidFill>
                <a:latin typeface="Proxima Nova"/>
                <a:ea typeface="Proxima Nova"/>
                <a:cs typeface="Proxima Nova"/>
                <a:sym typeface="Proxima Nova"/>
              </a:rPr>
              <a:t>/15</a:t>
            </a: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7.jpg"/><Relationship Id="rId4" Type="http://schemas.openxmlformats.org/officeDocument/2006/relationships/image" Target="../media/image02.png"/><Relationship Id="rId5"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24.jpg"/><Relationship Id="rId5" Type="http://schemas.openxmlformats.org/officeDocument/2006/relationships/image" Target="../media/image23.jpg"/><Relationship Id="rId6" Type="http://schemas.openxmlformats.org/officeDocument/2006/relationships/image" Target="../media/image19.png"/><Relationship Id="rId7" Type="http://schemas.openxmlformats.org/officeDocument/2006/relationships/image" Target="../media/image0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4.jpg"/><Relationship Id="rId4" Type="http://schemas.openxmlformats.org/officeDocument/2006/relationships/image" Target="../media/image0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8.jpg"/><Relationship Id="rId4" Type="http://schemas.openxmlformats.org/officeDocument/2006/relationships/image" Target="../media/image06.png"/><Relationship Id="rId9" Type="http://schemas.openxmlformats.org/officeDocument/2006/relationships/image" Target="../media/image12.jpg"/><Relationship Id="rId5" Type="http://schemas.openxmlformats.org/officeDocument/2006/relationships/image" Target="../media/image03.png"/><Relationship Id="rId6" Type="http://schemas.openxmlformats.org/officeDocument/2006/relationships/image" Target="../media/image00.jpg"/><Relationship Id="rId7" Type="http://schemas.openxmlformats.org/officeDocument/2006/relationships/image" Target="../media/image01.png"/><Relationship Id="rId8" Type="http://schemas.openxmlformats.org/officeDocument/2006/relationships/image" Target="../media/image0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jpg"/><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120750" y="271350"/>
            <a:ext cx="8902500" cy="1414200"/>
          </a:xfrm>
          <a:prstGeom prst="rect">
            <a:avLst/>
          </a:prstGeom>
        </p:spPr>
        <p:txBody>
          <a:bodyPr anchorCtr="0" anchor="b" bIns="91425" lIns="91425" rIns="91425" tIns="91425">
            <a:noAutofit/>
          </a:bodyPr>
          <a:lstStyle/>
          <a:p>
            <a:pPr lvl="0" rtl="0" algn="ctr">
              <a:spcBef>
                <a:spcPts val="0"/>
              </a:spcBef>
              <a:buNone/>
            </a:pPr>
            <a:r>
              <a:rPr lang="es" sz="4200"/>
              <a:t>An Expert System to Detect Privacy's Vulnerability of Social Networks</a:t>
            </a:r>
          </a:p>
        </p:txBody>
      </p:sp>
      <p:sp>
        <p:nvSpPr>
          <p:cNvPr id="60" name="Shape 60"/>
          <p:cNvSpPr txBox="1"/>
          <p:nvPr>
            <p:ph idx="1" type="subTitle"/>
          </p:nvPr>
        </p:nvSpPr>
        <p:spPr>
          <a:xfrm>
            <a:off x="514350" y="1872175"/>
            <a:ext cx="8115300" cy="787500"/>
          </a:xfrm>
          <a:prstGeom prst="rect">
            <a:avLst/>
          </a:prstGeom>
        </p:spPr>
        <p:txBody>
          <a:bodyPr anchorCtr="0" anchor="t" bIns="91425" lIns="91425" rIns="91425" tIns="91425">
            <a:noAutofit/>
          </a:bodyPr>
          <a:lstStyle/>
          <a:p>
            <a:pPr lvl="0" rtl="0">
              <a:spcBef>
                <a:spcPts val="0"/>
              </a:spcBef>
              <a:buNone/>
            </a:pPr>
            <a:r>
              <a:rPr i="1" lang="es" sz="2200"/>
              <a:t>Gerges Tannous</a:t>
            </a:r>
            <a:r>
              <a:rPr i="1" lang="es" sz="1800"/>
              <a:t>,</a:t>
            </a:r>
            <a:r>
              <a:rPr lang="es" sz="1800"/>
              <a:t> Ph.D. Candidate, Universidad Complutense Madrid (UCM) </a:t>
            </a:r>
          </a:p>
          <a:p>
            <a:pPr lvl="0">
              <a:spcBef>
                <a:spcPts val="0"/>
              </a:spcBef>
              <a:buNone/>
            </a:pPr>
            <a:r>
              <a:rPr i="1" lang="es" sz="2200"/>
              <a:t>Aziz M. Barbar,</a:t>
            </a:r>
            <a:r>
              <a:rPr lang="es" sz="1800"/>
              <a:t> Ph.D., Dean of Faculty of Arts &amp; Science, American University of Science &amp; Technology (AUST)</a:t>
            </a:r>
          </a:p>
          <a:p>
            <a:pPr indent="0" lvl="0" marL="1371600" algn="ctr">
              <a:spcBef>
                <a:spcPts val="0"/>
              </a:spcBef>
              <a:buNone/>
            </a:pPr>
            <a:r>
              <a:t/>
            </a:r>
            <a:endParaRPr sz="2200"/>
          </a:p>
        </p:txBody>
      </p:sp>
      <p:pic>
        <p:nvPicPr>
          <p:cNvPr descr="IEEE-NET.jpg" id="61" name="Shape 61"/>
          <p:cNvPicPr preferRelativeResize="0"/>
          <p:nvPr/>
        </p:nvPicPr>
        <p:blipFill>
          <a:blip r:embed="rId3">
            <a:alphaModFix/>
          </a:blip>
          <a:stretch>
            <a:fillRect/>
          </a:stretch>
        </p:blipFill>
        <p:spPr>
          <a:xfrm>
            <a:off x="1964112" y="3856250"/>
            <a:ext cx="1894326" cy="778903"/>
          </a:xfrm>
          <a:prstGeom prst="rect">
            <a:avLst/>
          </a:prstGeom>
          <a:noFill/>
          <a:ln>
            <a:noFill/>
          </a:ln>
        </p:spPr>
      </p:pic>
      <p:pic>
        <p:nvPicPr>
          <p:cNvPr descr="logoAUST.png" id="62" name="Shape 62"/>
          <p:cNvPicPr preferRelativeResize="0"/>
          <p:nvPr/>
        </p:nvPicPr>
        <p:blipFill>
          <a:blip r:embed="rId4">
            <a:alphaModFix/>
          </a:blip>
          <a:stretch>
            <a:fillRect/>
          </a:stretch>
        </p:blipFill>
        <p:spPr>
          <a:xfrm>
            <a:off x="4104172" y="3507050"/>
            <a:ext cx="1894314" cy="1477275"/>
          </a:xfrm>
          <a:prstGeom prst="rect">
            <a:avLst/>
          </a:prstGeom>
          <a:noFill/>
          <a:ln>
            <a:noFill/>
          </a:ln>
        </p:spPr>
      </p:pic>
      <p:sp>
        <p:nvSpPr>
          <p:cNvPr id="63" name="Shape 63"/>
          <p:cNvSpPr txBox="1"/>
          <p:nvPr>
            <p:ph type="ctrTitle"/>
          </p:nvPr>
        </p:nvSpPr>
        <p:spPr>
          <a:xfrm>
            <a:off x="120750" y="3031337"/>
            <a:ext cx="3423600" cy="634500"/>
          </a:xfrm>
          <a:prstGeom prst="rect">
            <a:avLst/>
          </a:prstGeom>
        </p:spPr>
        <p:txBody>
          <a:bodyPr anchorCtr="0" anchor="b" bIns="91425" lIns="91425" rIns="91425" tIns="91425">
            <a:noAutofit/>
          </a:bodyPr>
          <a:lstStyle/>
          <a:p>
            <a:pPr lvl="0" rtl="0" algn="ctr">
              <a:spcBef>
                <a:spcPts val="0"/>
              </a:spcBef>
              <a:buNone/>
            </a:pPr>
            <a:r>
              <a:rPr b="1" lang="es" sz="3000"/>
              <a:t>IMCET 2016</a:t>
            </a:r>
          </a:p>
        </p:txBody>
      </p:sp>
      <p:pic>
        <p:nvPicPr>
          <p:cNvPr descr="LogoUCM_BIG1.jpg" id="64" name="Shape 64"/>
          <p:cNvPicPr preferRelativeResize="0"/>
          <p:nvPr/>
        </p:nvPicPr>
        <p:blipFill>
          <a:blip r:embed="rId5">
            <a:alphaModFix/>
          </a:blip>
          <a:stretch>
            <a:fillRect/>
          </a:stretch>
        </p:blipFill>
        <p:spPr>
          <a:xfrm>
            <a:off x="6244201" y="3538577"/>
            <a:ext cx="1894299" cy="141421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
              <a:t>Implementation (3/4) - Formulas of Fuzzy Rules Input</a:t>
            </a:r>
          </a:p>
        </p:txBody>
      </p:sp>
      <p:sp>
        <p:nvSpPr>
          <p:cNvPr id="165" name="Shape 16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r>
              <a:rPr lang="es"/>
              <a:t>/15</a:t>
            </a:r>
          </a:p>
        </p:txBody>
      </p:sp>
      <p:pic>
        <p:nvPicPr>
          <p:cNvPr descr="Picture2.png" id="166" name="Shape 166"/>
          <p:cNvPicPr preferRelativeResize="0"/>
          <p:nvPr/>
        </p:nvPicPr>
        <p:blipFill>
          <a:blip r:embed="rId3">
            <a:alphaModFix/>
          </a:blip>
          <a:stretch>
            <a:fillRect/>
          </a:stretch>
        </p:blipFill>
        <p:spPr>
          <a:xfrm>
            <a:off x="311700" y="1172856"/>
            <a:ext cx="8520598" cy="3490380"/>
          </a:xfrm>
          <a:prstGeom prst="rect">
            <a:avLst/>
          </a:prstGeom>
          <a:noFill/>
          <a:ln>
            <a:noFill/>
          </a:ln>
        </p:spPr>
      </p:pic>
      <p:sp>
        <p:nvSpPr>
          <p:cNvPr id="167" name="Shape 1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
              <a:t>Implementation (4/4) - Expert System Algorithm</a:t>
            </a:r>
          </a:p>
        </p:txBody>
      </p:sp>
      <p:sp>
        <p:nvSpPr>
          <p:cNvPr id="173" name="Shape 17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r>
              <a:rPr lang="es"/>
              <a:t>/15</a:t>
            </a:r>
          </a:p>
        </p:txBody>
      </p:sp>
      <p:pic>
        <p:nvPicPr>
          <p:cNvPr descr="Picture3.png" id="174" name="Shape 174"/>
          <p:cNvPicPr preferRelativeResize="0"/>
          <p:nvPr/>
        </p:nvPicPr>
        <p:blipFill>
          <a:blip r:embed="rId3">
            <a:alphaModFix/>
          </a:blip>
          <a:stretch>
            <a:fillRect/>
          </a:stretch>
        </p:blipFill>
        <p:spPr>
          <a:xfrm>
            <a:off x="313328" y="1160149"/>
            <a:ext cx="7426671" cy="3692374"/>
          </a:xfrm>
          <a:prstGeom prst="rect">
            <a:avLst/>
          </a:prstGeom>
          <a:noFill/>
          <a:ln>
            <a:noFill/>
          </a:ln>
        </p:spPr>
      </p:pic>
      <p:sp>
        <p:nvSpPr>
          <p:cNvPr id="175" name="Shape 175"/>
          <p:cNvSpPr txBox="1"/>
          <p:nvPr/>
        </p:nvSpPr>
        <p:spPr>
          <a:xfrm>
            <a:off x="7740000" y="4011375"/>
            <a:ext cx="1417500" cy="587100"/>
          </a:xfrm>
          <a:prstGeom prst="rect">
            <a:avLst/>
          </a:prstGeom>
          <a:noFill/>
          <a:ln>
            <a:noFill/>
          </a:ln>
        </p:spPr>
        <p:txBody>
          <a:bodyPr anchorCtr="0" anchor="t" bIns="91425" lIns="91425" rIns="91425" tIns="91425">
            <a:noAutofit/>
          </a:bodyPr>
          <a:lstStyle/>
          <a:p>
            <a:pPr indent="-228600" lvl="0" marL="457200" rtl="0">
              <a:spcBef>
                <a:spcPts val="0"/>
              </a:spcBef>
              <a:buChar char="●"/>
            </a:pPr>
            <a:r>
              <a:rPr b="1" lang="es"/>
              <a:t>MySQL</a:t>
            </a:r>
          </a:p>
          <a:p>
            <a:pPr indent="-228600" lvl="0" marL="457200">
              <a:spcBef>
                <a:spcPts val="0"/>
              </a:spcBef>
              <a:buChar char="●"/>
            </a:pPr>
            <a:r>
              <a:rPr b="1" lang="es"/>
              <a:t>FuzzyJ</a:t>
            </a:r>
          </a:p>
          <a:p>
            <a:pPr lvl="0">
              <a:spcBef>
                <a:spcPts val="0"/>
              </a:spcBef>
              <a:buNone/>
            </a:pPr>
            <a:r>
              <a:t/>
            </a:r>
            <a:endParaRPr b="1"/>
          </a:p>
        </p:txBody>
      </p:sp>
      <p:sp>
        <p:nvSpPr>
          <p:cNvPr id="176" name="Shape 17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
              <a:t>Execution</a:t>
            </a:r>
          </a:p>
        </p:txBody>
      </p:sp>
      <p:sp>
        <p:nvSpPr>
          <p:cNvPr id="182" name="Shape 18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b="1" lang="es"/>
              <a:t>Input Values:</a:t>
            </a:r>
            <a:br>
              <a:rPr lang="es"/>
            </a:br>
            <a:r>
              <a:rPr lang="es"/>
              <a:t>{R1: 70}, {R2: 250},</a:t>
            </a:r>
            <a:br>
              <a:rPr lang="es"/>
            </a:br>
            <a:r>
              <a:rPr lang="es"/>
              <a:t>{R3: 63}, {R4: 8}, {R5: 56}</a:t>
            </a:r>
            <a:br>
              <a:rPr lang="es"/>
            </a:br>
            <a:r>
              <a:rPr b="1" lang="es"/>
              <a:t>Result</a:t>
            </a:r>
            <a:br>
              <a:rPr lang="es"/>
            </a:br>
            <a:r>
              <a:rPr lang="es"/>
              <a:t>match found at rule number </a:t>
            </a:r>
            <a:r>
              <a:rPr b="1" lang="es" u="sng"/>
              <a:t>17</a:t>
            </a:r>
            <a:br>
              <a:rPr lang="es"/>
            </a:br>
            <a:r>
              <a:rPr lang="es"/>
              <a:t>input 1: recurrent</a:t>
            </a:r>
            <a:br>
              <a:rPr lang="es"/>
            </a:br>
            <a:r>
              <a:rPr lang="es"/>
              <a:t>input 2: continuous</a:t>
            </a:r>
            <a:br>
              <a:rPr lang="es"/>
            </a:br>
            <a:r>
              <a:rPr lang="es"/>
              <a:t>input 3: sometimes_detailed</a:t>
            </a:r>
            <a:br>
              <a:rPr lang="es"/>
            </a:br>
            <a:r>
              <a:rPr lang="es"/>
              <a:t>input 4: not_known</a:t>
            </a:r>
            <a:br>
              <a:rPr lang="es"/>
            </a:br>
            <a:r>
              <a:rPr lang="es"/>
              <a:t>input 5: almost_defined</a:t>
            </a:r>
            <a:br>
              <a:rPr lang="es"/>
            </a:br>
            <a:r>
              <a:rPr b="1" lang="es"/>
              <a:t>Final Result: </a:t>
            </a:r>
            <a:r>
              <a:rPr b="1" i="1" lang="es"/>
              <a:t>potentially_vulnerable</a:t>
            </a:r>
            <a:br>
              <a:rPr b="1" i="1" lang="es"/>
            </a:br>
          </a:p>
        </p:txBody>
      </p:sp>
      <p:sp>
        <p:nvSpPr>
          <p:cNvPr id="183" name="Shape 18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r>
              <a:rPr lang="es"/>
              <a:t>/15</a:t>
            </a:r>
          </a:p>
        </p:txBody>
      </p:sp>
      <p:pic>
        <p:nvPicPr>
          <p:cNvPr id="184" name="Shape 184"/>
          <p:cNvPicPr preferRelativeResize="0"/>
          <p:nvPr/>
        </p:nvPicPr>
        <p:blipFill>
          <a:blip r:embed="rId3">
            <a:alphaModFix/>
          </a:blip>
          <a:stretch>
            <a:fillRect/>
          </a:stretch>
        </p:blipFill>
        <p:spPr>
          <a:xfrm>
            <a:off x="4847087" y="1678425"/>
            <a:ext cx="3838575" cy="2324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361050" y="263325"/>
            <a:ext cx="8520600" cy="572700"/>
          </a:xfrm>
          <a:prstGeom prst="rect">
            <a:avLst/>
          </a:prstGeom>
        </p:spPr>
        <p:txBody>
          <a:bodyPr anchorCtr="0" anchor="t" bIns="91425" lIns="91425" rIns="91425" tIns="91425">
            <a:noAutofit/>
          </a:bodyPr>
          <a:lstStyle/>
          <a:p>
            <a:pPr lvl="0">
              <a:spcBef>
                <a:spcPts val="0"/>
              </a:spcBef>
              <a:buNone/>
            </a:pPr>
            <a:r>
              <a:rPr lang="es"/>
              <a:t>Test 1</a:t>
            </a:r>
          </a:p>
        </p:txBody>
      </p:sp>
      <p:sp>
        <p:nvSpPr>
          <p:cNvPr id="190" name="Shape 19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r>
              <a:rPr lang="es"/>
              <a:t>/15</a:t>
            </a:r>
          </a:p>
        </p:txBody>
      </p:sp>
      <p:pic>
        <p:nvPicPr>
          <p:cNvPr descr="Picture4.png" id="191" name="Shape 191"/>
          <p:cNvPicPr preferRelativeResize="0"/>
          <p:nvPr/>
        </p:nvPicPr>
        <p:blipFill>
          <a:blip r:embed="rId3">
            <a:alphaModFix/>
          </a:blip>
          <a:stretch>
            <a:fillRect/>
          </a:stretch>
        </p:blipFill>
        <p:spPr>
          <a:xfrm>
            <a:off x="730999" y="836025"/>
            <a:ext cx="3558275" cy="3909475"/>
          </a:xfrm>
          <a:prstGeom prst="rect">
            <a:avLst/>
          </a:prstGeom>
          <a:noFill/>
          <a:ln>
            <a:noFill/>
          </a:ln>
        </p:spPr>
      </p:pic>
      <p:pic>
        <p:nvPicPr>
          <p:cNvPr descr="Picture5.png" id="192" name="Shape 192"/>
          <p:cNvPicPr preferRelativeResize="0"/>
          <p:nvPr/>
        </p:nvPicPr>
        <p:blipFill>
          <a:blip r:embed="rId4">
            <a:alphaModFix/>
          </a:blip>
          <a:stretch>
            <a:fillRect/>
          </a:stretch>
        </p:blipFill>
        <p:spPr>
          <a:xfrm>
            <a:off x="4983341" y="836025"/>
            <a:ext cx="3489107" cy="3909474"/>
          </a:xfrm>
          <a:prstGeom prst="rect">
            <a:avLst/>
          </a:prstGeom>
          <a:noFill/>
          <a:ln>
            <a:noFill/>
          </a:ln>
        </p:spPr>
      </p:pic>
      <p:sp>
        <p:nvSpPr>
          <p:cNvPr id="193" name="Shape 193"/>
          <p:cNvSpPr txBox="1"/>
          <p:nvPr>
            <p:ph type="title"/>
          </p:nvPr>
        </p:nvSpPr>
        <p:spPr>
          <a:xfrm>
            <a:off x="4983350" y="263325"/>
            <a:ext cx="3977700" cy="572700"/>
          </a:xfrm>
          <a:prstGeom prst="rect">
            <a:avLst/>
          </a:prstGeom>
        </p:spPr>
        <p:txBody>
          <a:bodyPr anchorCtr="0" anchor="t" bIns="91425" lIns="91425" rIns="91425" tIns="91425">
            <a:noAutofit/>
          </a:bodyPr>
          <a:lstStyle/>
          <a:p>
            <a:pPr lvl="0" rtl="0">
              <a:spcBef>
                <a:spcPts val="0"/>
              </a:spcBef>
              <a:buNone/>
            </a:pPr>
            <a:r>
              <a:rPr lang="es"/>
              <a:t>Test 2</a:t>
            </a:r>
          </a:p>
        </p:txBody>
      </p:sp>
      <p:sp>
        <p:nvSpPr>
          <p:cNvPr id="194" name="Shape 19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
              <a:t>Conclusions</a:t>
            </a:r>
          </a:p>
        </p:txBody>
      </p:sp>
      <p:sp>
        <p:nvSpPr>
          <p:cNvPr id="200" name="Shape 200"/>
          <p:cNvSpPr txBox="1"/>
          <p:nvPr>
            <p:ph idx="1" type="body"/>
          </p:nvPr>
        </p:nvSpPr>
        <p:spPr>
          <a:xfrm>
            <a:off x="311700" y="1152475"/>
            <a:ext cx="4239600" cy="3416400"/>
          </a:xfrm>
          <a:prstGeom prst="rect">
            <a:avLst/>
          </a:prstGeom>
        </p:spPr>
        <p:txBody>
          <a:bodyPr anchorCtr="0" anchor="t" bIns="91425" lIns="91425" rIns="91425" tIns="91425">
            <a:noAutofit/>
          </a:bodyPr>
          <a:lstStyle/>
          <a:p>
            <a:pPr indent="-342900" lvl="0" marL="457200">
              <a:spcBef>
                <a:spcPts val="0"/>
              </a:spcBef>
              <a:buSzPct val="100000"/>
            </a:pPr>
            <a:r>
              <a:rPr lang="es" sz="1800"/>
              <a:t>More sharing means more vulnerable</a:t>
            </a:r>
          </a:p>
          <a:p>
            <a:pPr indent="-342900" lvl="0" marL="457200">
              <a:spcBef>
                <a:spcPts val="0"/>
              </a:spcBef>
              <a:buSzPct val="100000"/>
            </a:pPr>
            <a:r>
              <a:rPr lang="es" sz="1800"/>
              <a:t>Classify vulnerability using a fuzzy logic system</a:t>
            </a:r>
          </a:p>
          <a:p>
            <a:pPr indent="-342900" lvl="0" marL="457200">
              <a:spcBef>
                <a:spcPts val="0"/>
              </a:spcBef>
              <a:buSzPct val="100000"/>
            </a:pPr>
            <a:r>
              <a:rPr lang="es" sz="1800"/>
              <a:t>New Perspective for users’ privacy</a:t>
            </a:r>
          </a:p>
        </p:txBody>
      </p:sp>
      <p:sp>
        <p:nvSpPr>
          <p:cNvPr id="201" name="Shape 201"/>
          <p:cNvSpPr txBox="1"/>
          <p:nvPr>
            <p:ph idx="4294967295" type="body"/>
          </p:nvPr>
        </p:nvSpPr>
        <p:spPr>
          <a:xfrm>
            <a:off x="4832400" y="1152475"/>
            <a:ext cx="3999900" cy="3416400"/>
          </a:xfrm>
          <a:prstGeom prst="rect">
            <a:avLst/>
          </a:prstGeom>
        </p:spPr>
        <p:txBody>
          <a:bodyPr anchorCtr="0" anchor="t" bIns="91425" lIns="91425" rIns="91425" tIns="91425">
            <a:noAutofit/>
          </a:bodyPr>
          <a:lstStyle/>
          <a:p>
            <a:pPr indent="-228600" lvl="0" marL="457200" rtl="0">
              <a:spcBef>
                <a:spcPts val="0"/>
              </a:spcBef>
            </a:pPr>
            <a:r>
              <a:rPr lang="es" sz="1800"/>
              <a:t>Web Crawler To Collect the required data</a:t>
            </a:r>
          </a:p>
          <a:p>
            <a:pPr indent="-228600" lvl="0" marL="457200">
              <a:spcBef>
                <a:spcPts val="0"/>
              </a:spcBef>
            </a:pPr>
            <a:r>
              <a:rPr lang="es" sz="1800"/>
              <a:t>Correlation of Users’ Vulnerability</a:t>
            </a:r>
            <a:br>
              <a:rPr lang="es"/>
            </a:br>
          </a:p>
        </p:txBody>
      </p:sp>
      <p:sp>
        <p:nvSpPr>
          <p:cNvPr id="202" name="Shape 20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r>
              <a:rPr lang="es"/>
              <a:t>/15</a:t>
            </a:r>
          </a:p>
        </p:txBody>
      </p:sp>
      <p:sp>
        <p:nvSpPr>
          <p:cNvPr id="203" name="Shape 203"/>
          <p:cNvSpPr txBox="1"/>
          <p:nvPr>
            <p:ph type="title"/>
          </p:nvPr>
        </p:nvSpPr>
        <p:spPr>
          <a:xfrm>
            <a:off x="4832400" y="445025"/>
            <a:ext cx="3999900" cy="572700"/>
          </a:xfrm>
          <a:prstGeom prst="rect">
            <a:avLst/>
          </a:prstGeom>
        </p:spPr>
        <p:txBody>
          <a:bodyPr anchorCtr="0" anchor="t" bIns="91425" lIns="91425" rIns="91425" tIns="91425">
            <a:noAutofit/>
          </a:bodyPr>
          <a:lstStyle/>
          <a:p>
            <a:pPr lvl="0" rtl="0">
              <a:spcBef>
                <a:spcPts val="0"/>
              </a:spcBef>
              <a:buNone/>
            </a:pPr>
            <a:r>
              <a:rPr lang="es"/>
              <a:t>Future Work</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idx="1" type="body"/>
          </p:nvPr>
        </p:nvSpPr>
        <p:spPr>
          <a:xfrm>
            <a:off x="311700" y="296025"/>
            <a:ext cx="8520600" cy="4272900"/>
          </a:xfrm>
          <a:prstGeom prst="rect">
            <a:avLst/>
          </a:prstGeom>
        </p:spPr>
        <p:txBody>
          <a:bodyPr anchorCtr="0" anchor="t" bIns="91425" lIns="91425" rIns="91425" tIns="91425">
            <a:noAutofit/>
          </a:bodyPr>
          <a:lstStyle/>
          <a:p>
            <a:pPr lvl="0" algn="ctr">
              <a:spcBef>
                <a:spcPts val="0"/>
              </a:spcBef>
              <a:buNone/>
            </a:pPr>
            <a:r>
              <a:rPr b="1" lang="es" sz="3600"/>
              <a:t>Thank you!</a:t>
            </a:r>
          </a:p>
          <a:p>
            <a:pPr lvl="0" algn="ctr">
              <a:spcBef>
                <a:spcPts val="0"/>
              </a:spcBef>
              <a:buNone/>
            </a:pPr>
            <a:r>
              <a:rPr b="1" lang="es" sz="3600"/>
              <a:t>Questions?</a:t>
            </a:r>
          </a:p>
        </p:txBody>
      </p:sp>
      <p:sp>
        <p:nvSpPr>
          <p:cNvPr id="209" name="Shape 20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r>
              <a:rPr lang="es"/>
              <a:t>/15</a:t>
            </a:r>
          </a:p>
        </p:txBody>
      </p:sp>
      <p:sp>
        <p:nvSpPr>
          <p:cNvPr id="210" name="Shape 210"/>
          <p:cNvSpPr txBox="1"/>
          <p:nvPr/>
        </p:nvSpPr>
        <p:spPr>
          <a:xfrm>
            <a:off x="485000" y="2096925"/>
            <a:ext cx="2488800" cy="393600"/>
          </a:xfrm>
          <a:prstGeom prst="rect">
            <a:avLst/>
          </a:prstGeom>
          <a:noFill/>
          <a:ln>
            <a:noFill/>
          </a:ln>
        </p:spPr>
        <p:txBody>
          <a:bodyPr anchorCtr="0" anchor="t" bIns="91425" lIns="91425" rIns="91425" tIns="91425">
            <a:noAutofit/>
          </a:bodyPr>
          <a:lstStyle/>
          <a:p>
            <a:pPr lvl="0">
              <a:spcBef>
                <a:spcPts val="0"/>
              </a:spcBef>
              <a:buNone/>
            </a:pPr>
            <a:r>
              <a:rPr lang="es" sz="2000"/>
              <a:t>Gerges Tannous</a:t>
            </a:r>
          </a:p>
        </p:txBody>
      </p:sp>
      <p:pic>
        <p:nvPicPr>
          <p:cNvPr descr="download (2).png" id="211" name="Shape 211"/>
          <p:cNvPicPr preferRelativeResize="0"/>
          <p:nvPr/>
        </p:nvPicPr>
        <p:blipFill>
          <a:blip r:embed="rId3">
            <a:alphaModFix/>
          </a:blip>
          <a:stretch>
            <a:fillRect/>
          </a:stretch>
        </p:blipFill>
        <p:spPr>
          <a:xfrm>
            <a:off x="572191" y="2566716"/>
            <a:ext cx="393599" cy="393599"/>
          </a:xfrm>
          <a:prstGeom prst="rect">
            <a:avLst/>
          </a:prstGeom>
          <a:noFill/>
          <a:ln>
            <a:noFill/>
          </a:ln>
        </p:spPr>
      </p:pic>
      <p:sp>
        <p:nvSpPr>
          <p:cNvPr id="212" name="Shape 212"/>
          <p:cNvSpPr txBox="1"/>
          <p:nvPr/>
        </p:nvSpPr>
        <p:spPr>
          <a:xfrm>
            <a:off x="868700" y="2490525"/>
            <a:ext cx="1671300" cy="353400"/>
          </a:xfrm>
          <a:prstGeom prst="rect">
            <a:avLst/>
          </a:prstGeom>
          <a:noFill/>
          <a:ln>
            <a:noFill/>
          </a:ln>
        </p:spPr>
        <p:txBody>
          <a:bodyPr anchorCtr="0" anchor="t" bIns="91425" lIns="91425" rIns="91425" tIns="91425">
            <a:noAutofit/>
          </a:bodyPr>
          <a:lstStyle/>
          <a:p>
            <a:pPr lvl="0">
              <a:spcBef>
                <a:spcPts val="0"/>
              </a:spcBef>
              <a:buNone/>
            </a:pPr>
            <a:r>
              <a:rPr lang="es" sz="1800"/>
              <a:t>@tannousg</a:t>
            </a:r>
          </a:p>
        </p:txBody>
      </p:sp>
      <p:pic>
        <p:nvPicPr>
          <p:cNvPr descr="0x0ss-85.jpg" id="213" name="Shape 213"/>
          <p:cNvPicPr preferRelativeResize="0"/>
          <p:nvPr/>
        </p:nvPicPr>
        <p:blipFill>
          <a:blip r:embed="rId4">
            <a:alphaModFix/>
          </a:blip>
          <a:stretch>
            <a:fillRect/>
          </a:stretch>
        </p:blipFill>
        <p:spPr>
          <a:xfrm>
            <a:off x="528862" y="2884125"/>
            <a:ext cx="480273" cy="480273"/>
          </a:xfrm>
          <a:prstGeom prst="rect">
            <a:avLst/>
          </a:prstGeom>
          <a:noFill/>
          <a:ln>
            <a:noFill/>
          </a:ln>
        </p:spPr>
      </p:pic>
      <p:sp>
        <p:nvSpPr>
          <p:cNvPr id="214" name="Shape 214"/>
          <p:cNvSpPr txBox="1"/>
          <p:nvPr/>
        </p:nvSpPr>
        <p:spPr>
          <a:xfrm>
            <a:off x="868700" y="2871525"/>
            <a:ext cx="1671300" cy="353400"/>
          </a:xfrm>
          <a:prstGeom prst="rect">
            <a:avLst/>
          </a:prstGeom>
          <a:noFill/>
          <a:ln>
            <a:noFill/>
          </a:ln>
        </p:spPr>
        <p:txBody>
          <a:bodyPr anchorCtr="0" anchor="t" bIns="91425" lIns="91425" rIns="91425" tIns="91425">
            <a:noAutofit/>
          </a:bodyPr>
          <a:lstStyle/>
          <a:p>
            <a:pPr lvl="0" rtl="0">
              <a:spcBef>
                <a:spcPts val="0"/>
              </a:spcBef>
              <a:buNone/>
            </a:pPr>
            <a:r>
              <a:rPr lang="es" sz="1800"/>
              <a:t>@gtannous</a:t>
            </a:r>
          </a:p>
        </p:txBody>
      </p:sp>
      <p:pic>
        <p:nvPicPr>
          <p:cNvPr descr="LogoUCM_BIG1.jpg" id="215" name="Shape 215"/>
          <p:cNvPicPr preferRelativeResize="0"/>
          <p:nvPr/>
        </p:nvPicPr>
        <p:blipFill>
          <a:blip r:embed="rId5">
            <a:alphaModFix/>
          </a:blip>
          <a:stretch>
            <a:fillRect/>
          </a:stretch>
        </p:blipFill>
        <p:spPr>
          <a:xfrm>
            <a:off x="2858037" y="2164500"/>
            <a:ext cx="2094776" cy="1563874"/>
          </a:xfrm>
          <a:prstGeom prst="rect">
            <a:avLst/>
          </a:prstGeom>
          <a:noFill/>
          <a:ln>
            <a:noFill/>
          </a:ln>
        </p:spPr>
      </p:pic>
      <p:pic>
        <p:nvPicPr>
          <p:cNvPr descr="by.png" id="216" name="Shape 216"/>
          <p:cNvPicPr preferRelativeResize="0"/>
          <p:nvPr/>
        </p:nvPicPr>
        <p:blipFill>
          <a:blip r:embed="rId6">
            <a:alphaModFix/>
          </a:blip>
          <a:stretch>
            <a:fillRect/>
          </a:stretch>
        </p:blipFill>
        <p:spPr>
          <a:xfrm>
            <a:off x="572199" y="4003224"/>
            <a:ext cx="1558025" cy="545125"/>
          </a:xfrm>
          <a:prstGeom prst="rect">
            <a:avLst/>
          </a:prstGeom>
          <a:noFill/>
          <a:ln>
            <a:noFill/>
          </a:ln>
        </p:spPr>
      </p:pic>
      <p:sp>
        <p:nvSpPr>
          <p:cNvPr id="217" name="Shape 217"/>
          <p:cNvSpPr txBox="1"/>
          <p:nvPr/>
        </p:nvSpPr>
        <p:spPr>
          <a:xfrm>
            <a:off x="2182500" y="3879950"/>
            <a:ext cx="6649800" cy="545100"/>
          </a:xfrm>
          <a:prstGeom prst="rect">
            <a:avLst/>
          </a:prstGeom>
          <a:noFill/>
          <a:ln>
            <a:noFill/>
          </a:ln>
        </p:spPr>
        <p:txBody>
          <a:bodyPr anchorCtr="0" anchor="t" bIns="91425" lIns="91425" rIns="91425" tIns="91425">
            <a:noAutofit/>
          </a:bodyPr>
          <a:lstStyle/>
          <a:p>
            <a:pPr lvl="0" algn="just">
              <a:spcBef>
                <a:spcPts val="0"/>
              </a:spcBef>
              <a:buNone/>
            </a:pPr>
            <a:r>
              <a:rPr lang="es" sz="1100">
                <a:solidFill>
                  <a:srgbClr val="999999"/>
                </a:solidFill>
              </a:rPr>
              <a:t>This presentation is a composition of text and images. The text is released as Creative Commons Attribution 4.0 International. The images are mostly copyrighted and used under Fair Use. The image logos belong to their corresponding brands/projects/institutions. Sources of other images: Wikipedia and unknown others</a:t>
            </a:r>
          </a:p>
        </p:txBody>
      </p:sp>
      <p:sp>
        <p:nvSpPr>
          <p:cNvPr id="218" name="Shape 218"/>
          <p:cNvSpPr txBox="1"/>
          <p:nvPr/>
        </p:nvSpPr>
        <p:spPr>
          <a:xfrm>
            <a:off x="572200" y="3305062"/>
            <a:ext cx="2488800" cy="353400"/>
          </a:xfrm>
          <a:prstGeom prst="rect">
            <a:avLst/>
          </a:prstGeom>
          <a:noFill/>
          <a:ln>
            <a:noFill/>
          </a:ln>
        </p:spPr>
        <p:txBody>
          <a:bodyPr anchorCtr="0" anchor="t" bIns="91425" lIns="91425" rIns="91425" tIns="91425">
            <a:noAutofit/>
          </a:bodyPr>
          <a:lstStyle/>
          <a:p>
            <a:pPr lvl="0" rtl="0">
              <a:spcBef>
                <a:spcPts val="0"/>
              </a:spcBef>
              <a:buNone/>
            </a:pPr>
            <a:r>
              <a:rPr lang="es" sz="1800"/>
              <a:t>gtannous@ucm.es</a:t>
            </a:r>
          </a:p>
        </p:txBody>
      </p:sp>
      <p:pic>
        <p:nvPicPr>
          <p:cNvPr descr="logoAUST.png" id="219" name="Shape 219"/>
          <p:cNvPicPr preferRelativeResize="0"/>
          <p:nvPr/>
        </p:nvPicPr>
        <p:blipFill>
          <a:blip r:embed="rId7">
            <a:alphaModFix/>
          </a:blip>
          <a:stretch>
            <a:fillRect/>
          </a:stretch>
        </p:blipFill>
        <p:spPr>
          <a:xfrm>
            <a:off x="7249697" y="2096925"/>
            <a:ext cx="1894314" cy="1477275"/>
          </a:xfrm>
          <a:prstGeom prst="rect">
            <a:avLst/>
          </a:prstGeom>
          <a:noFill/>
          <a:ln>
            <a:noFill/>
          </a:ln>
        </p:spPr>
      </p:pic>
      <p:sp>
        <p:nvSpPr>
          <p:cNvPr id="220" name="Shape 220"/>
          <p:cNvSpPr txBox="1"/>
          <p:nvPr/>
        </p:nvSpPr>
        <p:spPr>
          <a:xfrm>
            <a:off x="5019375" y="2173125"/>
            <a:ext cx="2661000" cy="393600"/>
          </a:xfrm>
          <a:prstGeom prst="rect">
            <a:avLst/>
          </a:prstGeom>
          <a:noFill/>
          <a:ln>
            <a:noFill/>
          </a:ln>
        </p:spPr>
        <p:txBody>
          <a:bodyPr anchorCtr="0" anchor="t" bIns="91425" lIns="91425" rIns="91425" tIns="91425">
            <a:noAutofit/>
          </a:bodyPr>
          <a:lstStyle/>
          <a:p>
            <a:pPr lvl="0" rtl="0">
              <a:spcBef>
                <a:spcPts val="0"/>
              </a:spcBef>
              <a:buNone/>
            </a:pPr>
            <a:r>
              <a:rPr lang="es" sz="2000"/>
              <a:t>Aziz M, Barbar, Ph.D.</a:t>
            </a:r>
          </a:p>
        </p:txBody>
      </p:sp>
      <p:sp>
        <p:nvSpPr>
          <p:cNvPr id="221" name="Shape 221"/>
          <p:cNvSpPr txBox="1"/>
          <p:nvPr/>
        </p:nvSpPr>
        <p:spPr>
          <a:xfrm>
            <a:off x="5019375" y="2663025"/>
            <a:ext cx="2661000" cy="353400"/>
          </a:xfrm>
          <a:prstGeom prst="rect">
            <a:avLst/>
          </a:prstGeom>
          <a:noFill/>
          <a:ln>
            <a:noFill/>
          </a:ln>
        </p:spPr>
        <p:txBody>
          <a:bodyPr anchorCtr="0" anchor="t" bIns="91425" lIns="91425" rIns="91425" tIns="91425">
            <a:noAutofit/>
          </a:bodyPr>
          <a:lstStyle/>
          <a:p>
            <a:pPr lvl="0" rtl="0">
              <a:spcBef>
                <a:spcPts val="0"/>
              </a:spcBef>
              <a:buNone/>
            </a:pPr>
            <a:r>
              <a:rPr lang="es" sz="1800"/>
              <a:t>abarbar@aust.edu.lb</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
              <a:t>Introduction - Definition</a:t>
            </a:r>
          </a:p>
        </p:txBody>
      </p:sp>
      <p:sp>
        <p:nvSpPr>
          <p:cNvPr id="70" name="Shape 7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r>
              <a:rPr lang="es"/>
              <a:t>/15</a:t>
            </a:r>
          </a:p>
        </p:txBody>
      </p:sp>
      <p:pic>
        <p:nvPicPr>
          <p:cNvPr descr="social network.jpg" id="71" name="Shape 71"/>
          <p:cNvPicPr preferRelativeResize="0"/>
          <p:nvPr/>
        </p:nvPicPr>
        <p:blipFill>
          <a:blip r:embed="rId3">
            <a:alphaModFix/>
          </a:blip>
          <a:stretch>
            <a:fillRect/>
          </a:stretch>
        </p:blipFill>
        <p:spPr>
          <a:xfrm>
            <a:off x="372625" y="1203833"/>
            <a:ext cx="3647775" cy="2735824"/>
          </a:xfrm>
          <a:prstGeom prst="rect">
            <a:avLst/>
          </a:prstGeom>
          <a:noFill/>
          <a:ln>
            <a:noFill/>
          </a:ln>
        </p:spPr>
      </p:pic>
      <p:pic>
        <p:nvPicPr>
          <p:cNvPr descr="profile.png" id="72" name="Shape 72"/>
          <p:cNvPicPr preferRelativeResize="0"/>
          <p:nvPr/>
        </p:nvPicPr>
        <p:blipFill>
          <a:blip r:embed="rId4">
            <a:alphaModFix/>
          </a:blip>
          <a:stretch>
            <a:fillRect/>
          </a:stretch>
        </p:blipFill>
        <p:spPr>
          <a:xfrm>
            <a:off x="5207725" y="1258850"/>
            <a:ext cx="1524000" cy="1543050"/>
          </a:xfrm>
          <a:prstGeom prst="rect">
            <a:avLst/>
          </a:prstGeom>
          <a:noFill/>
          <a:ln>
            <a:noFill/>
          </a:ln>
        </p:spPr>
      </p:pic>
      <p:sp>
        <p:nvSpPr>
          <p:cNvPr id="73" name="Shape 73"/>
          <p:cNvSpPr txBox="1"/>
          <p:nvPr/>
        </p:nvSpPr>
        <p:spPr>
          <a:xfrm>
            <a:off x="6731725" y="1313825"/>
            <a:ext cx="1859100" cy="1433100"/>
          </a:xfrm>
          <a:prstGeom prst="rect">
            <a:avLst/>
          </a:prstGeom>
          <a:noFill/>
          <a:ln>
            <a:noFill/>
          </a:ln>
        </p:spPr>
        <p:txBody>
          <a:bodyPr anchorCtr="0" anchor="t" bIns="91425" lIns="91425" rIns="91425" tIns="91425">
            <a:noAutofit/>
          </a:bodyPr>
          <a:lstStyle/>
          <a:p>
            <a:pPr indent="-342900" lvl="0" marL="457200">
              <a:spcBef>
                <a:spcPts val="0"/>
              </a:spcBef>
              <a:buSzPct val="100000"/>
              <a:buChar char="●"/>
            </a:pPr>
            <a:r>
              <a:rPr b="1" lang="es" sz="1800"/>
              <a:t>Real Name</a:t>
            </a:r>
          </a:p>
          <a:p>
            <a:pPr indent="-342900" lvl="0" marL="457200">
              <a:spcBef>
                <a:spcPts val="0"/>
              </a:spcBef>
              <a:buSzPct val="100000"/>
              <a:buChar char="●"/>
            </a:pPr>
            <a:r>
              <a:rPr b="1" lang="es" sz="1800"/>
              <a:t>Age</a:t>
            </a:r>
          </a:p>
          <a:p>
            <a:pPr indent="-342900" lvl="0" marL="457200">
              <a:spcBef>
                <a:spcPts val="0"/>
              </a:spcBef>
              <a:buSzPct val="100000"/>
              <a:buChar char="●"/>
            </a:pPr>
            <a:r>
              <a:rPr b="1" lang="es" sz="1800"/>
              <a:t>Address</a:t>
            </a:r>
          </a:p>
          <a:p>
            <a:pPr indent="-342900" lvl="0" marL="457200">
              <a:spcBef>
                <a:spcPts val="0"/>
              </a:spcBef>
              <a:buSzPct val="100000"/>
              <a:buChar char="●"/>
            </a:pPr>
            <a:r>
              <a:rPr b="1" lang="es" sz="1800"/>
              <a:t>Gender</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
              <a:t>Introduction - Types and Users</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81" name="Shape 8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r>
              <a:rPr lang="es"/>
              <a:t>/15</a:t>
            </a:r>
          </a:p>
        </p:txBody>
      </p:sp>
      <p:pic>
        <p:nvPicPr>
          <p:cNvPr descr="6degrees.jpg" id="82" name="Shape 82"/>
          <p:cNvPicPr preferRelativeResize="0"/>
          <p:nvPr/>
        </p:nvPicPr>
        <p:blipFill>
          <a:blip r:embed="rId3">
            <a:alphaModFix/>
          </a:blip>
          <a:stretch>
            <a:fillRect/>
          </a:stretch>
        </p:blipFill>
        <p:spPr>
          <a:xfrm>
            <a:off x="462250" y="2398700"/>
            <a:ext cx="1409700" cy="923925"/>
          </a:xfrm>
          <a:prstGeom prst="rect">
            <a:avLst/>
          </a:prstGeom>
          <a:noFill/>
          <a:ln>
            <a:noFill/>
          </a:ln>
        </p:spPr>
      </p:pic>
      <p:pic>
        <p:nvPicPr>
          <p:cNvPr descr="download (2).png" id="83" name="Shape 83"/>
          <p:cNvPicPr preferRelativeResize="0"/>
          <p:nvPr/>
        </p:nvPicPr>
        <p:blipFill>
          <a:blip r:embed="rId4">
            <a:alphaModFix/>
          </a:blip>
          <a:stretch>
            <a:fillRect/>
          </a:stretch>
        </p:blipFill>
        <p:spPr>
          <a:xfrm>
            <a:off x="5920023" y="2709736"/>
            <a:ext cx="1006500" cy="1006500"/>
          </a:xfrm>
          <a:prstGeom prst="rect">
            <a:avLst/>
          </a:prstGeom>
          <a:noFill/>
          <a:ln>
            <a:noFill/>
          </a:ln>
        </p:spPr>
      </p:pic>
      <p:pic>
        <p:nvPicPr>
          <p:cNvPr descr="linkedin.png" id="84" name="Shape 84"/>
          <p:cNvPicPr preferRelativeResize="0"/>
          <p:nvPr/>
        </p:nvPicPr>
        <p:blipFill>
          <a:blip r:embed="rId5">
            <a:alphaModFix/>
          </a:blip>
          <a:stretch>
            <a:fillRect/>
          </a:stretch>
        </p:blipFill>
        <p:spPr>
          <a:xfrm>
            <a:off x="7281474" y="2847799"/>
            <a:ext cx="730350" cy="730350"/>
          </a:xfrm>
          <a:prstGeom prst="rect">
            <a:avLst/>
          </a:prstGeom>
          <a:noFill/>
          <a:ln>
            <a:noFill/>
          </a:ln>
        </p:spPr>
      </p:pic>
      <p:pic>
        <p:nvPicPr>
          <p:cNvPr descr="facebook.jpg" id="85" name="Shape 85"/>
          <p:cNvPicPr preferRelativeResize="0"/>
          <p:nvPr/>
        </p:nvPicPr>
        <p:blipFill>
          <a:blip r:embed="rId6">
            <a:alphaModFix/>
          </a:blip>
          <a:stretch>
            <a:fillRect/>
          </a:stretch>
        </p:blipFill>
        <p:spPr>
          <a:xfrm>
            <a:off x="2135774" y="2357424"/>
            <a:ext cx="923924" cy="923924"/>
          </a:xfrm>
          <a:prstGeom prst="rect">
            <a:avLst/>
          </a:prstGeom>
          <a:noFill/>
          <a:ln>
            <a:noFill/>
          </a:ln>
        </p:spPr>
      </p:pic>
      <p:pic>
        <p:nvPicPr>
          <p:cNvPr descr="myspace.png" id="86" name="Shape 86"/>
          <p:cNvPicPr preferRelativeResize="0"/>
          <p:nvPr/>
        </p:nvPicPr>
        <p:blipFill>
          <a:blip r:embed="rId7">
            <a:alphaModFix/>
          </a:blip>
          <a:stretch>
            <a:fillRect/>
          </a:stretch>
        </p:blipFill>
        <p:spPr>
          <a:xfrm>
            <a:off x="462249" y="3745510"/>
            <a:ext cx="2642850" cy="730350"/>
          </a:xfrm>
          <a:prstGeom prst="rect">
            <a:avLst/>
          </a:prstGeom>
          <a:noFill/>
          <a:ln>
            <a:noFill/>
          </a:ln>
        </p:spPr>
      </p:pic>
      <p:sp>
        <p:nvSpPr>
          <p:cNvPr id="87" name="Shape 87"/>
          <p:cNvSpPr txBox="1"/>
          <p:nvPr/>
        </p:nvSpPr>
        <p:spPr>
          <a:xfrm>
            <a:off x="2094487" y="2005100"/>
            <a:ext cx="1006500" cy="393600"/>
          </a:xfrm>
          <a:prstGeom prst="rect">
            <a:avLst/>
          </a:prstGeom>
          <a:noFill/>
          <a:ln>
            <a:noFill/>
          </a:ln>
        </p:spPr>
        <p:txBody>
          <a:bodyPr anchorCtr="0" anchor="t" bIns="91425" lIns="91425" rIns="91425" tIns="91425">
            <a:noAutofit/>
          </a:bodyPr>
          <a:lstStyle/>
          <a:p>
            <a:pPr lvl="0">
              <a:spcBef>
                <a:spcPts val="0"/>
              </a:spcBef>
              <a:buNone/>
            </a:pPr>
            <a:r>
              <a:rPr b="1" lang="es"/>
              <a:t>2005</a:t>
            </a:r>
          </a:p>
          <a:p>
            <a:pPr lvl="0">
              <a:spcBef>
                <a:spcPts val="0"/>
              </a:spcBef>
              <a:buNone/>
            </a:pPr>
            <a:r>
              <a:t/>
            </a:r>
            <a:endParaRPr/>
          </a:p>
        </p:txBody>
      </p:sp>
      <p:pic>
        <p:nvPicPr>
          <p:cNvPr descr="googleplus.jpg" id="88" name="Shape 88"/>
          <p:cNvPicPr preferRelativeResize="0"/>
          <p:nvPr/>
        </p:nvPicPr>
        <p:blipFill>
          <a:blip r:embed="rId8">
            <a:alphaModFix/>
          </a:blip>
          <a:stretch>
            <a:fillRect/>
          </a:stretch>
        </p:blipFill>
        <p:spPr>
          <a:xfrm>
            <a:off x="3323519" y="2709719"/>
            <a:ext cx="1144924" cy="1144924"/>
          </a:xfrm>
          <a:prstGeom prst="rect">
            <a:avLst/>
          </a:prstGeom>
          <a:noFill/>
          <a:ln>
            <a:noFill/>
          </a:ln>
        </p:spPr>
      </p:pic>
      <p:sp>
        <p:nvSpPr>
          <p:cNvPr id="89" name="Shape 89"/>
          <p:cNvSpPr txBox="1"/>
          <p:nvPr/>
        </p:nvSpPr>
        <p:spPr>
          <a:xfrm>
            <a:off x="462250" y="2005100"/>
            <a:ext cx="1006500" cy="393600"/>
          </a:xfrm>
          <a:prstGeom prst="rect">
            <a:avLst/>
          </a:prstGeom>
          <a:noFill/>
          <a:ln>
            <a:noFill/>
          </a:ln>
        </p:spPr>
        <p:txBody>
          <a:bodyPr anchorCtr="0" anchor="t" bIns="91425" lIns="91425" rIns="91425" tIns="91425">
            <a:noAutofit/>
          </a:bodyPr>
          <a:lstStyle/>
          <a:p>
            <a:pPr lvl="0" rtl="0">
              <a:spcBef>
                <a:spcPts val="0"/>
              </a:spcBef>
              <a:buNone/>
            </a:pPr>
            <a:r>
              <a:rPr b="1" lang="es"/>
              <a:t>1997</a:t>
            </a:r>
          </a:p>
          <a:p>
            <a:pPr lvl="0" rtl="0">
              <a:spcBef>
                <a:spcPts val="0"/>
              </a:spcBef>
              <a:buNone/>
            </a:pPr>
            <a:r>
              <a:t/>
            </a:r>
            <a:endParaRPr/>
          </a:p>
        </p:txBody>
      </p:sp>
      <p:sp>
        <p:nvSpPr>
          <p:cNvPr id="90" name="Shape 90"/>
          <p:cNvSpPr txBox="1"/>
          <p:nvPr/>
        </p:nvSpPr>
        <p:spPr>
          <a:xfrm>
            <a:off x="3432137" y="2374950"/>
            <a:ext cx="1006500" cy="393600"/>
          </a:xfrm>
          <a:prstGeom prst="rect">
            <a:avLst/>
          </a:prstGeom>
          <a:noFill/>
          <a:ln>
            <a:noFill/>
          </a:ln>
        </p:spPr>
        <p:txBody>
          <a:bodyPr anchorCtr="0" anchor="t" bIns="91425" lIns="91425" rIns="91425" tIns="91425">
            <a:noAutofit/>
          </a:bodyPr>
          <a:lstStyle/>
          <a:p>
            <a:pPr lvl="0" rtl="0">
              <a:spcBef>
                <a:spcPts val="0"/>
              </a:spcBef>
              <a:buNone/>
            </a:pPr>
            <a:r>
              <a:rPr b="1" lang="es"/>
              <a:t>2011</a:t>
            </a:r>
          </a:p>
        </p:txBody>
      </p:sp>
      <p:sp>
        <p:nvSpPr>
          <p:cNvPr id="91" name="Shape 91"/>
          <p:cNvSpPr txBox="1"/>
          <p:nvPr/>
        </p:nvSpPr>
        <p:spPr>
          <a:xfrm>
            <a:off x="7143387" y="2374950"/>
            <a:ext cx="1006500" cy="393600"/>
          </a:xfrm>
          <a:prstGeom prst="rect">
            <a:avLst/>
          </a:prstGeom>
          <a:noFill/>
          <a:ln>
            <a:noFill/>
          </a:ln>
        </p:spPr>
        <p:txBody>
          <a:bodyPr anchorCtr="0" anchor="t" bIns="91425" lIns="91425" rIns="91425" tIns="91425">
            <a:noAutofit/>
          </a:bodyPr>
          <a:lstStyle/>
          <a:p>
            <a:pPr lvl="0" rtl="0">
              <a:spcBef>
                <a:spcPts val="0"/>
              </a:spcBef>
              <a:buNone/>
            </a:pPr>
            <a:r>
              <a:rPr b="1" lang="es"/>
              <a:t>2003</a:t>
            </a:r>
          </a:p>
          <a:p>
            <a:pPr lvl="0" rtl="0">
              <a:spcBef>
                <a:spcPts val="0"/>
              </a:spcBef>
              <a:buNone/>
            </a:pPr>
            <a:r>
              <a:t/>
            </a:r>
            <a:endParaRPr/>
          </a:p>
        </p:txBody>
      </p:sp>
      <p:sp>
        <p:nvSpPr>
          <p:cNvPr id="92" name="Shape 92"/>
          <p:cNvSpPr txBox="1"/>
          <p:nvPr/>
        </p:nvSpPr>
        <p:spPr>
          <a:xfrm>
            <a:off x="462237" y="3386075"/>
            <a:ext cx="1006500" cy="393600"/>
          </a:xfrm>
          <a:prstGeom prst="rect">
            <a:avLst/>
          </a:prstGeom>
          <a:noFill/>
          <a:ln>
            <a:noFill/>
          </a:ln>
        </p:spPr>
        <p:txBody>
          <a:bodyPr anchorCtr="0" anchor="t" bIns="91425" lIns="91425" rIns="91425" tIns="91425">
            <a:noAutofit/>
          </a:bodyPr>
          <a:lstStyle/>
          <a:p>
            <a:pPr lvl="0" rtl="0">
              <a:spcBef>
                <a:spcPts val="0"/>
              </a:spcBef>
              <a:buNone/>
            </a:pPr>
            <a:r>
              <a:rPr b="1" lang="es"/>
              <a:t>2003</a:t>
            </a:r>
          </a:p>
          <a:p>
            <a:pPr lvl="0" rtl="0">
              <a:spcBef>
                <a:spcPts val="0"/>
              </a:spcBef>
              <a:buNone/>
            </a:pPr>
            <a:r>
              <a:t/>
            </a:r>
            <a:endParaRPr/>
          </a:p>
        </p:txBody>
      </p:sp>
      <p:sp>
        <p:nvSpPr>
          <p:cNvPr id="93" name="Shape 93"/>
          <p:cNvSpPr txBox="1"/>
          <p:nvPr/>
        </p:nvSpPr>
        <p:spPr>
          <a:xfrm>
            <a:off x="5998837" y="2374950"/>
            <a:ext cx="1006500" cy="393600"/>
          </a:xfrm>
          <a:prstGeom prst="rect">
            <a:avLst/>
          </a:prstGeom>
          <a:noFill/>
          <a:ln>
            <a:noFill/>
          </a:ln>
        </p:spPr>
        <p:txBody>
          <a:bodyPr anchorCtr="0" anchor="t" bIns="91425" lIns="91425" rIns="91425" tIns="91425">
            <a:noAutofit/>
          </a:bodyPr>
          <a:lstStyle/>
          <a:p>
            <a:pPr lvl="0" rtl="0">
              <a:spcBef>
                <a:spcPts val="0"/>
              </a:spcBef>
              <a:buNone/>
            </a:pPr>
            <a:r>
              <a:rPr b="1" lang="es"/>
              <a:t>2007</a:t>
            </a:r>
          </a:p>
        </p:txBody>
      </p:sp>
      <p:sp>
        <p:nvSpPr>
          <p:cNvPr id="94" name="Shape 94"/>
          <p:cNvSpPr txBox="1"/>
          <p:nvPr/>
        </p:nvSpPr>
        <p:spPr>
          <a:xfrm>
            <a:off x="517150" y="1285875"/>
            <a:ext cx="3921600" cy="572700"/>
          </a:xfrm>
          <a:prstGeom prst="rect">
            <a:avLst/>
          </a:prstGeom>
          <a:noFill/>
          <a:ln>
            <a:noFill/>
          </a:ln>
        </p:spPr>
        <p:txBody>
          <a:bodyPr anchorCtr="0" anchor="t" bIns="91425" lIns="91425" rIns="91425" tIns="91425">
            <a:noAutofit/>
          </a:bodyPr>
          <a:lstStyle/>
          <a:p>
            <a:pPr lvl="0">
              <a:spcBef>
                <a:spcPts val="0"/>
              </a:spcBef>
              <a:buNone/>
            </a:pPr>
            <a:r>
              <a:rPr b="1" lang="es" sz="2300" u="sng"/>
              <a:t>General Purpose Networks</a:t>
            </a:r>
          </a:p>
        </p:txBody>
      </p:sp>
      <p:sp>
        <p:nvSpPr>
          <p:cNvPr id="95" name="Shape 95"/>
          <p:cNvSpPr txBox="1"/>
          <p:nvPr/>
        </p:nvSpPr>
        <p:spPr>
          <a:xfrm>
            <a:off x="4910700" y="1285875"/>
            <a:ext cx="3921600" cy="572700"/>
          </a:xfrm>
          <a:prstGeom prst="rect">
            <a:avLst/>
          </a:prstGeom>
          <a:noFill/>
          <a:ln>
            <a:noFill/>
          </a:ln>
        </p:spPr>
        <p:txBody>
          <a:bodyPr anchorCtr="0" anchor="t" bIns="91425" lIns="91425" rIns="91425" tIns="91425">
            <a:noAutofit/>
          </a:bodyPr>
          <a:lstStyle/>
          <a:p>
            <a:pPr lvl="0" rtl="0" algn="ctr">
              <a:spcBef>
                <a:spcPts val="0"/>
              </a:spcBef>
              <a:buNone/>
            </a:pPr>
            <a:r>
              <a:rPr b="1" lang="es" sz="2300" u="sng">
                <a:solidFill>
                  <a:srgbClr val="274E13"/>
                </a:solidFill>
              </a:rPr>
              <a:t>Niche</a:t>
            </a:r>
            <a:r>
              <a:rPr b="1" lang="es" sz="2300" u="sng">
                <a:solidFill>
                  <a:srgbClr val="274E13"/>
                </a:solidFill>
              </a:rPr>
              <a:t> Networks</a:t>
            </a:r>
          </a:p>
        </p:txBody>
      </p:sp>
      <p:pic>
        <p:nvPicPr>
          <p:cNvPr descr="risks.jpg" id="96" name="Shape 96"/>
          <p:cNvPicPr preferRelativeResize="0"/>
          <p:nvPr/>
        </p:nvPicPr>
        <p:blipFill>
          <a:blip r:embed="rId9">
            <a:alphaModFix/>
          </a:blip>
          <a:stretch>
            <a:fillRect/>
          </a:stretch>
        </p:blipFill>
        <p:spPr>
          <a:xfrm>
            <a:off x="4393431" y="3854648"/>
            <a:ext cx="1526591" cy="11449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
              <a:t>Background</a:t>
            </a:r>
          </a:p>
        </p:txBody>
      </p:sp>
      <p:sp>
        <p:nvSpPr>
          <p:cNvPr id="102" name="Shape 10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
              <a:t>3.2 Bn/Day likes and comments</a:t>
            </a:r>
          </a:p>
          <a:p>
            <a:pPr indent="-228600" lvl="0" marL="457200" rtl="0">
              <a:spcBef>
                <a:spcPts val="0"/>
              </a:spcBef>
            </a:pPr>
            <a:r>
              <a:rPr lang="es"/>
              <a:t>300Mn/Day Photos </a:t>
            </a:r>
          </a:p>
          <a:p>
            <a:pPr indent="-228600" lvl="0" marL="457200" rtl="0">
              <a:spcBef>
                <a:spcPts val="0"/>
              </a:spcBef>
            </a:pPr>
            <a:r>
              <a:rPr lang="es"/>
              <a:t>700 video/Min - Twitter</a:t>
            </a:r>
          </a:p>
          <a:p>
            <a:pPr indent="-228600" lvl="0" marL="457200" rtl="0">
              <a:spcBef>
                <a:spcPts val="0"/>
              </a:spcBef>
            </a:pPr>
            <a:r>
              <a:rPr lang="es"/>
              <a:t>Locations (check-ins)</a:t>
            </a:r>
          </a:p>
          <a:p>
            <a:pPr indent="-228600" lvl="0" marL="457200" rtl="0">
              <a:spcBef>
                <a:spcPts val="0"/>
              </a:spcBef>
            </a:pPr>
            <a:r>
              <a:rPr lang="es"/>
              <a:t>Connections</a:t>
            </a:r>
          </a:p>
          <a:p>
            <a:pPr lvl="0">
              <a:spcBef>
                <a:spcPts val="0"/>
              </a:spcBef>
              <a:buNone/>
            </a:pPr>
            <a:r>
              <a:t/>
            </a:r>
            <a:endParaRPr b="1" sz="2400"/>
          </a:p>
        </p:txBody>
      </p:sp>
      <p:sp>
        <p:nvSpPr>
          <p:cNvPr id="103" name="Shape 10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r>
              <a:rPr lang="es"/>
              <a:t>/15</a:t>
            </a:r>
          </a:p>
        </p:txBody>
      </p:sp>
      <p:pic>
        <p:nvPicPr>
          <p:cNvPr descr="amountofdata.jpg" id="104" name="Shape 104"/>
          <p:cNvPicPr preferRelativeResize="0"/>
          <p:nvPr/>
        </p:nvPicPr>
        <p:blipFill>
          <a:blip r:embed="rId3">
            <a:alphaModFix/>
          </a:blip>
          <a:stretch>
            <a:fillRect/>
          </a:stretch>
        </p:blipFill>
        <p:spPr>
          <a:xfrm>
            <a:off x="4285949" y="1132275"/>
            <a:ext cx="4546350" cy="3308150"/>
          </a:xfrm>
          <a:prstGeom prst="rect">
            <a:avLst/>
          </a:prstGeom>
          <a:noFill/>
          <a:ln>
            <a:noFill/>
          </a:ln>
        </p:spPr>
      </p:pic>
      <p:pic>
        <p:nvPicPr>
          <p:cNvPr descr="NSA.jpg" id="105" name="Shape 105"/>
          <p:cNvPicPr preferRelativeResize="0"/>
          <p:nvPr/>
        </p:nvPicPr>
        <p:blipFill>
          <a:blip r:embed="rId4">
            <a:alphaModFix/>
          </a:blip>
          <a:stretch>
            <a:fillRect/>
          </a:stretch>
        </p:blipFill>
        <p:spPr>
          <a:xfrm>
            <a:off x="1849125" y="2927273"/>
            <a:ext cx="1775049" cy="1735950"/>
          </a:xfrm>
          <a:prstGeom prst="rect">
            <a:avLst/>
          </a:prstGeom>
          <a:noFill/>
          <a:ln>
            <a:noFill/>
          </a:ln>
        </p:spPr>
      </p:pic>
      <p:sp>
        <p:nvSpPr>
          <p:cNvPr id="106" name="Shape 106"/>
          <p:cNvSpPr txBox="1"/>
          <p:nvPr/>
        </p:nvSpPr>
        <p:spPr>
          <a:xfrm>
            <a:off x="135300" y="3291225"/>
            <a:ext cx="3327900" cy="9393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b="1" lang="es" sz="2400">
                <a:solidFill>
                  <a:srgbClr val="CC0000"/>
                </a:solidFill>
                <a:latin typeface="Proxima Nova"/>
                <a:ea typeface="Proxima Nova"/>
                <a:cs typeface="Proxima Nova"/>
                <a:sym typeface="Proxima Nova"/>
              </a:rPr>
              <a:t>Willingly or unwillingly!</a:t>
            </a:r>
            <a:br>
              <a:rPr b="1" lang="es" sz="2400">
                <a:solidFill>
                  <a:srgbClr val="CC0000"/>
                </a:solidFill>
                <a:latin typeface="Proxima Nova"/>
                <a:ea typeface="Proxima Nova"/>
                <a:cs typeface="Proxima Nova"/>
                <a:sym typeface="Proxima Nova"/>
              </a:rPr>
            </a:b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s"/>
              <a:t>Problem</a:t>
            </a:r>
          </a:p>
        </p:txBody>
      </p:sp>
      <p:sp>
        <p:nvSpPr>
          <p:cNvPr id="112" name="Shape 11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SzPct val="100000"/>
            </a:pPr>
            <a:r>
              <a:t/>
            </a:r>
            <a:endParaRPr sz="2400"/>
          </a:p>
        </p:txBody>
      </p:sp>
      <p:sp>
        <p:nvSpPr>
          <p:cNvPr id="113" name="Shape 1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r>
              <a:rPr lang="es"/>
              <a:t>/15</a:t>
            </a:r>
          </a:p>
        </p:txBody>
      </p:sp>
      <p:pic>
        <p:nvPicPr>
          <p:cNvPr id="114" name="Shape 114"/>
          <p:cNvPicPr preferRelativeResize="0"/>
          <p:nvPr/>
        </p:nvPicPr>
        <p:blipFill>
          <a:blip r:embed="rId3">
            <a:alphaModFix/>
          </a:blip>
          <a:stretch>
            <a:fillRect/>
          </a:stretch>
        </p:blipFill>
        <p:spPr>
          <a:xfrm>
            <a:off x="413759" y="1152474"/>
            <a:ext cx="8058689" cy="3416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
              <a:t>Existing Solutions</a:t>
            </a:r>
          </a:p>
        </p:txBody>
      </p:sp>
      <p:sp>
        <p:nvSpPr>
          <p:cNvPr id="120" name="Shape 12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42900" lvl="0" marL="457200" rtl="0">
              <a:spcBef>
                <a:spcPts val="0"/>
              </a:spcBef>
              <a:buSzPct val="100000"/>
            </a:pPr>
            <a:r>
              <a:rPr b="1" lang="es" sz="1800"/>
              <a:t>Location Based</a:t>
            </a:r>
          </a:p>
          <a:p>
            <a:pPr indent="-342900" lvl="1" marL="914400" rtl="0">
              <a:spcBef>
                <a:spcPts val="0"/>
              </a:spcBef>
              <a:buSzPct val="100000"/>
            </a:pPr>
            <a:r>
              <a:rPr lang="es" sz="1800"/>
              <a:t>By </a:t>
            </a:r>
            <a:r>
              <a:rPr lang="es" sz="1800"/>
              <a:t>Wrenke et al</a:t>
            </a:r>
          </a:p>
          <a:p>
            <a:pPr indent="-342900" lvl="1" marL="914400" rtl="0">
              <a:spcBef>
                <a:spcPts val="0"/>
              </a:spcBef>
              <a:buSzPct val="100000"/>
            </a:pPr>
            <a:r>
              <a:rPr lang="es" sz="1800"/>
              <a:t> Anonymizer</a:t>
            </a:r>
          </a:p>
          <a:p>
            <a:pPr lvl="0" rtl="0">
              <a:spcBef>
                <a:spcPts val="0"/>
              </a:spcBef>
              <a:buNone/>
            </a:pPr>
            <a:r>
              <a:t/>
            </a:r>
            <a:endParaRPr/>
          </a:p>
          <a:p>
            <a:pPr indent="-342900" lvl="0" marL="457200" rtl="0">
              <a:spcBef>
                <a:spcPts val="0"/>
              </a:spcBef>
              <a:buSzPct val="100000"/>
            </a:pPr>
            <a:r>
              <a:rPr b="1" lang="es" sz="1800"/>
              <a:t>Image Based</a:t>
            </a:r>
          </a:p>
          <a:p>
            <a:pPr indent="-342900" lvl="1" marL="914400" rtl="0">
              <a:spcBef>
                <a:spcPts val="0"/>
              </a:spcBef>
              <a:buSzPct val="100000"/>
            </a:pPr>
            <a:r>
              <a:rPr lang="es" sz="1800"/>
              <a:t>Alessandro Acquisti</a:t>
            </a:r>
          </a:p>
          <a:p>
            <a:pPr indent="-342900" lvl="1" marL="914400">
              <a:spcBef>
                <a:spcPts val="0"/>
              </a:spcBef>
              <a:buSzPct val="100000"/>
            </a:pPr>
            <a:r>
              <a:rPr lang="es" sz="1800"/>
              <a:t>Face Recognition</a:t>
            </a:r>
          </a:p>
        </p:txBody>
      </p:sp>
      <p:sp>
        <p:nvSpPr>
          <p:cNvPr id="121" name="Shape 121"/>
          <p:cNvSpPr txBox="1"/>
          <p:nvPr>
            <p:ph idx="4294967295" type="body"/>
          </p:nvPr>
        </p:nvSpPr>
        <p:spPr>
          <a:xfrm>
            <a:off x="4832400" y="1152475"/>
            <a:ext cx="3999900" cy="3416400"/>
          </a:xfrm>
          <a:prstGeom prst="rect">
            <a:avLst/>
          </a:prstGeom>
        </p:spPr>
        <p:txBody>
          <a:bodyPr anchorCtr="0" anchor="t" bIns="91425" lIns="91425" rIns="91425" tIns="91425">
            <a:noAutofit/>
          </a:bodyPr>
          <a:lstStyle/>
          <a:p>
            <a:pPr indent="-342900" lvl="0" marL="457200" rtl="0">
              <a:spcBef>
                <a:spcPts val="0"/>
              </a:spcBef>
              <a:buSzPct val="100000"/>
            </a:pPr>
            <a:r>
              <a:rPr b="1" lang="es" sz="1800"/>
              <a:t>Connections’ Based</a:t>
            </a:r>
          </a:p>
          <a:p>
            <a:pPr indent="-342900" lvl="1" marL="914400" rtl="0">
              <a:spcBef>
                <a:spcPts val="0"/>
              </a:spcBef>
              <a:buSzPct val="100000"/>
            </a:pPr>
            <a:r>
              <a:rPr lang="es" sz="1800"/>
              <a:t>Joseph Bonneau</a:t>
            </a:r>
          </a:p>
          <a:p>
            <a:pPr indent="-342900" lvl="1" marL="914400" rtl="0">
              <a:spcBef>
                <a:spcPts val="0"/>
              </a:spcBef>
              <a:buSzPct val="100000"/>
            </a:pPr>
            <a:r>
              <a:rPr lang="es" sz="1800"/>
              <a:t>Social graph</a:t>
            </a:r>
          </a:p>
          <a:p>
            <a:pPr lvl="0" rtl="0">
              <a:spcBef>
                <a:spcPts val="0"/>
              </a:spcBef>
              <a:buNone/>
            </a:pPr>
            <a:r>
              <a:t/>
            </a:r>
            <a:endParaRPr/>
          </a:p>
          <a:p>
            <a:pPr indent="-342900" lvl="0" marL="457200" rtl="0">
              <a:spcBef>
                <a:spcPts val="0"/>
              </a:spcBef>
              <a:buSzPct val="100000"/>
            </a:pPr>
            <a:r>
              <a:rPr b="1" lang="es" sz="1800"/>
              <a:t>Text Based</a:t>
            </a:r>
          </a:p>
          <a:p>
            <a:pPr indent="-342900" lvl="1" marL="914400" rtl="0">
              <a:spcBef>
                <a:spcPts val="0"/>
              </a:spcBef>
              <a:buSzPct val="100000"/>
            </a:pPr>
            <a:r>
              <a:rPr lang="es" sz="1800"/>
              <a:t>Michelle Zhou (IBM)</a:t>
            </a:r>
          </a:p>
          <a:p>
            <a:pPr indent="-342900" lvl="1" marL="914400">
              <a:spcBef>
                <a:spcPts val="0"/>
              </a:spcBef>
              <a:buSzPct val="100000"/>
            </a:pPr>
            <a:r>
              <a:rPr lang="es" sz="1800"/>
              <a:t>Personality Traits</a:t>
            </a:r>
          </a:p>
        </p:txBody>
      </p:sp>
      <p:sp>
        <p:nvSpPr>
          <p:cNvPr id="122" name="Shape 1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r>
              <a:rPr lang="es"/>
              <a:t>/15</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
              <a:t>Proposed Solution</a:t>
            </a:r>
          </a:p>
        </p:txBody>
      </p:sp>
      <p:sp>
        <p:nvSpPr>
          <p:cNvPr id="128" name="Shape 12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s" sz="2000"/>
              <a:t>Consider Contextual events </a:t>
            </a:r>
          </a:p>
          <a:p>
            <a:pPr indent="-228600" lvl="1" marL="914400" rtl="0">
              <a:spcBef>
                <a:spcPts val="0"/>
              </a:spcBef>
            </a:pPr>
            <a:r>
              <a:rPr lang="es" sz="2000" u="sng"/>
              <a:t>Description</a:t>
            </a:r>
          </a:p>
          <a:p>
            <a:pPr indent="-228600" lvl="1" marL="914400" rtl="0">
              <a:spcBef>
                <a:spcPts val="0"/>
              </a:spcBef>
            </a:pPr>
            <a:r>
              <a:rPr lang="es" sz="2000" u="sng"/>
              <a:t>Location</a:t>
            </a:r>
          </a:p>
          <a:p>
            <a:pPr indent="-228600" lvl="1" marL="914400" rtl="0">
              <a:spcBef>
                <a:spcPts val="0"/>
              </a:spcBef>
            </a:pPr>
            <a:r>
              <a:rPr lang="es" sz="2000" u="sng"/>
              <a:t>Timing</a:t>
            </a:r>
          </a:p>
          <a:p>
            <a:pPr indent="-228600" lvl="1" marL="914400" rtl="0">
              <a:spcBef>
                <a:spcPts val="0"/>
              </a:spcBef>
            </a:pPr>
            <a:r>
              <a:rPr lang="es" sz="2000" u="sng"/>
              <a:t>Involved users</a:t>
            </a:r>
          </a:p>
          <a:p>
            <a:pPr indent="-355600" lvl="0" marL="457200" rtl="0">
              <a:spcBef>
                <a:spcPts val="0"/>
              </a:spcBef>
              <a:buSzPct val="100000"/>
            </a:pPr>
            <a:r>
              <a:rPr lang="es" sz="2000"/>
              <a:t>Use </a:t>
            </a:r>
            <a:r>
              <a:rPr lang="es" sz="2000" u="sng"/>
              <a:t>Publicly</a:t>
            </a:r>
            <a:r>
              <a:rPr lang="es" sz="2000"/>
              <a:t> available data</a:t>
            </a:r>
          </a:p>
          <a:p>
            <a:pPr indent="-228600" lvl="0" marL="457200">
              <a:spcBef>
                <a:spcPts val="0"/>
              </a:spcBef>
            </a:pPr>
            <a:r>
              <a:rPr lang="es" sz="2000"/>
              <a:t>Classify using fuzzy logic</a:t>
            </a:r>
            <a:br>
              <a:rPr lang="es"/>
            </a:br>
          </a:p>
        </p:txBody>
      </p:sp>
      <p:sp>
        <p:nvSpPr>
          <p:cNvPr id="129" name="Shape 1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r>
              <a:rPr lang="es"/>
              <a:t>/15</a:t>
            </a:r>
          </a:p>
        </p:txBody>
      </p:sp>
      <p:sp>
        <p:nvSpPr>
          <p:cNvPr id="130" name="Shape 130"/>
          <p:cNvSpPr/>
          <p:nvPr/>
        </p:nvSpPr>
        <p:spPr>
          <a:xfrm>
            <a:off x="5365775" y="779075"/>
            <a:ext cx="936300" cy="393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s"/>
              <a:t>Input 1</a:t>
            </a:r>
          </a:p>
        </p:txBody>
      </p:sp>
      <p:sp>
        <p:nvSpPr>
          <p:cNvPr id="131" name="Shape 131"/>
          <p:cNvSpPr/>
          <p:nvPr/>
        </p:nvSpPr>
        <p:spPr>
          <a:xfrm>
            <a:off x="6566450" y="771475"/>
            <a:ext cx="936300" cy="393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a:t>Input n</a:t>
            </a:r>
          </a:p>
        </p:txBody>
      </p:sp>
      <p:sp>
        <p:nvSpPr>
          <p:cNvPr id="132" name="Shape 132"/>
          <p:cNvSpPr/>
          <p:nvPr/>
        </p:nvSpPr>
        <p:spPr>
          <a:xfrm>
            <a:off x="5365775" y="1419300"/>
            <a:ext cx="936300" cy="743400"/>
          </a:xfrm>
          <a:prstGeom prst="rect">
            <a:avLst/>
          </a:prstGeom>
          <a:solidFill>
            <a:srgbClr val="D0E0E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a:t>Set of Rules 1</a:t>
            </a:r>
          </a:p>
        </p:txBody>
      </p:sp>
      <p:sp>
        <p:nvSpPr>
          <p:cNvPr id="133" name="Shape 133"/>
          <p:cNvSpPr/>
          <p:nvPr/>
        </p:nvSpPr>
        <p:spPr>
          <a:xfrm>
            <a:off x="6566450" y="1419300"/>
            <a:ext cx="936300" cy="743400"/>
          </a:xfrm>
          <a:prstGeom prst="rect">
            <a:avLst/>
          </a:prstGeom>
          <a:solidFill>
            <a:srgbClr val="D0E0E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a:t>Set of Rules n</a:t>
            </a:r>
          </a:p>
        </p:txBody>
      </p:sp>
      <p:sp>
        <p:nvSpPr>
          <p:cNvPr id="134" name="Shape 134"/>
          <p:cNvSpPr/>
          <p:nvPr/>
        </p:nvSpPr>
        <p:spPr>
          <a:xfrm>
            <a:off x="5365775" y="2492525"/>
            <a:ext cx="936300" cy="743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a:t>Output used as Input 1</a:t>
            </a:r>
          </a:p>
        </p:txBody>
      </p:sp>
      <p:sp>
        <p:nvSpPr>
          <p:cNvPr id="135" name="Shape 135"/>
          <p:cNvSpPr/>
          <p:nvPr/>
        </p:nvSpPr>
        <p:spPr>
          <a:xfrm>
            <a:off x="6566450" y="2492525"/>
            <a:ext cx="936300" cy="743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a:t>Output used as Input 1</a:t>
            </a:r>
          </a:p>
        </p:txBody>
      </p:sp>
      <p:sp>
        <p:nvSpPr>
          <p:cNvPr id="136" name="Shape 136"/>
          <p:cNvSpPr/>
          <p:nvPr/>
        </p:nvSpPr>
        <p:spPr>
          <a:xfrm>
            <a:off x="5965425" y="3444475"/>
            <a:ext cx="936300" cy="743400"/>
          </a:xfrm>
          <a:prstGeom prst="rect">
            <a:avLst/>
          </a:prstGeom>
          <a:solidFill>
            <a:srgbClr val="D0E0E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s"/>
              <a:t>Set of </a:t>
            </a:r>
          </a:p>
          <a:p>
            <a:pPr lvl="0" rtl="0">
              <a:spcBef>
                <a:spcPts val="0"/>
              </a:spcBef>
              <a:buNone/>
            </a:pPr>
            <a:r>
              <a:rPr b="1" lang="es" u="sng"/>
              <a:t>Fuzzy</a:t>
            </a:r>
            <a:r>
              <a:rPr lang="es"/>
              <a:t> Rules 1</a:t>
            </a:r>
          </a:p>
        </p:txBody>
      </p:sp>
      <p:sp>
        <p:nvSpPr>
          <p:cNvPr id="137" name="Shape 137"/>
          <p:cNvSpPr/>
          <p:nvPr/>
        </p:nvSpPr>
        <p:spPr>
          <a:xfrm>
            <a:off x="5965425" y="4345825"/>
            <a:ext cx="936300" cy="393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s" sz="1600"/>
              <a:t>Result</a:t>
            </a:r>
          </a:p>
        </p:txBody>
      </p:sp>
      <p:cxnSp>
        <p:nvCxnSpPr>
          <p:cNvPr id="138" name="Shape 138"/>
          <p:cNvCxnSpPr>
            <a:stCxn id="132" idx="2"/>
            <a:endCxn id="134" idx="0"/>
          </p:cNvCxnSpPr>
          <p:nvPr/>
        </p:nvCxnSpPr>
        <p:spPr>
          <a:xfrm>
            <a:off x="5833925" y="2162700"/>
            <a:ext cx="0" cy="329700"/>
          </a:xfrm>
          <a:prstGeom prst="straightConnector1">
            <a:avLst/>
          </a:prstGeom>
          <a:noFill/>
          <a:ln cap="flat" cmpd="sng" w="9525">
            <a:solidFill>
              <a:schemeClr val="dk2"/>
            </a:solidFill>
            <a:prstDash val="solid"/>
            <a:round/>
            <a:headEnd len="lg" w="lg" type="none"/>
            <a:tailEnd len="lg" w="lg" type="triangle"/>
          </a:ln>
        </p:spPr>
      </p:cxnSp>
      <p:cxnSp>
        <p:nvCxnSpPr>
          <p:cNvPr id="139" name="Shape 139"/>
          <p:cNvCxnSpPr>
            <a:stCxn id="130" idx="2"/>
            <a:endCxn id="132" idx="0"/>
          </p:cNvCxnSpPr>
          <p:nvPr/>
        </p:nvCxnSpPr>
        <p:spPr>
          <a:xfrm>
            <a:off x="5833925" y="1172675"/>
            <a:ext cx="0" cy="246600"/>
          </a:xfrm>
          <a:prstGeom prst="straightConnector1">
            <a:avLst/>
          </a:prstGeom>
          <a:noFill/>
          <a:ln cap="flat" cmpd="sng" w="9525">
            <a:solidFill>
              <a:schemeClr val="dk2"/>
            </a:solidFill>
            <a:prstDash val="solid"/>
            <a:round/>
            <a:headEnd len="lg" w="lg" type="none"/>
            <a:tailEnd len="lg" w="lg" type="triangle"/>
          </a:ln>
        </p:spPr>
      </p:cxnSp>
      <p:cxnSp>
        <p:nvCxnSpPr>
          <p:cNvPr id="140" name="Shape 140"/>
          <p:cNvCxnSpPr>
            <a:stCxn id="131" idx="2"/>
            <a:endCxn id="133" idx="0"/>
          </p:cNvCxnSpPr>
          <p:nvPr/>
        </p:nvCxnSpPr>
        <p:spPr>
          <a:xfrm>
            <a:off x="7034600" y="1165075"/>
            <a:ext cx="0" cy="254100"/>
          </a:xfrm>
          <a:prstGeom prst="straightConnector1">
            <a:avLst/>
          </a:prstGeom>
          <a:noFill/>
          <a:ln cap="flat" cmpd="sng" w="9525">
            <a:solidFill>
              <a:schemeClr val="dk2"/>
            </a:solidFill>
            <a:prstDash val="solid"/>
            <a:round/>
            <a:headEnd len="lg" w="lg" type="none"/>
            <a:tailEnd len="lg" w="lg" type="triangle"/>
          </a:ln>
        </p:spPr>
      </p:cxnSp>
      <p:cxnSp>
        <p:nvCxnSpPr>
          <p:cNvPr id="141" name="Shape 141"/>
          <p:cNvCxnSpPr>
            <a:stCxn id="133" idx="2"/>
            <a:endCxn id="135" idx="0"/>
          </p:cNvCxnSpPr>
          <p:nvPr/>
        </p:nvCxnSpPr>
        <p:spPr>
          <a:xfrm>
            <a:off x="7034600" y="2162700"/>
            <a:ext cx="0" cy="329700"/>
          </a:xfrm>
          <a:prstGeom prst="straightConnector1">
            <a:avLst/>
          </a:prstGeom>
          <a:noFill/>
          <a:ln cap="flat" cmpd="sng" w="9525">
            <a:solidFill>
              <a:schemeClr val="dk2"/>
            </a:solidFill>
            <a:prstDash val="solid"/>
            <a:round/>
            <a:headEnd len="lg" w="lg" type="none"/>
            <a:tailEnd len="lg" w="lg" type="triangle"/>
          </a:ln>
        </p:spPr>
      </p:cxnSp>
      <p:cxnSp>
        <p:nvCxnSpPr>
          <p:cNvPr id="142" name="Shape 142"/>
          <p:cNvCxnSpPr>
            <a:endCxn id="136" idx="0"/>
          </p:cNvCxnSpPr>
          <p:nvPr/>
        </p:nvCxnSpPr>
        <p:spPr>
          <a:xfrm>
            <a:off x="5833875" y="3235975"/>
            <a:ext cx="599700" cy="208500"/>
          </a:xfrm>
          <a:prstGeom prst="straightConnector1">
            <a:avLst/>
          </a:prstGeom>
          <a:noFill/>
          <a:ln cap="flat" cmpd="sng" w="9525">
            <a:solidFill>
              <a:schemeClr val="dk2"/>
            </a:solidFill>
            <a:prstDash val="solid"/>
            <a:round/>
            <a:headEnd len="lg" w="lg" type="none"/>
            <a:tailEnd len="lg" w="lg" type="triangle"/>
          </a:ln>
        </p:spPr>
      </p:cxnSp>
      <p:cxnSp>
        <p:nvCxnSpPr>
          <p:cNvPr id="143" name="Shape 143"/>
          <p:cNvCxnSpPr>
            <a:endCxn id="136" idx="0"/>
          </p:cNvCxnSpPr>
          <p:nvPr/>
        </p:nvCxnSpPr>
        <p:spPr>
          <a:xfrm flipH="1">
            <a:off x="6433575" y="3235975"/>
            <a:ext cx="600900" cy="208500"/>
          </a:xfrm>
          <a:prstGeom prst="straightConnector1">
            <a:avLst/>
          </a:prstGeom>
          <a:noFill/>
          <a:ln cap="flat" cmpd="sng" w="9525">
            <a:solidFill>
              <a:schemeClr val="dk2"/>
            </a:solidFill>
            <a:prstDash val="solid"/>
            <a:round/>
            <a:headEnd len="lg" w="lg" type="none"/>
            <a:tailEnd len="lg" w="lg" type="triangle"/>
          </a:ln>
        </p:spPr>
      </p:cxnSp>
      <p:cxnSp>
        <p:nvCxnSpPr>
          <p:cNvPr id="144" name="Shape 144"/>
          <p:cNvCxnSpPr>
            <a:endCxn id="137" idx="0"/>
          </p:cNvCxnSpPr>
          <p:nvPr/>
        </p:nvCxnSpPr>
        <p:spPr>
          <a:xfrm>
            <a:off x="6433575" y="4187725"/>
            <a:ext cx="0" cy="1581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
              <a:t>Implementation (1/4) - Fuzzy Rules</a:t>
            </a:r>
          </a:p>
        </p:txBody>
      </p:sp>
      <p:sp>
        <p:nvSpPr>
          <p:cNvPr id="150" name="Shape 1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r>
              <a:rPr lang="es"/>
              <a:t>/15</a:t>
            </a:r>
          </a:p>
        </p:txBody>
      </p:sp>
      <p:pic>
        <p:nvPicPr>
          <p:cNvPr descr="Picture1.png" id="151" name="Shape 151"/>
          <p:cNvPicPr preferRelativeResize="0"/>
          <p:nvPr/>
        </p:nvPicPr>
        <p:blipFill>
          <a:blip r:embed="rId3">
            <a:alphaModFix/>
          </a:blip>
          <a:stretch>
            <a:fillRect/>
          </a:stretch>
        </p:blipFill>
        <p:spPr>
          <a:xfrm>
            <a:off x="954650" y="1152475"/>
            <a:ext cx="6356150" cy="3647375"/>
          </a:xfrm>
          <a:prstGeom prst="rect">
            <a:avLst/>
          </a:prstGeom>
          <a:noFill/>
          <a:ln>
            <a:noFill/>
          </a:ln>
        </p:spPr>
      </p:pic>
      <p:sp>
        <p:nvSpPr>
          <p:cNvPr id="152" name="Shape 15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
              <a:t>Implementation (2/4) - XML Rule Sample</a:t>
            </a:r>
          </a:p>
        </p:txBody>
      </p:sp>
      <p:sp>
        <p:nvSpPr>
          <p:cNvPr id="158" name="Shape 15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b="1" lang="es"/>
              <a:t>&lt;rules&gt; </a:t>
            </a:r>
            <a:br>
              <a:rPr b="1" lang="es"/>
            </a:br>
            <a:r>
              <a:rPr b="1" lang="es"/>
              <a:t>	</a:t>
            </a:r>
            <a:r>
              <a:rPr b="1" lang="es"/>
              <a:t>&lt;friends&gt;value1&lt;/friends&gt; </a:t>
            </a:r>
            <a:br>
              <a:rPr b="1" lang="es"/>
            </a:br>
            <a:r>
              <a:rPr b="1" lang="es"/>
              <a:t>	&lt;numbers&gt;value2&lt;/numbers&gt; </a:t>
            </a:r>
            <a:br>
              <a:rPr b="1" lang="es"/>
            </a:br>
            <a:r>
              <a:rPr b="1" lang="es"/>
              <a:t>	&lt;details&gt;value3&lt;/details&gt; </a:t>
            </a:r>
            <a:br>
              <a:rPr b="1" lang="es"/>
            </a:br>
            <a:r>
              <a:rPr b="1" lang="es"/>
              <a:t>	&lt;locations&gt;value4&lt;/locations&gt; </a:t>
            </a:r>
            <a:br>
              <a:rPr b="1" lang="es"/>
            </a:br>
            <a:r>
              <a:rPr b="1" lang="es"/>
              <a:t>	&lt;timings&gt;value5&lt;/timings&gt; </a:t>
            </a:r>
            <a:br>
              <a:rPr b="1" lang="es"/>
            </a:br>
            <a:r>
              <a:rPr b="1" lang="es"/>
              <a:t>	&lt;ruleResult&gt;Result&lt;/ruleResult&gt; </a:t>
            </a:r>
            <a:br>
              <a:rPr b="1" lang="es"/>
            </a:br>
            <a:r>
              <a:rPr b="1" lang="es"/>
              <a:t>&lt;/rules&gt; </a:t>
            </a:r>
            <a:br>
              <a:rPr lang="es"/>
            </a:br>
            <a:r>
              <a:rPr i="1" lang="es"/>
              <a:t>“if (friends are value1) and (numbers are value2) and (details are value3) and locations are value 4) and (timings are value5) then Result”</a:t>
            </a:r>
            <a:br>
              <a:rPr lang="es"/>
            </a:br>
          </a:p>
        </p:txBody>
      </p:sp>
      <p:sp>
        <p:nvSpPr>
          <p:cNvPr id="159" name="Shape 1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r>
              <a:rPr lang="es"/>
              <a:t>/15</a:t>
            </a: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