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60" r:id="rId2"/>
    <p:sldMasterId id="2147483673" r:id="rId3"/>
  </p:sldMasterIdLst>
  <p:notesMasterIdLst>
    <p:notesMasterId r:id="rId45"/>
  </p:notesMasterIdLst>
  <p:sldIdLst>
    <p:sldId id="257" r:id="rId4"/>
    <p:sldId id="260" r:id="rId5"/>
    <p:sldId id="261" r:id="rId6"/>
    <p:sldId id="262" r:id="rId7"/>
    <p:sldId id="263" r:id="rId8"/>
    <p:sldId id="299" r:id="rId9"/>
    <p:sldId id="301" r:id="rId10"/>
    <p:sldId id="264" r:id="rId11"/>
    <p:sldId id="265" r:id="rId12"/>
    <p:sldId id="267" r:id="rId13"/>
    <p:sldId id="293" r:id="rId14"/>
    <p:sldId id="268" r:id="rId15"/>
    <p:sldId id="269" r:id="rId16"/>
    <p:sldId id="274" r:id="rId17"/>
    <p:sldId id="291" r:id="rId18"/>
    <p:sldId id="294" r:id="rId19"/>
    <p:sldId id="271" r:id="rId20"/>
    <p:sldId id="292" r:id="rId21"/>
    <p:sldId id="272" r:id="rId22"/>
    <p:sldId id="275" r:id="rId23"/>
    <p:sldId id="277" r:id="rId24"/>
    <p:sldId id="276" r:id="rId25"/>
    <p:sldId id="270" r:id="rId26"/>
    <p:sldId id="278" r:id="rId27"/>
    <p:sldId id="279" r:id="rId28"/>
    <p:sldId id="280" r:id="rId29"/>
    <p:sldId id="266" r:id="rId30"/>
    <p:sldId id="281" r:id="rId31"/>
    <p:sldId id="295" r:id="rId32"/>
    <p:sldId id="285" r:id="rId33"/>
    <p:sldId id="282" r:id="rId34"/>
    <p:sldId id="283" r:id="rId35"/>
    <p:sldId id="284" r:id="rId36"/>
    <p:sldId id="286" r:id="rId37"/>
    <p:sldId id="287" r:id="rId38"/>
    <p:sldId id="289" r:id="rId39"/>
    <p:sldId id="296" r:id="rId40"/>
    <p:sldId id="297" r:id="rId41"/>
    <p:sldId id="298" r:id="rId42"/>
    <p:sldId id="300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57" autoAdjust="0"/>
  </p:normalViewPr>
  <p:slideViewPr>
    <p:cSldViewPr snapToGrid="0" snapToObjects="1">
      <p:cViewPr varScale="1">
        <p:scale>
          <a:sx n="82" d="100"/>
          <a:sy n="82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92"/>
    </p:cViewPr>
  </p:notesTextViewPr>
  <p:sorterViewPr>
    <p:cViewPr>
      <p:scale>
        <a:sx n="66" d="100"/>
        <a:sy n="66" d="100"/>
      </p:scale>
      <p:origin x="0" y="472"/>
    </p:cViewPr>
  </p:sorterViewPr>
  <p:notesViewPr>
    <p:cSldViewPr snapToGrid="0" snapToObjects="1">
      <p:cViewPr varScale="1">
        <p:scale>
          <a:sx n="70" d="100"/>
          <a:sy n="70" d="100"/>
        </p:scale>
        <p:origin x="-351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2D426-290B-FE47-8345-D17E572B1DAA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46BF2-7E35-0A4F-ACDC-C57B85F41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Goals: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200" dirty="0"/>
              <a:t>Store materials data</a:t>
            </a:r>
          </a:p>
          <a:p>
            <a:pPr lvl="1"/>
            <a:r>
              <a:rPr lang="en-US" sz="1200" dirty="0"/>
              <a:t>Experimental and computational</a:t>
            </a:r>
          </a:p>
          <a:p>
            <a:pPr lvl="1"/>
            <a:r>
              <a:rPr lang="en-US" sz="1200" dirty="0"/>
              <a:t>Including provenance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200" dirty="0"/>
              <a:t>Collaborate and share data</a:t>
            </a:r>
          </a:p>
          <a:p>
            <a:pPr lvl="1"/>
            <a:r>
              <a:rPr lang="en-US" sz="1200" dirty="0"/>
              <a:t>Facilitate large team integration</a:t>
            </a:r>
          </a:p>
          <a:p>
            <a:pPr lvl="1"/>
            <a:r>
              <a:rPr lang="en-US" sz="1200" dirty="0"/>
              <a:t>Integrate experiments, computation, and theory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200" dirty="0"/>
              <a:t>Search and use data</a:t>
            </a:r>
          </a:p>
          <a:p>
            <a:pPr lvl="1"/>
            <a:r>
              <a:rPr lang="en-US" sz="1200" dirty="0"/>
              <a:t>Find, synthesize, visualize, analyze, explain</a:t>
            </a:r>
          </a:p>
          <a:p>
            <a:pPr lvl="1"/>
            <a:r>
              <a:rPr lang="en-US" sz="1200" dirty="0"/>
              <a:t>Parameterize constitutive and process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200" dirty="0"/>
              <a:t>Seamless part of the scientific workflow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F987-354F-634F-9C68-1D64444CBE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How</a:t>
            </a:r>
            <a:r>
              <a:rPr lang="en-US" baseline="0" dirty="0" smtClean="0"/>
              <a:t> search matches up with the model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Search helps you to navigate your data and provenance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Status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Model in place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Complex DSL makes it hard for users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Property value searches not enabled yet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Dictionary updates needed to enable easy search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Magnesium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mg in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6BF2-7E35-0A4F-ACDC-C57B85F418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data protection</a:t>
            </a:r>
          </a:p>
          <a:p>
            <a:r>
              <a:rPr lang="en-US" baseline="0" dirty="0" smtClean="0"/>
              <a:t>Small team requires us to constantly prioritize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6BF2-7E35-0A4F-ACDC-C57B85F41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Gives</a:t>
            </a:r>
            <a:r>
              <a:rPr lang="en-US" baseline="0" dirty="0" smtClean="0"/>
              <a:t> you access to all objects in system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Search bar allows you to quickly find items of interest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Calendar gives you a chronological view of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6BF2-7E35-0A4F-ACDC-C57B85F418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 is</a:t>
            </a:r>
            <a:r>
              <a:rPr lang="en-US" baseline="0" dirty="0" smtClean="0"/>
              <a:t> a general flow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You can do steps in different order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This is a general guide to how we approach Materials Commons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6BF2-7E35-0A4F-ACDC-C57B85F418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1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Projects</a:t>
            </a:r>
            <a:r>
              <a:rPr lang="en-US" baseline="0" dirty="0" smtClean="0"/>
              <a:t> are a logical boundary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Capture everything related to a particular project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Share within a project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 are working towards cross project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6BF2-7E35-0A4F-ACDC-C57B85F418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Start</a:t>
            </a:r>
            <a:r>
              <a:rPr lang="en-US" baseline="0" dirty="0" smtClean="0"/>
              <a:t> sharing data, provenance, samples, anything across projects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Enables better modeling of how people work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Hand off becomes possible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Cross project search makes it easier to find your data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Eliminate data silos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6BF2-7E35-0A4F-ACDC-C57B85F418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0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Rich</a:t>
            </a:r>
            <a:r>
              <a:rPr lang="en-US" baseline="0" dirty="0" smtClean="0"/>
              <a:t> data model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 model is structured on these guiding principles/representation: The attribute A….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6BF2-7E35-0A4F-ACDC-C57B85F418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4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Review the data model mapping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6BF2-7E35-0A4F-ACDC-C57B85F418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46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6BF2-7E35-0A4F-ACDC-C57B85F418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849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9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822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6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8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87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0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2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4917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9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2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8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0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3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5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73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42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1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9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8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8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8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8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8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1143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4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4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88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46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6" indent="0">
              <a:buNone/>
              <a:defRPr sz="1600" b="1"/>
            </a:lvl4pPr>
            <a:lvl5pPr marL="1827899" indent="0">
              <a:buNone/>
              <a:defRPr sz="1600" b="1"/>
            </a:lvl5pPr>
            <a:lvl6pPr marL="2284874" indent="0">
              <a:buNone/>
              <a:defRPr sz="1600" b="1"/>
            </a:lvl6pPr>
            <a:lvl7pPr marL="2741851" indent="0">
              <a:buNone/>
              <a:defRPr sz="1600" b="1"/>
            </a:lvl7pPr>
            <a:lvl8pPr marL="3198825" indent="0">
              <a:buNone/>
              <a:defRPr sz="1600" b="1"/>
            </a:lvl8pPr>
            <a:lvl9pPr marL="365580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6" indent="0">
              <a:buNone/>
              <a:defRPr sz="1600" b="1"/>
            </a:lvl4pPr>
            <a:lvl5pPr marL="1827899" indent="0">
              <a:buNone/>
              <a:defRPr sz="1600" b="1"/>
            </a:lvl5pPr>
            <a:lvl6pPr marL="2284874" indent="0">
              <a:buNone/>
              <a:defRPr sz="1600" b="1"/>
            </a:lvl6pPr>
            <a:lvl7pPr marL="2741851" indent="0">
              <a:buNone/>
              <a:defRPr sz="1600" b="1"/>
            </a:lvl7pPr>
            <a:lvl8pPr marL="3198825" indent="0">
              <a:buNone/>
              <a:defRPr sz="1600" b="1"/>
            </a:lvl8pPr>
            <a:lvl9pPr marL="365580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947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7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15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76" indent="0">
              <a:buNone/>
              <a:defRPr sz="1200"/>
            </a:lvl2pPr>
            <a:lvl3pPr marL="913952" indent="0">
              <a:buNone/>
              <a:defRPr sz="1000"/>
            </a:lvl3pPr>
            <a:lvl4pPr marL="1370926" indent="0">
              <a:buNone/>
              <a:defRPr sz="900"/>
            </a:lvl4pPr>
            <a:lvl5pPr marL="1827899" indent="0">
              <a:buNone/>
              <a:defRPr sz="900"/>
            </a:lvl5pPr>
            <a:lvl6pPr marL="2284874" indent="0">
              <a:buNone/>
              <a:defRPr sz="900"/>
            </a:lvl6pPr>
            <a:lvl7pPr marL="2741851" indent="0">
              <a:buNone/>
              <a:defRPr sz="900"/>
            </a:lvl7pPr>
            <a:lvl8pPr marL="3198825" indent="0">
              <a:buNone/>
              <a:defRPr sz="900"/>
            </a:lvl8pPr>
            <a:lvl9pPr marL="365580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293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976" indent="0">
              <a:buNone/>
              <a:defRPr sz="2800"/>
            </a:lvl2pPr>
            <a:lvl3pPr marL="913952" indent="0">
              <a:buNone/>
              <a:defRPr sz="2400"/>
            </a:lvl3pPr>
            <a:lvl4pPr marL="1370926" indent="0">
              <a:buNone/>
              <a:defRPr sz="2000"/>
            </a:lvl4pPr>
            <a:lvl5pPr marL="1827899" indent="0">
              <a:buNone/>
              <a:defRPr sz="2000"/>
            </a:lvl5pPr>
            <a:lvl6pPr marL="2284874" indent="0">
              <a:buNone/>
              <a:defRPr sz="2000"/>
            </a:lvl6pPr>
            <a:lvl7pPr marL="2741851" indent="0">
              <a:buNone/>
              <a:defRPr sz="2000"/>
            </a:lvl7pPr>
            <a:lvl8pPr marL="3198825" indent="0">
              <a:buNone/>
              <a:defRPr sz="2000"/>
            </a:lvl8pPr>
            <a:lvl9pPr marL="365580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76" indent="0">
              <a:buNone/>
              <a:defRPr sz="1200"/>
            </a:lvl2pPr>
            <a:lvl3pPr marL="913952" indent="0">
              <a:buNone/>
              <a:defRPr sz="1000"/>
            </a:lvl3pPr>
            <a:lvl4pPr marL="1370926" indent="0">
              <a:buNone/>
              <a:defRPr sz="900"/>
            </a:lvl4pPr>
            <a:lvl5pPr marL="1827899" indent="0">
              <a:buNone/>
              <a:defRPr sz="900"/>
            </a:lvl5pPr>
            <a:lvl6pPr marL="2284874" indent="0">
              <a:buNone/>
              <a:defRPr sz="900"/>
            </a:lvl6pPr>
            <a:lvl7pPr marL="2741851" indent="0">
              <a:buNone/>
              <a:defRPr sz="900"/>
            </a:lvl7pPr>
            <a:lvl8pPr marL="3198825" indent="0">
              <a:buNone/>
              <a:defRPr sz="900"/>
            </a:lvl8pPr>
            <a:lvl9pPr marL="365580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D2C2A55D-21D0-9D4A-84B5-C3E766FB05B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62BAD399-64D0-C340-A079-0AAD17D823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Center for  PRedictive Integrated </a:t>
            </a:r>
          </a:p>
          <a:p>
            <a:pPr algn="ctr"/>
            <a:r>
              <a:rPr lang="en-US" sz="1600" b="1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9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95" tIns="45698" rIns="91395" bIns="456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395" tIns="45698" rIns="91395" bIns="456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9" descr="horizontal-logo-green-text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493" y="6334951"/>
            <a:ext cx="2586744" cy="41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2013 Michigan Logo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843" y="6268336"/>
            <a:ext cx="517115" cy="56847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4503" y="6205352"/>
            <a:ext cx="8772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7406967" y="6334951"/>
            <a:ext cx="1687910" cy="455205"/>
            <a:chOff x="7406967" y="6334951"/>
            <a:chExt cx="1687910" cy="455205"/>
          </a:xfrm>
        </p:grpSpPr>
        <p:sp>
          <p:nvSpPr>
            <p:cNvPr id="12" name="矩形 5"/>
            <p:cNvSpPr/>
            <p:nvPr/>
          </p:nvSpPr>
          <p:spPr>
            <a:xfrm>
              <a:off x="7406967" y="6334951"/>
              <a:ext cx="1687910" cy="455205"/>
            </a:xfrm>
            <a:prstGeom prst="rect">
              <a:avLst/>
            </a:prstGeom>
            <a:solidFill>
              <a:srgbClr val="2148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976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pic>
          <p:nvPicPr>
            <p:cNvPr id="13" name="图片 6" descr="prisms-logo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04667" y="6470055"/>
              <a:ext cx="1368778" cy="290578"/>
            </a:xfrm>
            <a:prstGeom prst="rect">
              <a:avLst/>
            </a:prstGeom>
          </p:spPr>
        </p:pic>
      </p:grp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91781" y="6236114"/>
            <a:ext cx="4419600" cy="58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F497D"/>
                </a:solidFill>
                <a:latin typeface="Times New Roman"/>
                <a:cs typeface="Times New Roman"/>
              </a:rPr>
              <a:t>Center </a:t>
            </a:r>
            <a:r>
              <a:rPr lang="en-US" sz="1600" b="1" dirty="0">
                <a:solidFill>
                  <a:srgbClr val="1F497D"/>
                </a:solidFill>
                <a:latin typeface="Times New Roman"/>
                <a:cs typeface="Times New Roman"/>
              </a:rPr>
              <a:t>for </a:t>
            </a:r>
            <a:r>
              <a:rPr lang="en-US" sz="1600" b="1" dirty="0" smtClean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 smtClean="0">
                <a:solidFill>
                  <a:srgbClr val="1F497D"/>
                </a:solidFill>
                <a:latin typeface="Times New Roman"/>
                <a:cs typeface="Times New Roman"/>
              </a:rPr>
              <a:t>PRedictive</a:t>
            </a:r>
            <a:r>
              <a:rPr lang="en-US" sz="1600" b="1" dirty="0" smtClean="0">
                <a:solidFill>
                  <a:srgbClr val="1F497D"/>
                </a:solidFill>
                <a:latin typeface="Times New Roman"/>
                <a:cs typeface="Times New Roman"/>
              </a:rPr>
              <a:t> Integrated </a:t>
            </a:r>
          </a:p>
          <a:p>
            <a:pPr algn="ctr"/>
            <a:r>
              <a:rPr lang="en-US" sz="1600" b="1" dirty="0" smtClean="0">
                <a:solidFill>
                  <a:srgbClr val="1F497D"/>
                </a:solidFill>
                <a:latin typeface="Times New Roman"/>
                <a:cs typeface="Times New Roman"/>
              </a:rPr>
              <a:t>Structural Materials Science</a:t>
            </a:r>
            <a:endParaRPr lang="en-US" sz="1600" b="1" dirty="0">
              <a:solidFill>
                <a:srgbClr val="1F497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24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697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1" indent="-342731" algn="l" defTabSz="45697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583" indent="-285609" algn="l" defTabSz="45697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35" indent="-228488" algn="l" defTabSz="45697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11" indent="-228488" algn="l" defTabSz="45697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388" indent="-228488" algn="l" defTabSz="45697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64" indent="-228488" algn="l" defTabSz="4569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38" indent="-228488" algn="l" defTabSz="4569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13" indent="-228488" algn="l" defTabSz="4569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87" indent="-228488" algn="l" defTabSz="4569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6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52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6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99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74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51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25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01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C3C10-8058-124A-9DFD-9A618A007E9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8832-96E1-9149-8DC0-9A67A65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3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2FB83-06E0-EC4B-9728-DA87F19C8D23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7568-AEC6-A84B-B498-27D42DE36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0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erials-commons/mctrainin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risms-center.org" TargetMode="External"/><Relationship Id="rId4" Type="http://schemas.openxmlformats.org/officeDocument/2006/relationships/hyperlink" Target="http://prisms-center.org/%23/mcommons/softwar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erials-commons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1395435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/>
              <a:t>The Materials Commons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 Novel Information Repository and Collaboration Platform for the Materials Community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17689" y="2659941"/>
            <a:ext cx="8040511" cy="1752600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Staff: Glenn </a:t>
            </a:r>
            <a:r>
              <a:rPr lang="en-US" sz="2600" dirty="0" err="1" smtClean="0">
                <a:solidFill>
                  <a:schemeClr val="tx1"/>
                </a:solidFill>
              </a:rPr>
              <a:t>Tarcea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Sravya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Tamma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Domain Scientists: Brian </a:t>
            </a:r>
            <a:r>
              <a:rPr lang="en-US" sz="2600" dirty="0" err="1" smtClean="0">
                <a:solidFill>
                  <a:schemeClr val="tx1"/>
                </a:solidFill>
              </a:rPr>
              <a:t>Puchala</a:t>
            </a:r>
            <a:r>
              <a:rPr lang="en-US" sz="2600" dirty="0" smtClean="0">
                <a:solidFill>
                  <a:schemeClr val="tx1"/>
                </a:solidFill>
              </a:rPr>
              <a:t>, Emmanuelle Marquis and John Allison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Information Scientists: Margaret </a:t>
            </a:r>
            <a:r>
              <a:rPr lang="en-US" sz="2600" dirty="0" err="1" smtClean="0">
                <a:solidFill>
                  <a:schemeClr val="tx1"/>
                </a:solidFill>
              </a:rPr>
              <a:t>Hedstrom</a:t>
            </a:r>
            <a:r>
              <a:rPr lang="en-US" sz="2600" dirty="0" smtClean="0">
                <a:solidFill>
                  <a:schemeClr val="tx1"/>
                </a:solidFill>
              </a:rPr>
              <a:t> (SI) and 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H.V. </a:t>
            </a:r>
            <a:r>
              <a:rPr lang="en-US" sz="2600" dirty="0" err="1" smtClean="0">
                <a:solidFill>
                  <a:schemeClr val="tx1"/>
                </a:solidFill>
              </a:rPr>
              <a:t>Jagadish</a:t>
            </a:r>
            <a:r>
              <a:rPr lang="en-US" sz="2600" dirty="0" smtClean="0">
                <a:solidFill>
                  <a:schemeClr val="tx1"/>
                </a:solidFill>
              </a:rPr>
              <a:t> (CSE) 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The University of Michigan</a:t>
            </a:r>
          </a:p>
        </p:txBody>
      </p:sp>
      <p:pic>
        <p:nvPicPr>
          <p:cNvPr id="5" name="图片 8" descr="prisms-logo-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16" y="177670"/>
            <a:ext cx="1976967" cy="4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270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600" dirty="0">
                <a:solidFill>
                  <a:srgbClr val="FFFFFF"/>
                </a:solidFill>
                <a:latin typeface="Helvetica"/>
                <a:cs typeface="Helvetica"/>
              </a:rPr>
              <a:t>The Materials Commons: </a:t>
            </a:r>
            <a:br>
              <a:rPr lang="en-US" sz="3600" dirty="0">
                <a:solidFill>
                  <a:srgbClr val="FFFFFF"/>
                </a:solidFill>
                <a:latin typeface="Helvetica"/>
                <a:cs typeface="Helvetica"/>
              </a:rPr>
            </a:br>
            <a:r>
              <a:rPr lang="en-US" sz="2000" dirty="0">
                <a:solidFill>
                  <a:srgbClr val="FFFFFF"/>
                </a:solidFill>
                <a:latin typeface="Helvetica"/>
                <a:cs typeface="Helvetica"/>
              </a:rPr>
              <a:t>https://materialscommons.org</a:t>
            </a:r>
            <a:endParaRPr lang="en-US" sz="28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7" name="Content Placeholder 3" descr="Screen Shot 2015-04-25 at 10.46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6" b="-8756"/>
          <a:stretch>
            <a:fillRect/>
          </a:stretch>
        </p:blipFill>
        <p:spPr>
          <a:xfrm>
            <a:off x="457200" y="899700"/>
            <a:ext cx="8229600" cy="5226464"/>
          </a:xfrm>
        </p:spPr>
      </p:pic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5400" y="5524500"/>
            <a:ext cx="43451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Splash page outlines the prominent features</a:t>
            </a:r>
          </a:p>
        </p:txBody>
      </p:sp>
    </p:spTree>
    <p:extLst>
      <p:ext uri="{BB962C8B-B14F-4D97-AF65-F5344CB8AC3E}">
        <p14:creationId xmlns:p14="http://schemas.microsoft.com/office/powerpoint/2010/main" val="415511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9-01 at 2.44.5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>
            <a:fillRect/>
          </a:stretch>
        </p:blipFill>
        <p:spPr>
          <a:xfrm>
            <a:off x="20959" y="1040570"/>
            <a:ext cx="9123041" cy="5017321"/>
          </a:xfrm>
        </p:spPr>
      </p:pic>
      <p:sp>
        <p:nvSpPr>
          <p:cNvPr id="5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/>
              <a:t>Project Dashboard</a:t>
            </a:r>
            <a:endParaRPr kumimoji="1" lang="zh-CN" alt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556716" y="3905861"/>
            <a:ext cx="6294211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Dashboard gives you an overview of your project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0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270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600" dirty="0">
                <a:solidFill>
                  <a:srgbClr val="FFFFFF"/>
                </a:solidFill>
                <a:latin typeface="Helvetica"/>
                <a:cs typeface="Helvetica"/>
              </a:rPr>
              <a:t>The Materials Commons - Workflow</a:t>
            </a:r>
            <a:endParaRPr lang="en-US" sz="28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2300" y="1176338"/>
            <a:ext cx="8153390" cy="4965700"/>
          </a:xfrm>
        </p:spPr>
        <p:txBody>
          <a:bodyPr>
            <a:normAutofit/>
          </a:bodyPr>
          <a:lstStyle/>
          <a:p>
            <a:r>
              <a:rPr lang="en-US" sz="2800" dirty="0"/>
              <a:t>Workflow for Materials </a:t>
            </a:r>
            <a:r>
              <a:rPr lang="en-US" sz="2800" dirty="0" smtClean="0"/>
              <a:t>Commons:</a:t>
            </a:r>
            <a:endParaRPr lang="en-US" sz="2800" dirty="0"/>
          </a:p>
          <a:p>
            <a:pPr lvl="1"/>
            <a:r>
              <a:rPr lang="en-US" sz="2400" dirty="0"/>
              <a:t>Create a project or use an existing one</a:t>
            </a:r>
          </a:p>
          <a:p>
            <a:pPr lvl="1"/>
            <a:r>
              <a:rPr lang="en-US" sz="2400" dirty="0"/>
              <a:t>Create Samples</a:t>
            </a:r>
          </a:p>
          <a:p>
            <a:pPr lvl="1"/>
            <a:r>
              <a:rPr lang="en-US" sz="2400" dirty="0"/>
              <a:t>Upload files and data</a:t>
            </a:r>
          </a:p>
          <a:p>
            <a:pPr lvl="1"/>
            <a:r>
              <a:rPr lang="en-US" sz="2400" dirty="0"/>
              <a:t>Attach Provenance</a:t>
            </a:r>
          </a:p>
          <a:p>
            <a:pPr lvl="1"/>
            <a:r>
              <a:rPr lang="en-US" sz="2400" dirty="0"/>
              <a:t>Collaborate</a:t>
            </a:r>
          </a:p>
          <a:p>
            <a:pPr lvl="1"/>
            <a:r>
              <a:rPr lang="en-US" sz="2400" dirty="0"/>
              <a:t>Exploration and Notes</a:t>
            </a:r>
          </a:p>
          <a:p>
            <a:pPr lvl="1"/>
            <a:r>
              <a:rPr lang="en-US" sz="2400" dirty="0" smtClean="0"/>
              <a:t>Analysis</a:t>
            </a:r>
          </a:p>
          <a:p>
            <a:pPr lvl="1"/>
            <a:r>
              <a:rPr lang="en-US" sz="2400" b="1" dirty="0" smtClean="0"/>
              <a:t>Coming Soon:</a:t>
            </a:r>
            <a:endParaRPr lang="en-US" sz="2400" b="1" dirty="0"/>
          </a:p>
          <a:p>
            <a:pPr lvl="2"/>
            <a:r>
              <a:rPr lang="en-US" sz="2000" dirty="0"/>
              <a:t>Assign a persistent identifier (e.g. DOI)</a:t>
            </a:r>
          </a:p>
          <a:p>
            <a:pPr lvl="2"/>
            <a:r>
              <a:rPr lang="en-US" sz="2000" dirty="0"/>
              <a:t>Publish data for public sharing</a:t>
            </a: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5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1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851" y="-127000"/>
            <a:ext cx="8229600" cy="105833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600" dirty="0" smtClean="0">
                <a:solidFill>
                  <a:srgbClr val="FFFFFF"/>
                </a:solidFill>
                <a:latin typeface="Helvetica"/>
                <a:cs typeface="Helvetica"/>
              </a:rPr>
              <a:t>Today: Single Project Organization</a:t>
            </a:r>
            <a:endParaRPr lang="en-US" sz="28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632386" y="1272984"/>
            <a:ext cx="2476331" cy="1719588"/>
            <a:chOff x="1269754" y="1079247"/>
            <a:chExt cx="6607681" cy="5217132"/>
          </a:xfrm>
        </p:grpSpPr>
        <p:sp>
          <p:nvSpPr>
            <p:cNvPr id="66" name="Diamond 65"/>
            <p:cNvSpPr/>
            <p:nvPr/>
          </p:nvSpPr>
          <p:spPr>
            <a:xfrm>
              <a:off x="4512880" y="5255054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1269754" y="1079247"/>
              <a:ext cx="6607681" cy="5217132"/>
              <a:chOff x="328751" y="181190"/>
              <a:chExt cx="8437881" cy="666217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682872" y="18119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682872" y="159875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269380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5545536" y="3121541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08560" y="312251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62052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91470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28751" y="310992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0856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545536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26938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" name="Diamond 19"/>
              <p:cNvSpPr/>
              <p:nvPr/>
            </p:nvSpPr>
            <p:spPr>
              <a:xfrm>
                <a:off x="529532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815943" y="5381508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Diamond 21"/>
              <p:cNvSpPr/>
              <p:nvPr/>
            </p:nvSpPr>
            <p:spPr>
              <a:xfrm>
                <a:off x="3115485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Diamond 22"/>
              <p:cNvSpPr/>
              <p:nvPr/>
            </p:nvSpPr>
            <p:spPr>
              <a:xfrm>
                <a:off x="1781511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Diamond 23"/>
              <p:cNvSpPr/>
              <p:nvPr/>
            </p:nvSpPr>
            <p:spPr>
              <a:xfrm>
                <a:off x="5176766" y="6383507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Diamond 24"/>
              <p:cNvSpPr/>
              <p:nvPr/>
            </p:nvSpPr>
            <p:spPr>
              <a:xfrm>
                <a:off x="5746320" y="55489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Diamond 25"/>
              <p:cNvSpPr/>
              <p:nvPr/>
            </p:nvSpPr>
            <p:spPr>
              <a:xfrm>
                <a:off x="8028581" y="63565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7" name="Straight Connector 26"/>
              <p:cNvCxnSpPr>
                <a:endCxn id="10" idx="0"/>
              </p:cNvCxnSpPr>
              <p:nvPr/>
            </p:nvCxnSpPr>
            <p:spPr>
              <a:xfrm>
                <a:off x="4126655" y="641050"/>
                <a:ext cx="9908" cy="95770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6" idx="0"/>
              </p:cNvCxnSpPr>
              <p:nvPr/>
            </p:nvCxnSpPr>
            <p:spPr>
              <a:xfrm flipH="1">
                <a:off x="782444" y="2058613"/>
                <a:ext cx="3331647" cy="10513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14" idx="0"/>
              </p:cNvCxnSpPr>
              <p:nvPr/>
            </p:nvCxnSpPr>
            <p:spPr>
              <a:xfrm flipH="1">
                <a:off x="2074216" y="2058613"/>
                <a:ext cx="2029967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5" idx="0"/>
              </p:cNvCxnSpPr>
              <p:nvPr/>
            </p:nvCxnSpPr>
            <p:spPr>
              <a:xfrm flipH="1">
                <a:off x="3368396" y="2058613"/>
                <a:ext cx="768169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endCxn id="13" idx="0"/>
              </p:cNvCxnSpPr>
              <p:nvPr/>
            </p:nvCxnSpPr>
            <p:spPr>
              <a:xfrm>
                <a:off x="4131612" y="2058613"/>
                <a:ext cx="3230641" cy="1063900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endCxn id="12" idx="0"/>
              </p:cNvCxnSpPr>
              <p:nvPr/>
            </p:nvCxnSpPr>
            <p:spPr>
              <a:xfrm>
                <a:off x="4131609" y="2058613"/>
                <a:ext cx="1867620" cy="10629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11" idx="0"/>
              </p:cNvCxnSpPr>
              <p:nvPr/>
            </p:nvCxnSpPr>
            <p:spPr>
              <a:xfrm>
                <a:off x="4131612" y="2058613"/>
                <a:ext cx="591461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19" idx="0"/>
              </p:cNvCxnSpPr>
              <p:nvPr/>
            </p:nvCxnSpPr>
            <p:spPr>
              <a:xfrm>
                <a:off x="4723070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000318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endCxn id="17" idx="0"/>
              </p:cNvCxnSpPr>
              <p:nvPr/>
            </p:nvCxnSpPr>
            <p:spPr>
              <a:xfrm flipH="1">
                <a:off x="7362250" y="3582371"/>
                <a:ext cx="13184" cy="8222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7" idx="2"/>
                <a:endCxn id="21" idx="0"/>
              </p:cNvCxnSpPr>
              <p:nvPr/>
            </p:nvCxnSpPr>
            <p:spPr>
              <a:xfrm>
                <a:off x="7362252" y="4864466"/>
                <a:ext cx="907386" cy="51704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7" idx="2"/>
              </p:cNvCxnSpPr>
              <p:nvPr/>
            </p:nvCxnSpPr>
            <p:spPr>
              <a:xfrm flipH="1">
                <a:off x="7083578" y="4864463"/>
                <a:ext cx="278674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18" idx="2"/>
                <a:endCxn id="25" idx="0"/>
              </p:cNvCxnSpPr>
              <p:nvPr/>
            </p:nvCxnSpPr>
            <p:spPr>
              <a:xfrm>
                <a:off x="5999229" y="4864463"/>
                <a:ext cx="0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9" idx="2"/>
              </p:cNvCxnSpPr>
              <p:nvPr/>
            </p:nvCxnSpPr>
            <p:spPr>
              <a:xfrm>
                <a:off x="4723070" y="4864463"/>
                <a:ext cx="0" cy="64884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24" idx="0"/>
              </p:cNvCxnSpPr>
              <p:nvPr/>
            </p:nvCxnSpPr>
            <p:spPr>
              <a:xfrm>
                <a:off x="4723070" y="5973170"/>
                <a:ext cx="706605" cy="410334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25" idx="2"/>
                <a:endCxn id="24" idx="0"/>
              </p:cNvCxnSpPr>
              <p:nvPr/>
            </p:nvCxnSpPr>
            <p:spPr>
              <a:xfrm flipH="1">
                <a:off x="5429678" y="6008796"/>
                <a:ext cx="569554" cy="37471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1" idx="2"/>
                <a:endCxn id="26" idx="0"/>
              </p:cNvCxnSpPr>
              <p:nvPr/>
            </p:nvCxnSpPr>
            <p:spPr>
              <a:xfrm>
                <a:off x="8269638" y="5841366"/>
                <a:ext cx="11854" cy="51516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189241" y="2422285"/>
                <a:ext cx="3689049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47" name="Straight Connector 46"/>
              <p:cNvCxnSpPr>
                <a:endCxn id="22" idx="0"/>
              </p:cNvCxnSpPr>
              <p:nvPr/>
            </p:nvCxnSpPr>
            <p:spPr>
              <a:xfrm>
                <a:off x="3368394" y="3564951"/>
                <a:ext cx="0" cy="7188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23" idx="0"/>
              </p:cNvCxnSpPr>
              <p:nvPr/>
            </p:nvCxnSpPr>
            <p:spPr>
              <a:xfrm>
                <a:off x="2034420" y="3581404"/>
                <a:ext cx="0" cy="702368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20" idx="0"/>
              </p:cNvCxnSpPr>
              <p:nvPr/>
            </p:nvCxnSpPr>
            <p:spPr>
              <a:xfrm>
                <a:off x="782441" y="3582374"/>
                <a:ext cx="0" cy="70139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29529" y="3785809"/>
                <a:ext cx="309177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18998" y="1043632"/>
                <a:ext cx="1295744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69379" y="3760021"/>
                <a:ext cx="3546563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564997" y="4999021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625471" y="5940449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815946" y="5946154"/>
                <a:ext cx="950686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917878" y="5012175"/>
                <a:ext cx="137256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7" name="Diamond 66"/>
            <p:cNvSpPr/>
            <p:nvPr/>
          </p:nvSpPr>
          <p:spPr>
            <a:xfrm>
              <a:off x="6361385" y="5306256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5537952" y="1197261"/>
            <a:ext cx="2640848" cy="1901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0523" y="1104375"/>
            <a:ext cx="2281217" cy="1817820"/>
            <a:chOff x="550523" y="1104375"/>
            <a:chExt cx="2281217" cy="1817820"/>
          </a:xfrm>
        </p:grpSpPr>
        <p:sp>
          <p:nvSpPr>
            <p:cNvPr id="233" name="Diamond 232"/>
            <p:cNvSpPr/>
            <p:nvPr/>
          </p:nvSpPr>
          <p:spPr>
            <a:xfrm>
              <a:off x="629045" y="1104375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168913" y="1175264"/>
              <a:ext cx="475170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File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53453" y="1530148"/>
              <a:ext cx="471700" cy="33853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algn="ctr" defTabSz="457104"/>
              <a:endParaRPr lang="en-US" sz="16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165581" y="1530148"/>
              <a:ext cx="819715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Process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629234" y="1643809"/>
              <a:ext cx="276575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553452" y="2310255"/>
              <a:ext cx="594994" cy="26159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non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1100" dirty="0">
                  <a:solidFill>
                    <a:prstClr val="black"/>
                  </a:solidFill>
                  <a:latin typeface="Calibri"/>
                </a:rPr>
                <a:t>Text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153116" y="2290751"/>
              <a:ext cx="1678624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Sample Attributes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50523" y="1896426"/>
              <a:ext cx="553340" cy="36011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algn="ctr" defTabSz="457104"/>
              <a:endParaRPr lang="en-US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183033" y="1936207"/>
              <a:ext cx="798075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Sample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54499" y="2615906"/>
              <a:ext cx="549364" cy="284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144933" y="2583659"/>
              <a:ext cx="777035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Project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9" name="TextBox 328"/>
          <p:cNvSpPr txBox="1"/>
          <p:nvPr/>
        </p:nvSpPr>
        <p:spPr>
          <a:xfrm>
            <a:off x="129461" y="3098981"/>
            <a:ext cx="43941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Primary objects in the system are:</a:t>
            </a:r>
            <a:endParaRPr lang="en-US" sz="2000" i="1" dirty="0"/>
          </a:p>
          <a:p>
            <a:pPr marL="742726" lvl="1" indent="-285750">
              <a:buFont typeface="Lucida Grande"/>
              <a:buChar char="-"/>
            </a:pPr>
            <a:r>
              <a:rPr lang="en-US" sz="2000" i="1" dirty="0"/>
              <a:t>Processes</a:t>
            </a:r>
          </a:p>
          <a:p>
            <a:pPr marL="742726" lvl="1" indent="-285750">
              <a:buFont typeface="Lucida Grande"/>
              <a:buChar char="-"/>
            </a:pPr>
            <a:r>
              <a:rPr lang="en-US" sz="2000" i="1" dirty="0"/>
              <a:t>Files</a:t>
            </a:r>
          </a:p>
          <a:p>
            <a:pPr marL="742726" lvl="1" indent="-285750">
              <a:buFont typeface="Lucida Grande"/>
              <a:buChar char="-"/>
            </a:pPr>
            <a:r>
              <a:rPr lang="en-US" sz="2000" i="1" dirty="0"/>
              <a:t>Samples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Organized into </a:t>
            </a:r>
            <a:r>
              <a:rPr lang="en-US" sz="2000" i="1" dirty="0"/>
              <a:t>Projects</a:t>
            </a:r>
          </a:p>
          <a:p>
            <a:pPr marL="742726" lvl="1" indent="-285750">
              <a:buFont typeface="Lucida Grande"/>
              <a:buChar char="-"/>
            </a:pPr>
            <a:r>
              <a:rPr lang="en-US" sz="2000" dirty="0"/>
              <a:t>With permission, all objects can be shared between multiple </a:t>
            </a:r>
            <a:r>
              <a:rPr lang="en-US" sz="2000" i="1" dirty="0" smtClean="0"/>
              <a:t>Projects</a:t>
            </a:r>
            <a:r>
              <a:rPr lang="en-US" sz="2000" dirty="0" smtClean="0"/>
              <a:t> (</a:t>
            </a:r>
            <a:r>
              <a:rPr lang="en-US" sz="2000" b="1" dirty="0" smtClean="0"/>
              <a:t>Coming Soon</a:t>
            </a:r>
            <a:r>
              <a:rPr lang="en-US" sz="2000" dirty="0" smtClean="0"/>
              <a:t>)</a:t>
            </a:r>
            <a:endParaRPr lang="en-US" sz="2000" i="1" dirty="0"/>
          </a:p>
          <a:p>
            <a:pPr marL="742726" lvl="1" indent="-285750">
              <a:buFont typeface="Lucida Grande"/>
              <a:buChar char="-"/>
            </a:pPr>
            <a:r>
              <a:rPr lang="en-US" sz="2000" dirty="0"/>
              <a:t>Have an associated directory tree containing </a:t>
            </a:r>
            <a:r>
              <a:rPr lang="en-US" sz="2000" i="1" dirty="0"/>
              <a:t>Files</a:t>
            </a:r>
            <a:endParaRPr lang="en-US" sz="2000" dirty="0"/>
          </a:p>
          <a:p>
            <a:pPr marL="742726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61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27000"/>
            <a:ext cx="8229600" cy="105833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600" dirty="0" smtClean="0">
                <a:solidFill>
                  <a:srgbClr val="FFFFFF"/>
                </a:solidFill>
                <a:latin typeface="Helvetica"/>
                <a:cs typeface="Helvetica"/>
              </a:rPr>
              <a:t>Next: Shared Project </a:t>
            </a:r>
            <a:r>
              <a:rPr lang="en-US" sz="3600" dirty="0">
                <a:solidFill>
                  <a:srgbClr val="FFFFFF"/>
                </a:solidFill>
                <a:latin typeface="Helvetica"/>
                <a:cs typeface="Helvetica"/>
              </a:rPr>
              <a:t>Organization</a:t>
            </a:r>
            <a:endParaRPr lang="en-US" sz="28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037532" y="1080132"/>
            <a:ext cx="1692535" cy="1336351"/>
            <a:chOff x="1269754" y="1079247"/>
            <a:chExt cx="6607681" cy="5217132"/>
          </a:xfrm>
        </p:grpSpPr>
        <p:sp>
          <p:nvSpPr>
            <p:cNvPr id="66" name="Diamond 65"/>
            <p:cNvSpPr/>
            <p:nvPr/>
          </p:nvSpPr>
          <p:spPr>
            <a:xfrm>
              <a:off x="4512880" y="5255054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1269754" y="1079247"/>
              <a:ext cx="6607681" cy="5217132"/>
              <a:chOff x="328751" y="181190"/>
              <a:chExt cx="8437881" cy="666217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682872" y="18119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682872" y="159875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269380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5545536" y="3121541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08560" y="312251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62052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91470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28751" y="310992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0856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545536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26938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" name="Diamond 19"/>
              <p:cNvSpPr/>
              <p:nvPr/>
            </p:nvSpPr>
            <p:spPr>
              <a:xfrm>
                <a:off x="529532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815943" y="5381508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Diamond 21"/>
              <p:cNvSpPr/>
              <p:nvPr/>
            </p:nvSpPr>
            <p:spPr>
              <a:xfrm>
                <a:off x="3115485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Diamond 22"/>
              <p:cNvSpPr/>
              <p:nvPr/>
            </p:nvSpPr>
            <p:spPr>
              <a:xfrm>
                <a:off x="1781511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Diamond 23"/>
              <p:cNvSpPr/>
              <p:nvPr/>
            </p:nvSpPr>
            <p:spPr>
              <a:xfrm>
                <a:off x="5176766" y="6383507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Diamond 24"/>
              <p:cNvSpPr/>
              <p:nvPr/>
            </p:nvSpPr>
            <p:spPr>
              <a:xfrm>
                <a:off x="5746320" y="55489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Diamond 25"/>
              <p:cNvSpPr/>
              <p:nvPr/>
            </p:nvSpPr>
            <p:spPr>
              <a:xfrm>
                <a:off x="8028581" y="63565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7" name="Straight Connector 26"/>
              <p:cNvCxnSpPr>
                <a:endCxn id="10" idx="0"/>
              </p:cNvCxnSpPr>
              <p:nvPr/>
            </p:nvCxnSpPr>
            <p:spPr>
              <a:xfrm>
                <a:off x="4126655" y="641050"/>
                <a:ext cx="9908" cy="95770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6" idx="0"/>
              </p:cNvCxnSpPr>
              <p:nvPr/>
            </p:nvCxnSpPr>
            <p:spPr>
              <a:xfrm flipH="1">
                <a:off x="782444" y="2058613"/>
                <a:ext cx="3331647" cy="10513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14" idx="0"/>
              </p:cNvCxnSpPr>
              <p:nvPr/>
            </p:nvCxnSpPr>
            <p:spPr>
              <a:xfrm flipH="1">
                <a:off x="2074216" y="2058613"/>
                <a:ext cx="2029967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5" idx="0"/>
              </p:cNvCxnSpPr>
              <p:nvPr/>
            </p:nvCxnSpPr>
            <p:spPr>
              <a:xfrm flipH="1">
                <a:off x="3368396" y="2058613"/>
                <a:ext cx="768169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endCxn id="13" idx="0"/>
              </p:cNvCxnSpPr>
              <p:nvPr/>
            </p:nvCxnSpPr>
            <p:spPr>
              <a:xfrm>
                <a:off x="4131612" y="2058613"/>
                <a:ext cx="3230641" cy="1063900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endCxn id="12" idx="0"/>
              </p:cNvCxnSpPr>
              <p:nvPr/>
            </p:nvCxnSpPr>
            <p:spPr>
              <a:xfrm>
                <a:off x="4131609" y="2058613"/>
                <a:ext cx="1867620" cy="10629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11" idx="0"/>
              </p:cNvCxnSpPr>
              <p:nvPr/>
            </p:nvCxnSpPr>
            <p:spPr>
              <a:xfrm>
                <a:off x="4131612" y="2058613"/>
                <a:ext cx="591461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19" idx="0"/>
              </p:cNvCxnSpPr>
              <p:nvPr/>
            </p:nvCxnSpPr>
            <p:spPr>
              <a:xfrm>
                <a:off x="4723070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000318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endCxn id="17" idx="0"/>
              </p:cNvCxnSpPr>
              <p:nvPr/>
            </p:nvCxnSpPr>
            <p:spPr>
              <a:xfrm flipH="1">
                <a:off x="7362250" y="3582371"/>
                <a:ext cx="13184" cy="8222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7" idx="2"/>
                <a:endCxn id="21" idx="0"/>
              </p:cNvCxnSpPr>
              <p:nvPr/>
            </p:nvCxnSpPr>
            <p:spPr>
              <a:xfrm>
                <a:off x="7362252" y="4864466"/>
                <a:ext cx="907386" cy="51704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7" idx="2"/>
              </p:cNvCxnSpPr>
              <p:nvPr/>
            </p:nvCxnSpPr>
            <p:spPr>
              <a:xfrm flipH="1">
                <a:off x="7083578" y="4864463"/>
                <a:ext cx="278674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18" idx="2"/>
                <a:endCxn id="25" idx="0"/>
              </p:cNvCxnSpPr>
              <p:nvPr/>
            </p:nvCxnSpPr>
            <p:spPr>
              <a:xfrm>
                <a:off x="5999229" y="4864463"/>
                <a:ext cx="0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9" idx="2"/>
              </p:cNvCxnSpPr>
              <p:nvPr/>
            </p:nvCxnSpPr>
            <p:spPr>
              <a:xfrm>
                <a:off x="4723070" y="4864463"/>
                <a:ext cx="0" cy="64884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24" idx="0"/>
              </p:cNvCxnSpPr>
              <p:nvPr/>
            </p:nvCxnSpPr>
            <p:spPr>
              <a:xfrm>
                <a:off x="4723070" y="5973170"/>
                <a:ext cx="706605" cy="410334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25" idx="2"/>
                <a:endCxn id="24" idx="0"/>
              </p:cNvCxnSpPr>
              <p:nvPr/>
            </p:nvCxnSpPr>
            <p:spPr>
              <a:xfrm flipH="1">
                <a:off x="5429678" y="6008796"/>
                <a:ext cx="569554" cy="37471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1" idx="2"/>
                <a:endCxn id="26" idx="0"/>
              </p:cNvCxnSpPr>
              <p:nvPr/>
            </p:nvCxnSpPr>
            <p:spPr>
              <a:xfrm>
                <a:off x="8269638" y="5841366"/>
                <a:ext cx="11854" cy="51516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189241" y="2422285"/>
                <a:ext cx="3689049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47" name="Straight Connector 46"/>
              <p:cNvCxnSpPr>
                <a:endCxn id="22" idx="0"/>
              </p:cNvCxnSpPr>
              <p:nvPr/>
            </p:nvCxnSpPr>
            <p:spPr>
              <a:xfrm>
                <a:off x="3368394" y="3564951"/>
                <a:ext cx="0" cy="7188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23" idx="0"/>
              </p:cNvCxnSpPr>
              <p:nvPr/>
            </p:nvCxnSpPr>
            <p:spPr>
              <a:xfrm>
                <a:off x="2034420" y="3581404"/>
                <a:ext cx="0" cy="702368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20" idx="0"/>
              </p:cNvCxnSpPr>
              <p:nvPr/>
            </p:nvCxnSpPr>
            <p:spPr>
              <a:xfrm>
                <a:off x="782441" y="3582374"/>
                <a:ext cx="0" cy="70139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29529" y="3785809"/>
                <a:ext cx="309177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18998" y="1043632"/>
                <a:ext cx="1295744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69379" y="3760021"/>
                <a:ext cx="3546563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564997" y="4999021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625471" y="5940449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815946" y="5946154"/>
                <a:ext cx="950686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917878" y="5012175"/>
                <a:ext cx="137256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7" name="Diamond 66"/>
            <p:cNvSpPr/>
            <p:nvPr/>
          </p:nvSpPr>
          <p:spPr>
            <a:xfrm>
              <a:off x="6361385" y="5306256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91164" y="2157752"/>
            <a:ext cx="1692535" cy="1336351"/>
            <a:chOff x="1269754" y="1079247"/>
            <a:chExt cx="6607681" cy="5217132"/>
          </a:xfrm>
        </p:grpSpPr>
        <p:sp>
          <p:nvSpPr>
            <p:cNvPr id="71" name="Diamond 70"/>
            <p:cNvSpPr/>
            <p:nvPr/>
          </p:nvSpPr>
          <p:spPr>
            <a:xfrm>
              <a:off x="4512880" y="5255054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72" name="Group 71"/>
            <p:cNvGrpSpPr>
              <a:grpSpLocks noChangeAspect="1"/>
            </p:cNvGrpSpPr>
            <p:nvPr/>
          </p:nvGrpSpPr>
          <p:grpSpPr>
            <a:xfrm>
              <a:off x="1269754" y="1079247"/>
              <a:ext cx="6607681" cy="5217132"/>
              <a:chOff x="328751" y="181190"/>
              <a:chExt cx="8437881" cy="6662178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3682872" y="18119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3682872" y="159875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4269380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5545536" y="3121541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6908560" y="312251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62052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91470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328751" y="310992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690856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5545536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426938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Diamond 84"/>
              <p:cNvSpPr/>
              <p:nvPr/>
            </p:nvSpPr>
            <p:spPr>
              <a:xfrm>
                <a:off x="529532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7815943" y="5381508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Diamond 86"/>
              <p:cNvSpPr/>
              <p:nvPr/>
            </p:nvSpPr>
            <p:spPr>
              <a:xfrm>
                <a:off x="3115485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Diamond 87"/>
              <p:cNvSpPr/>
              <p:nvPr/>
            </p:nvSpPr>
            <p:spPr>
              <a:xfrm>
                <a:off x="1781511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Diamond 88"/>
              <p:cNvSpPr/>
              <p:nvPr/>
            </p:nvSpPr>
            <p:spPr>
              <a:xfrm>
                <a:off x="5176766" y="6383507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Diamond 89"/>
              <p:cNvSpPr/>
              <p:nvPr/>
            </p:nvSpPr>
            <p:spPr>
              <a:xfrm>
                <a:off x="5746320" y="55489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Diamond 90"/>
              <p:cNvSpPr/>
              <p:nvPr/>
            </p:nvSpPr>
            <p:spPr>
              <a:xfrm>
                <a:off x="8028581" y="63565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2" name="Straight Connector 91"/>
              <p:cNvCxnSpPr>
                <a:endCxn id="75" idx="0"/>
              </p:cNvCxnSpPr>
              <p:nvPr/>
            </p:nvCxnSpPr>
            <p:spPr>
              <a:xfrm>
                <a:off x="4126655" y="641050"/>
                <a:ext cx="9908" cy="95770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81" idx="0"/>
              </p:cNvCxnSpPr>
              <p:nvPr/>
            </p:nvCxnSpPr>
            <p:spPr>
              <a:xfrm flipH="1">
                <a:off x="782444" y="2058613"/>
                <a:ext cx="3331647" cy="10513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79" idx="0"/>
              </p:cNvCxnSpPr>
              <p:nvPr/>
            </p:nvCxnSpPr>
            <p:spPr>
              <a:xfrm flipH="1">
                <a:off x="2074216" y="2058613"/>
                <a:ext cx="2029967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80" idx="0"/>
              </p:cNvCxnSpPr>
              <p:nvPr/>
            </p:nvCxnSpPr>
            <p:spPr>
              <a:xfrm flipH="1">
                <a:off x="3368396" y="2058613"/>
                <a:ext cx="768169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endCxn id="78" idx="0"/>
              </p:cNvCxnSpPr>
              <p:nvPr/>
            </p:nvCxnSpPr>
            <p:spPr>
              <a:xfrm>
                <a:off x="4131612" y="2058613"/>
                <a:ext cx="3230641" cy="1063900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77" idx="0"/>
              </p:cNvCxnSpPr>
              <p:nvPr/>
            </p:nvCxnSpPr>
            <p:spPr>
              <a:xfrm>
                <a:off x="4131609" y="2058613"/>
                <a:ext cx="1867620" cy="10629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endCxn id="76" idx="0"/>
              </p:cNvCxnSpPr>
              <p:nvPr/>
            </p:nvCxnSpPr>
            <p:spPr>
              <a:xfrm>
                <a:off x="4131612" y="2058613"/>
                <a:ext cx="591461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endCxn id="84" idx="0"/>
              </p:cNvCxnSpPr>
              <p:nvPr/>
            </p:nvCxnSpPr>
            <p:spPr>
              <a:xfrm>
                <a:off x="4723070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000318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82" idx="0"/>
              </p:cNvCxnSpPr>
              <p:nvPr/>
            </p:nvCxnSpPr>
            <p:spPr>
              <a:xfrm flipH="1">
                <a:off x="7362250" y="3582371"/>
                <a:ext cx="13184" cy="8222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82" idx="2"/>
                <a:endCxn id="86" idx="0"/>
              </p:cNvCxnSpPr>
              <p:nvPr/>
            </p:nvCxnSpPr>
            <p:spPr>
              <a:xfrm>
                <a:off x="7362252" y="4864466"/>
                <a:ext cx="907386" cy="51704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82" idx="2"/>
              </p:cNvCxnSpPr>
              <p:nvPr/>
            </p:nvCxnSpPr>
            <p:spPr>
              <a:xfrm flipH="1">
                <a:off x="7083578" y="4864463"/>
                <a:ext cx="278674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83" idx="2"/>
                <a:endCxn id="90" idx="0"/>
              </p:cNvCxnSpPr>
              <p:nvPr/>
            </p:nvCxnSpPr>
            <p:spPr>
              <a:xfrm>
                <a:off x="5999229" y="4864463"/>
                <a:ext cx="0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84" idx="2"/>
              </p:cNvCxnSpPr>
              <p:nvPr/>
            </p:nvCxnSpPr>
            <p:spPr>
              <a:xfrm>
                <a:off x="4723070" y="4864463"/>
                <a:ext cx="0" cy="64884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89" idx="0"/>
              </p:cNvCxnSpPr>
              <p:nvPr/>
            </p:nvCxnSpPr>
            <p:spPr>
              <a:xfrm>
                <a:off x="4723070" y="5973170"/>
                <a:ext cx="706605" cy="410334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90" idx="2"/>
                <a:endCxn id="89" idx="0"/>
              </p:cNvCxnSpPr>
              <p:nvPr/>
            </p:nvCxnSpPr>
            <p:spPr>
              <a:xfrm flipH="1">
                <a:off x="5429678" y="6008796"/>
                <a:ext cx="569554" cy="37471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86" idx="2"/>
                <a:endCxn id="91" idx="0"/>
              </p:cNvCxnSpPr>
              <p:nvPr/>
            </p:nvCxnSpPr>
            <p:spPr>
              <a:xfrm>
                <a:off x="8269638" y="5841366"/>
                <a:ext cx="11854" cy="51516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2189241" y="2422285"/>
                <a:ext cx="3689049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10" name="Straight Connector 109"/>
              <p:cNvCxnSpPr>
                <a:endCxn id="87" idx="0"/>
              </p:cNvCxnSpPr>
              <p:nvPr/>
            </p:nvCxnSpPr>
            <p:spPr>
              <a:xfrm>
                <a:off x="3368394" y="3564951"/>
                <a:ext cx="0" cy="7188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endCxn id="88" idx="0"/>
              </p:cNvCxnSpPr>
              <p:nvPr/>
            </p:nvCxnSpPr>
            <p:spPr>
              <a:xfrm>
                <a:off x="2034420" y="3581404"/>
                <a:ext cx="0" cy="702368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endCxn id="85" idx="0"/>
              </p:cNvCxnSpPr>
              <p:nvPr/>
            </p:nvCxnSpPr>
            <p:spPr>
              <a:xfrm>
                <a:off x="782441" y="3582374"/>
                <a:ext cx="0" cy="70139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529529" y="3785809"/>
                <a:ext cx="309177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518998" y="1043632"/>
                <a:ext cx="1295744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269379" y="3760021"/>
                <a:ext cx="3546563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564997" y="4999021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625471" y="5940449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815946" y="5946154"/>
                <a:ext cx="950686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917878" y="5012175"/>
                <a:ext cx="137256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3" name="Diamond 72"/>
            <p:cNvSpPr/>
            <p:nvPr/>
          </p:nvSpPr>
          <p:spPr>
            <a:xfrm>
              <a:off x="6361385" y="5306256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879402" y="3128572"/>
            <a:ext cx="1692535" cy="1336351"/>
            <a:chOff x="1269754" y="1079247"/>
            <a:chExt cx="6607681" cy="5217132"/>
          </a:xfrm>
        </p:grpSpPr>
        <p:sp>
          <p:nvSpPr>
            <p:cNvPr id="121" name="Diamond 120"/>
            <p:cNvSpPr/>
            <p:nvPr/>
          </p:nvSpPr>
          <p:spPr>
            <a:xfrm>
              <a:off x="4512880" y="5255054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22" name="Group 121"/>
            <p:cNvGrpSpPr>
              <a:grpSpLocks noChangeAspect="1"/>
            </p:cNvGrpSpPr>
            <p:nvPr/>
          </p:nvGrpSpPr>
          <p:grpSpPr>
            <a:xfrm>
              <a:off x="1269754" y="1079247"/>
              <a:ext cx="6607681" cy="5217132"/>
              <a:chOff x="328751" y="181190"/>
              <a:chExt cx="8437881" cy="6662178"/>
            </a:xfrm>
          </p:grpSpPr>
          <p:sp>
            <p:nvSpPr>
              <p:cNvPr id="124" name="Rounded Rectangle 123"/>
              <p:cNvSpPr/>
              <p:nvPr/>
            </p:nvSpPr>
            <p:spPr>
              <a:xfrm>
                <a:off x="3682872" y="18119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3682872" y="159875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4269380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5545536" y="3121541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>
              <a:xfrm>
                <a:off x="6908560" y="312251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162052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91470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328751" y="310992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690856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5545536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426938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5" name="Diamond 134"/>
              <p:cNvSpPr/>
              <p:nvPr/>
            </p:nvSpPr>
            <p:spPr>
              <a:xfrm>
                <a:off x="529532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7815943" y="5381508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7" name="Diamond 136"/>
              <p:cNvSpPr/>
              <p:nvPr/>
            </p:nvSpPr>
            <p:spPr>
              <a:xfrm>
                <a:off x="3115485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8" name="Diamond 137"/>
              <p:cNvSpPr/>
              <p:nvPr/>
            </p:nvSpPr>
            <p:spPr>
              <a:xfrm>
                <a:off x="1781511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9" name="Diamond 138"/>
              <p:cNvSpPr/>
              <p:nvPr/>
            </p:nvSpPr>
            <p:spPr>
              <a:xfrm>
                <a:off x="5176766" y="6383507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" name="Diamond 139"/>
              <p:cNvSpPr/>
              <p:nvPr/>
            </p:nvSpPr>
            <p:spPr>
              <a:xfrm>
                <a:off x="5746320" y="55489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1" name="Diamond 140"/>
              <p:cNvSpPr/>
              <p:nvPr/>
            </p:nvSpPr>
            <p:spPr>
              <a:xfrm>
                <a:off x="8028581" y="63565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2" name="Straight Connector 141"/>
              <p:cNvCxnSpPr>
                <a:endCxn id="125" idx="0"/>
              </p:cNvCxnSpPr>
              <p:nvPr/>
            </p:nvCxnSpPr>
            <p:spPr>
              <a:xfrm>
                <a:off x="4126655" y="641050"/>
                <a:ext cx="9908" cy="95770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endCxn id="131" idx="0"/>
              </p:cNvCxnSpPr>
              <p:nvPr/>
            </p:nvCxnSpPr>
            <p:spPr>
              <a:xfrm flipH="1">
                <a:off x="782444" y="2058613"/>
                <a:ext cx="3331647" cy="10513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endCxn id="129" idx="0"/>
              </p:cNvCxnSpPr>
              <p:nvPr/>
            </p:nvCxnSpPr>
            <p:spPr>
              <a:xfrm flipH="1">
                <a:off x="2074216" y="2058613"/>
                <a:ext cx="2029967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endCxn id="130" idx="0"/>
              </p:cNvCxnSpPr>
              <p:nvPr/>
            </p:nvCxnSpPr>
            <p:spPr>
              <a:xfrm flipH="1">
                <a:off x="3368396" y="2058613"/>
                <a:ext cx="768169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endCxn id="128" idx="0"/>
              </p:cNvCxnSpPr>
              <p:nvPr/>
            </p:nvCxnSpPr>
            <p:spPr>
              <a:xfrm>
                <a:off x="4131612" y="2058613"/>
                <a:ext cx="3230641" cy="1063900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endCxn id="127" idx="0"/>
              </p:cNvCxnSpPr>
              <p:nvPr/>
            </p:nvCxnSpPr>
            <p:spPr>
              <a:xfrm>
                <a:off x="4131609" y="2058613"/>
                <a:ext cx="1867620" cy="10629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endCxn id="126" idx="0"/>
              </p:cNvCxnSpPr>
              <p:nvPr/>
            </p:nvCxnSpPr>
            <p:spPr>
              <a:xfrm>
                <a:off x="4131612" y="2058613"/>
                <a:ext cx="591461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endCxn id="134" idx="0"/>
              </p:cNvCxnSpPr>
              <p:nvPr/>
            </p:nvCxnSpPr>
            <p:spPr>
              <a:xfrm>
                <a:off x="4723070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000318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endCxn id="132" idx="0"/>
              </p:cNvCxnSpPr>
              <p:nvPr/>
            </p:nvCxnSpPr>
            <p:spPr>
              <a:xfrm flipH="1">
                <a:off x="7362250" y="3582371"/>
                <a:ext cx="13184" cy="8222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132" idx="2"/>
                <a:endCxn id="136" idx="0"/>
              </p:cNvCxnSpPr>
              <p:nvPr/>
            </p:nvCxnSpPr>
            <p:spPr>
              <a:xfrm>
                <a:off x="7362252" y="4864466"/>
                <a:ext cx="907386" cy="51704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32" idx="2"/>
              </p:cNvCxnSpPr>
              <p:nvPr/>
            </p:nvCxnSpPr>
            <p:spPr>
              <a:xfrm flipH="1">
                <a:off x="7083578" y="4864463"/>
                <a:ext cx="278674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33" idx="2"/>
                <a:endCxn id="140" idx="0"/>
              </p:cNvCxnSpPr>
              <p:nvPr/>
            </p:nvCxnSpPr>
            <p:spPr>
              <a:xfrm>
                <a:off x="5999229" y="4864463"/>
                <a:ext cx="0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34" idx="2"/>
              </p:cNvCxnSpPr>
              <p:nvPr/>
            </p:nvCxnSpPr>
            <p:spPr>
              <a:xfrm>
                <a:off x="4723070" y="4864463"/>
                <a:ext cx="0" cy="64884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endCxn id="139" idx="0"/>
              </p:cNvCxnSpPr>
              <p:nvPr/>
            </p:nvCxnSpPr>
            <p:spPr>
              <a:xfrm>
                <a:off x="4723070" y="5973170"/>
                <a:ext cx="706605" cy="410334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40" idx="2"/>
                <a:endCxn id="139" idx="0"/>
              </p:cNvCxnSpPr>
              <p:nvPr/>
            </p:nvCxnSpPr>
            <p:spPr>
              <a:xfrm flipH="1">
                <a:off x="5429678" y="6008796"/>
                <a:ext cx="569554" cy="37471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136" idx="2"/>
                <a:endCxn id="141" idx="0"/>
              </p:cNvCxnSpPr>
              <p:nvPr/>
            </p:nvCxnSpPr>
            <p:spPr>
              <a:xfrm>
                <a:off x="8269638" y="5841366"/>
                <a:ext cx="11854" cy="51516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2189241" y="2422285"/>
                <a:ext cx="3689049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0" name="Straight Connector 159"/>
              <p:cNvCxnSpPr>
                <a:endCxn id="137" idx="0"/>
              </p:cNvCxnSpPr>
              <p:nvPr/>
            </p:nvCxnSpPr>
            <p:spPr>
              <a:xfrm>
                <a:off x="3368394" y="3564951"/>
                <a:ext cx="0" cy="7188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endCxn id="138" idx="0"/>
              </p:cNvCxnSpPr>
              <p:nvPr/>
            </p:nvCxnSpPr>
            <p:spPr>
              <a:xfrm>
                <a:off x="2034420" y="3581404"/>
                <a:ext cx="0" cy="702368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endCxn id="135" idx="0"/>
              </p:cNvCxnSpPr>
              <p:nvPr/>
            </p:nvCxnSpPr>
            <p:spPr>
              <a:xfrm>
                <a:off x="782441" y="3582374"/>
                <a:ext cx="0" cy="70139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529529" y="3785809"/>
                <a:ext cx="309177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518998" y="1043632"/>
                <a:ext cx="1295744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269379" y="3760021"/>
                <a:ext cx="3546563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564997" y="4999021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625471" y="5940449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7815946" y="5946154"/>
                <a:ext cx="950686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917878" y="5012175"/>
                <a:ext cx="137256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3" name="Diamond 122"/>
            <p:cNvSpPr/>
            <p:nvPr/>
          </p:nvSpPr>
          <p:spPr>
            <a:xfrm>
              <a:off x="6361385" y="5306256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844730" y="3687543"/>
            <a:ext cx="1692535" cy="1336351"/>
            <a:chOff x="1269754" y="1079247"/>
            <a:chExt cx="6607681" cy="5217132"/>
          </a:xfrm>
        </p:grpSpPr>
        <p:sp>
          <p:nvSpPr>
            <p:cNvPr id="174" name="Diamond 173"/>
            <p:cNvSpPr/>
            <p:nvPr/>
          </p:nvSpPr>
          <p:spPr>
            <a:xfrm>
              <a:off x="4512880" y="5255054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75" name="Group 174"/>
            <p:cNvGrpSpPr>
              <a:grpSpLocks noChangeAspect="1"/>
            </p:cNvGrpSpPr>
            <p:nvPr/>
          </p:nvGrpSpPr>
          <p:grpSpPr>
            <a:xfrm>
              <a:off x="1269754" y="1079247"/>
              <a:ext cx="6607681" cy="5217132"/>
              <a:chOff x="328751" y="181190"/>
              <a:chExt cx="8437881" cy="6662178"/>
            </a:xfrm>
          </p:grpSpPr>
          <p:sp>
            <p:nvSpPr>
              <p:cNvPr id="177" name="Rounded Rectangle 176"/>
              <p:cNvSpPr/>
              <p:nvPr/>
            </p:nvSpPr>
            <p:spPr>
              <a:xfrm>
                <a:off x="3682872" y="18119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3682872" y="159875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4269380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5545536" y="3121541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6908560" y="312251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162052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291470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328751" y="310992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690856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5545536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426938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8" name="Diamond 187"/>
              <p:cNvSpPr/>
              <p:nvPr/>
            </p:nvSpPr>
            <p:spPr>
              <a:xfrm>
                <a:off x="529532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7815943" y="5381508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0" name="Diamond 189"/>
              <p:cNvSpPr/>
              <p:nvPr/>
            </p:nvSpPr>
            <p:spPr>
              <a:xfrm>
                <a:off x="3115485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1" name="Diamond 190"/>
              <p:cNvSpPr/>
              <p:nvPr/>
            </p:nvSpPr>
            <p:spPr>
              <a:xfrm>
                <a:off x="1781511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2" name="Diamond 191"/>
              <p:cNvSpPr/>
              <p:nvPr/>
            </p:nvSpPr>
            <p:spPr>
              <a:xfrm>
                <a:off x="5176766" y="6383507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3" name="Diamond 192"/>
              <p:cNvSpPr/>
              <p:nvPr/>
            </p:nvSpPr>
            <p:spPr>
              <a:xfrm>
                <a:off x="5746320" y="55489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4" name="Diamond 193"/>
              <p:cNvSpPr/>
              <p:nvPr/>
            </p:nvSpPr>
            <p:spPr>
              <a:xfrm>
                <a:off x="8028581" y="63565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95" name="Straight Connector 194"/>
              <p:cNvCxnSpPr>
                <a:endCxn id="178" idx="0"/>
              </p:cNvCxnSpPr>
              <p:nvPr/>
            </p:nvCxnSpPr>
            <p:spPr>
              <a:xfrm>
                <a:off x="4126655" y="641050"/>
                <a:ext cx="9908" cy="95770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endCxn id="184" idx="0"/>
              </p:cNvCxnSpPr>
              <p:nvPr/>
            </p:nvCxnSpPr>
            <p:spPr>
              <a:xfrm flipH="1">
                <a:off x="782444" y="2058613"/>
                <a:ext cx="3331647" cy="10513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endCxn id="182" idx="0"/>
              </p:cNvCxnSpPr>
              <p:nvPr/>
            </p:nvCxnSpPr>
            <p:spPr>
              <a:xfrm flipH="1">
                <a:off x="2074216" y="2058613"/>
                <a:ext cx="2029967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endCxn id="183" idx="0"/>
              </p:cNvCxnSpPr>
              <p:nvPr/>
            </p:nvCxnSpPr>
            <p:spPr>
              <a:xfrm flipH="1">
                <a:off x="3368396" y="2058613"/>
                <a:ext cx="768169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endCxn id="181" idx="0"/>
              </p:cNvCxnSpPr>
              <p:nvPr/>
            </p:nvCxnSpPr>
            <p:spPr>
              <a:xfrm>
                <a:off x="4131612" y="2058613"/>
                <a:ext cx="3230641" cy="1063900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endCxn id="180" idx="0"/>
              </p:cNvCxnSpPr>
              <p:nvPr/>
            </p:nvCxnSpPr>
            <p:spPr>
              <a:xfrm>
                <a:off x="4131609" y="2058613"/>
                <a:ext cx="1867620" cy="10629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endCxn id="179" idx="0"/>
              </p:cNvCxnSpPr>
              <p:nvPr/>
            </p:nvCxnSpPr>
            <p:spPr>
              <a:xfrm>
                <a:off x="4131612" y="2058613"/>
                <a:ext cx="591461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>
                <a:endCxn id="187" idx="0"/>
              </p:cNvCxnSpPr>
              <p:nvPr/>
            </p:nvCxnSpPr>
            <p:spPr>
              <a:xfrm>
                <a:off x="4723070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6000318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>
                <a:endCxn id="185" idx="0"/>
              </p:cNvCxnSpPr>
              <p:nvPr/>
            </p:nvCxnSpPr>
            <p:spPr>
              <a:xfrm flipH="1">
                <a:off x="7362250" y="3582371"/>
                <a:ext cx="13184" cy="8222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stCxn id="185" idx="2"/>
                <a:endCxn id="189" idx="0"/>
              </p:cNvCxnSpPr>
              <p:nvPr/>
            </p:nvCxnSpPr>
            <p:spPr>
              <a:xfrm>
                <a:off x="7362252" y="4864466"/>
                <a:ext cx="907386" cy="51704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stCxn id="185" idx="2"/>
              </p:cNvCxnSpPr>
              <p:nvPr/>
            </p:nvCxnSpPr>
            <p:spPr>
              <a:xfrm flipH="1">
                <a:off x="7083578" y="4864463"/>
                <a:ext cx="278674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>
                <a:stCxn id="186" idx="2"/>
                <a:endCxn id="193" idx="0"/>
              </p:cNvCxnSpPr>
              <p:nvPr/>
            </p:nvCxnSpPr>
            <p:spPr>
              <a:xfrm>
                <a:off x="5999229" y="4864463"/>
                <a:ext cx="0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>
                <a:stCxn id="187" idx="2"/>
              </p:cNvCxnSpPr>
              <p:nvPr/>
            </p:nvCxnSpPr>
            <p:spPr>
              <a:xfrm>
                <a:off x="4723070" y="4864463"/>
                <a:ext cx="0" cy="64884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endCxn id="192" idx="0"/>
              </p:cNvCxnSpPr>
              <p:nvPr/>
            </p:nvCxnSpPr>
            <p:spPr>
              <a:xfrm>
                <a:off x="4723070" y="5973170"/>
                <a:ext cx="706605" cy="410334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193" idx="2"/>
                <a:endCxn id="192" idx="0"/>
              </p:cNvCxnSpPr>
              <p:nvPr/>
            </p:nvCxnSpPr>
            <p:spPr>
              <a:xfrm flipH="1">
                <a:off x="5429678" y="6008796"/>
                <a:ext cx="569554" cy="37471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189" idx="2"/>
                <a:endCxn id="194" idx="0"/>
              </p:cNvCxnSpPr>
              <p:nvPr/>
            </p:nvCxnSpPr>
            <p:spPr>
              <a:xfrm>
                <a:off x="8269638" y="5841366"/>
                <a:ext cx="11854" cy="51516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>
                <a:off x="2189241" y="2422285"/>
                <a:ext cx="3689049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13" name="Straight Connector 212"/>
              <p:cNvCxnSpPr>
                <a:endCxn id="190" idx="0"/>
              </p:cNvCxnSpPr>
              <p:nvPr/>
            </p:nvCxnSpPr>
            <p:spPr>
              <a:xfrm>
                <a:off x="3368394" y="3564951"/>
                <a:ext cx="0" cy="7188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endCxn id="191" idx="0"/>
              </p:cNvCxnSpPr>
              <p:nvPr/>
            </p:nvCxnSpPr>
            <p:spPr>
              <a:xfrm>
                <a:off x="2034420" y="3581404"/>
                <a:ext cx="0" cy="702368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endCxn id="188" idx="0"/>
              </p:cNvCxnSpPr>
              <p:nvPr/>
            </p:nvCxnSpPr>
            <p:spPr>
              <a:xfrm>
                <a:off x="782441" y="3582374"/>
                <a:ext cx="0" cy="70139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/>
              <p:cNvSpPr txBox="1"/>
              <p:nvPr/>
            </p:nvSpPr>
            <p:spPr>
              <a:xfrm>
                <a:off x="529529" y="3785809"/>
                <a:ext cx="309177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3518998" y="1043632"/>
                <a:ext cx="1295744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4269379" y="3760021"/>
                <a:ext cx="3546563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564997" y="4999021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625471" y="5940449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7815946" y="5946154"/>
                <a:ext cx="950686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6917878" y="5012175"/>
                <a:ext cx="137256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76" name="Diamond 175"/>
            <p:cNvSpPr/>
            <p:nvPr/>
          </p:nvSpPr>
          <p:spPr>
            <a:xfrm>
              <a:off x="6361385" y="5306256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223" name="Straight Connector 222"/>
          <p:cNvCxnSpPr>
            <a:stCxn id="24" idx="2"/>
            <a:endCxn id="124" idx="0"/>
          </p:cNvCxnSpPr>
          <p:nvPr/>
        </p:nvCxnSpPr>
        <p:spPr>
          <a:xfrm>
            <a:off x="7060715" y="2416483"/>
            <a:ext cx="582487" cy="71208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" idx="2"/>
            <a:endCxn id="74" idx="3"/>
          </p:cNvCxnSpPr>
          <p:nvPr/>
        </p:nvCxnSpPr>
        <p:spPr>
          <a:xfrm flipH="1">
            <a:off x="5645969" y="1995301"/>
            <a:ext cx="482568" cy="20857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89" idx="2"/>
            <a:endCxn id="177" idx="0"/>
          </p:cNvCxnSpPr>
          <p:nvPr/>
        </p:nvCxnSpPr>
        <p:spPr>
          <a:xfrm flipH="1">
            <a:off x="5608530" y="3494103"/>
            <a:ext cx="205817" cy="19344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9" idx="2"/>
            <a:endCxn id="255" idx="0"/>
          </p:cNvCxnSpPr>
          <p:nvPr/>
        </p:nvCxnSpPr>
        <p:spPr>
          <a:xfrm flipH="1">
            <a:off x="7589636" y="4464923"/>
            <a:ext cx="312949" cy="52734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29461" y="3098981"/>
            <a:ext cx="43941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Primary objects in the system are:</a:t>
            </a:r>
          </a:p>
          <a:p>
            <a:pPr marL="742726" lvl="1" indent="-285750">
              <a:buFont typeface="Lucida Grande"/>
              <a:buChar char="-"/>
            </a:pPr>
            <a:r>
              <a:rPr lang="en-US" sz="2000" i="1"/>
              <a:t>Processes</a:t>
            </a:r>
          </a:p>
          <a:p>
            <a:pPr marL="742726" lvl="1" indent="-285750">
              <a:buFont typeface="Lucida Grande"/>
              <a:buChar char="-"/>
            </a:pPr>
            <a:r>
              <a:rPr lang="en-US" sz="2000" i="1"/>
              <a:t>Files</a:t>
            </a:r>
          </a:p>
          <a:p>
            <a:pPr marL="742726" lvl="1" indent="-285750">
              <a:buFont typeface="Lucida Grande"/>
              <a:buChar char="-"/>
            </a:pPr>
            <a:r>
              <a:rPr lang="en-US" sz="2000" i="1"/>
              <a:t>Samples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Organized into </a:t>
            </a:r>
            <a:r>
              <a:rPr lang="en-US" sz="2000" i="1"/>
              <a:t>Projects</a:t>
            </a:r>
          </a:p>
          <a:p>
            <a:pPr marL="742726" lvl="1" indent="-285750">
              <a:buFont typeface="Lucida Grande"/>
              <a:buChar char="-"/>
            </a:pPr>
            <a:r>
              <a:rPr lang="en-US" sz="2000"/>
              <a:t>With permission, all objects can be shared between multiple </a:t>
            </a:r>
            <a:r>
              <a:rPr lang="en-US" sz="2000" i="1"/>
              <a:t>Projects</a:t>
            </a:r>
          </a:p>
          <a:p>
            <a:pPr marL="742726" lvl="1" indent="-285750">
              <a:buFont typeface="Lucida Grande"/>
              <a:buChar char="-"/>
            </a:pPr>
            <a:r>
              <a:rPr lang="en-US" sz="2000"/>
              <a:t>Have an associated directory tree containing </a:t>
            </a:r>
            <a:r>
              <a:rPr lang="en-US" sz="2000" i="1"/>
              <a:t>Files</a:t>
            </a:r>
            <a:endParaRPr lang="en-US" sz="2000"/>
          </a:p>
          <a:p>
            <a:pPr marL="742726" lvl="1" indent="-285750">
              <a:buFont typeface="Arial"/>
              <a:buChar char="•"/>
            </a:pPr>
            <a:endParaRPr lang="en-US" sz="2000"/>
          </a:p>
        </p:txBody>
      </p:sp>
      <p:cxnSp>
        <p:nvCxnSpPr>
          <p:cNvPr id="272" name="Straight Connector 271"/>
          <p:cNvCxnSpPr>
            <a:stCxn id="23" idx="2"/>
            <a:endCxn id="74" idx="3"/>
          </p:cNvCxnSpPr>
          <p:nvPr/>
        </p:nvCxnSpPr>
        <p:spPr>
          <a:xfrm flipH="1">
            <a:off x="5645969" y="1995301"/>
            <a:ext cx="733700" cy="20857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2" idx="2"/>
            <a:endCxn id="74" idx="3"/>
          </p:cNvCxnSpPr>
          <p:nvPr/>
        </p:nvCxnSpPr>
        <p:spPr>
          <a:xfrm flipH="1">
            <a:off x="5645969" y="1995301"/>
            <a:ext cx="1001279" cy="20857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6825836" y="4992268"/>
            <a:ext cx="1692535" cy="1336351"/>
            <a:chOff x="1269754" y="1079247"/>
            <a:chExt cx="6607681" cy="5217132"/>
          </a:xfrm>
        </p:grpSpPr>
        <p:sp>
          <p:nvSpPr>
            <p:cNvPr id="250" name="Diamond 249"/>
            <p:cNvSpPr/>
            <p:nvPr/>
          </p:nvSpPr>
          <p:spPr>
            <a:xfrm>
              <a:off x="4512880" y="5255054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251" name="Group 250"/>
            <p:cNvGrpSpPr>
              <a:grpSpLocks noChangeAspect="1"/>
            </p:cNvGrpSpPr>
            <p:nvPr/>
          </p:nvGrpSpPr>
          <p:grpSpPr>
            <a:xfrm>
              <a:off x="1269754" y="1079247"/>
              <a:ext cx="6607681" cy="5217132"/>
              <a:chOff x="328751" y="181190"/>
              <a:chExt cx="8437881" cy="6662178"/>
            </a:xfrm>
          </p:grpSpPr>
          <p:sp>
            <p:nvSpPr>
              <p:cNvPr id="255" name="Rounded Rectangle 254"/>
              <p:cNvSpPr/>
              <p:nvPr/>
            </p:nvSpPr>
            <p:spPr>
              <a:xfrm>
                <a:off x="3682872" y="18119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7" name="Rounded Rectangle 256"/>
              <p:cNvSpPr/>
              <p:nvPr/>
            </p:nvSpPr>
            <p:spPr>
              <a:xfrm>
                <a:off x="3682872" y="159875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8" name="Rounded Rectangle 257"/>
              <p:cNvSpPr/>
              <p:nvPr/>
            </p:nvSpPr>
            <p:spPr>
              <a:xfrm>
                <a:off x="4269380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0" name="Rounded Rectangle 259"/>
              <p:cNvSpPr/>
              <p:nvPr/>
            </p:nvSpPr>
            <p:spPr>
              <a:xfrm>
                <a:off x="5545536" y="3121541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6908560" y="312251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3" name="Rounded Rectangle 262"/>
              <p:cNvSpPr/>
              <p:nvPr/>
            </p:nvSpPr>
            <p:spPr>
              <a:xfrm>
                <a:off x="162052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5" name="Rounded Rectangle 264"/>
              <p:cNvSpPr/>
              <p:nvPr/>
            </p:nvSpPr>
            <p:spPr>
              <a:xfrm>
                <a:off x="291470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7" name="Rounded Rectangle 266"/>
              <p:cNvSpPr/>
              <p:nvPr/>
            </p:nvSpPr>
            <p:spPr>
              <a:xfrm>
                <a:off x="328751" y="310992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8" name="Rounded Rectangle 267"/>
              <p:cNvSpPr/>
              <p:nvPr/>
            </p:nvSpPr>
            <p:spPr>
              <a:xfrm>
                <a:off x="690856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9" name="Rounded Rectangle 268"/>
              <p:cNvSpPr/>
              <p:nvPr/>
            </p:nvSpPr>
            <p:spPr>
              <a:xfrm>
                <a:off x="5545536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1" name="Rounded Rectangle 270"/>
              <p:cNvSpPr/>
              <p:nvPr/>
            </p:nvSpPr>
            <p:spPr>
              <a:xfrm>
                <a:off x="426938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3" name="Diamond 272"/>
              <p:cNvSpPr/>
              <p:nvPr/>
            </p:nvSpPr>
            <p:spPr>
              <a:xfrm>
                <a:off x="529532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4" name="Rounded Rectangle 273"/>
              <p:cNvSpPr/>
              <p:nvPr/>
            </p:nvSpPr>
            <p:spPr>
              <a:xfrm>
                <a:off x="7815943" y="5381508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6" name="Diamond 275"/>
              <p:cNvSpPr/>
              <p:nvPr/>
            </p:nvSpPr>
            <p:spPr>
              <a:xfrm>
                <a:off x="3115485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7" name="Diamond 276"/>
              <p:cNvSpPr/>
              <p:nvPr/>
            </p:nvSpPr>
            <p:spPr>
              <a:xfrm>
                <a:off x="1781511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5" name="Diamond 284"/>
              <p:cNvSpPr/>
              <p:nvPr/>
            </p:nvSpPr>
            <p:spPr>
              <a:xfrm>
                <a:off x="5176766" y="6383507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6" name="Diamond 285"/>
              <p:cNvSpPr/>
              <p:nvPr/>
            </p:nvSpPr>
            <p:spPr>
              <a:xfrm>
                <a:off x="5746320" y="55489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7" name="Diamond 286"/>
              <p:cNvSpPr/>
              <p:nvPr/>
            </p:nvSpPr>
            <p:spPr>
              <a:xfrm>
                <a:off x="8028581" y="63565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88" name="Straight Connector 287"/>
              <p:cNvCxnSpPr>
                <a:endCxn id="257" idx="0"/>
              </p:cNvCxnSpPr>
              <p:nvPr/>
            </p:nvCxnSpPr>
            <p:spPr>
              <a:xfrm>
                <a:off x="4126655" y="641050"/>
                <a:ext cx="9908" cy="95770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endCxn id="267" idx="0"/>
              </p:cNvCxnSpPr>
              <p:nvPr/>
            </p:nvCxnSpPr>
            <p:spPr>
              <a:xfrm flipH="1">
                <a:off x="782444" y="2058613"/>
                <a:ext cx="3331647" cy="10513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endCxn id="263" idx="0"/>
              </p:cNvCxnSpPr>
              <p:nvPr/>
            </p:nvCxnSpPr>
            <p:spPr>
              <a:xfrm flipH="1">
                <a:off x="2074216" y="2058613"/>
                <a:ext cx="2029967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endCxn id="265" idx="0"/>
              </p:cNvCxnSpPr>
              <p:nvPr/>
            </p:nvCxnSpPr>
            <p:spPr>
              <a:xfrm flipH="1">
                <a:off x="3368396" y="2058613"/>
                <a:ext cx="768169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endCxn id="262" idx="0"/>
              </p:cNvCxnSpPr>
              <p:nvPr/>
            </p:nvCxnSpPr>
            <p:spPr>
              <a:xfrm>
                <a:off x="4131612" y="2058613"/>
                <a:ext cx="3230641" cy="1063900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>
                <a:endCxn id="260" idx="0"/>
              </p:cNvCxnSpPr>
              <p:nvPr/>
            </p:nvCxnSpPr>
            <p:spPr>
              <a:xfrm>
                <a:off x="4131609" y="2058613"/>
                <a:ext cx="1867620" cy="10629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>
                <a:endCxn id="258" idx="0"/>
              </p:cNvCxnSpPr>
              <p:nvPr/>
            </p:nvCxnSpPr>
            <p:spPr>
              <a:xfrm>
                <a:off x="4131612" y="2058613"/>
                <a:ext cx="591461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>
                <a:endCxn id="271" idx="0"/>
              </p:cNvCxnSpPr>
              <p:nvPr/>
            </p:nvCxnSpPr>
            <p:spPr>
              <a:xfrm>
                <a:off x="4723070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6000318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>
                <a:endCxn id="268" idx="0"/>
              </p:cNvCxnSpPr>
              <p:nvPr/>
            </p:nvCxnSpPr>
            <p:spPr>
              <a:xfrm flipH="1">
                <a:off x="7362250" y="3582371"/>
                <a:ext cx="13184" cy="8222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>
                <a:stCxn id="268" idx="2"/>
                <a:endCxn id="274" idx="0"/>
              </p:cNvCxnSpPr>
              <p:nvPr/>
            </p:nvCxnSpPr>
            <p:spPr>
              <a:xfrm>
                <a:off x="7362252" y="4864466"/>
                <a:ext cx="907386" cy="51704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>
                <a:stCxn id="268" idx="2"/>
              </p:cNvCxnSpPr>
              <p:nvPr/>
            </p:nvCxnSpPr>
            <p:spPr>
              <a:xfrm flipH="1">
                <a:off x="7083578" y="4864463"/>
                <a:ext cx="278674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>
                <a:stCxn id="269" idx="2"/>
                <a:endCxn id="286" idx="0"/>
              </p:cNvCxnSpPr>
              <p:nvPr/>
            </p:nvCxnSpPr>
            <p:spPr>
              <a:xfrm>
                <a:off x="5999229" y="4864463"/>
                <a:ext cx="0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stCxn id="271" idx="2"/>
              </p:cNvCxnSpPr>
              <p:nvPr/>
            </p:nvCxnSpPr>
            <p:spPr>
              <a:xfrm>
                <a:off x="4723070" y="4864463"/>
                <a:ext cx="0" cy="64884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endCxn id="285" idx="0"/>
              </p:cNvCxnSpPr>
              <p:nvPr/>
            </p:nvCxnSpPr>
            <p:spPr>
              <a:xfrm>
                <a:off x="4723070" y="5973170"/>
                <a:ext cx="706605" cy="410334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286" idx="2"/>
                <a:endCxn id="285" idx="0"/>
              </p:cNvCxnSpPr>
              <p:nvPr/>
            </p:nvCxnSpPr>
            <p:spPr>
              <a:xfrm flipH="1">
                <a:off x="5429678" y="6008796"/>
                <a:ext cx="569554" cy="37471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>
                <a:stCxn id="274" idx="2"/>
                <a:endCxn id="287" idx="0"/>
              </p:cNvCxnSpPr>
              <p:nvPr/>
            </p:nvCxnSpPr>
            <p:spPr>
              <a:xfrm>
                <a:off x="8269638" y="5841366"/>
                <a:ext cx="11854" cy="51516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TextBox 306"/>
              <p:cNvSpPr txBox="1"/>
              <p:nvPr/>
            </p:nvSpPr>
            <p:spPr>
              <a:xfrm>
                <a:off x="2189241" y="2422285"/>
                <a:ext cx="3689049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08" name="Straight Connector 307"/>
              <p:cNvCxnSpPr>
                <a:endCxn id="276" idx="0"/>
              </p:cNvCxnSpPr>
              <p:nvPr/>
            </p:nvCxnSpPr>
            <p:spPr>
              <a:xfrm>
                <a:off x="3368394" y="3564951"/>
                <a:ext cx="0" cy="7188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>
                <a:endCxn id="277" idx="0"/>
              </p:cNvCxnSpPr>
              <p:nvPr/>
            </p:nvCxnSpPr>
            <p:spPr>
              <a:xfrm>
                <a:off x="2034420" y="3581404"/>
                <a:ext cx="0" cy="702368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endCxn id="273" idx="0"/>
              </p:cNvCxnSpPr>
              <p:nvPr/>
            </p:nvCxnSpPr>
            <p:spPr>
              <a:xfrm>
                <a:off x="782441" y="3582374"/>
                <a:ext cx="0" cy="70139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529529" y="3785809"/>
                <a:ext cx="309177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3518998" y="1043632"/>
                <a:ext cx="1295744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4269379" y="3760021"/>
                <a:ext cx="3546563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4564997" y="4999021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4625471" y="5940449"/>
                <a:ext cx="1687147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7815946" y="5946154"/>
                <a:ext cx="950686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6917878" y="5012175"/>
                <a:ext cx="137256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53" name="Diamond 252"/>
            <p:cNvSpPr/>
            <p:nvPr/>
          </p:nvSpPr>
          <p:spPr>
            <a:xfrm>
              <a:off x="6361385" y="5306256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20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318" name="Straight Connector 317"/>
          <p:cNvCxnSpPr>
            <a:stCxn id="194" idx="2"/>
            <a:endCxn id="257" idx="1"/>
          </p:cNvCxnSpPr>
          <p:nvPr/>
        </p:nvCxnSpPr>
        <p:spPr>
          <a:xfrm>
            <a:off x="6439952" y="5018483"/>
            <a:ext cx="1058679" cy="30425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5981075" y="964345"/>
            <a:ext cx="2556725" cy="1477892"/>
            <a:chOff x="1916779" y="1443108"/>
            <a:chExt cx="2556725" cy="1477892"/>
          </a:xfrm>
        </p:grpSpPr>
        <p:sp>
          <p:nvSpPr>
            <p:cNvPr id="279" name="Rectangle 278"/>
            <p:cNvSpPr/>
            <p:nvPr/>
          </p:nvSpPr>
          <p:spPr>
            <a:xfrm>
              <a:off x="1916779" y="1443108"/>
              <a:ext cx="2000793" cy="1477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3928275" y="1473908"/>
              <a:ext cx="54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DFT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0523" y="1104375"/>
            <a:ext cx="2281217" cy="1817820"/>
            <a:chOff x="550523" y="1104375"/>
            <a:chExt cx="2281217" cy="1817820"/>
          </a:xfrm>
        </p:grpSpPr>
        <p:sp>
          <p:nvSpPr>
            <p:cNvPr id="233" name="Diamond 232"/>
            <p:cNvSpPr/>
            <p:nvPr/>
          </p:nvSpPr>
          <p:spPr>
            <a:xfrm>
              <a:off x="629045" y="1104375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168913" y="1175264"/>
              <a:ext cx="475170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File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53453" y="1530148"/>
              <a:ext cx="471700" cy="33853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algn="ctr" defTabSz="457104"/>
              <a:endParaRPr lang="en-US" sz="16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165581" y="1530148"/>
              <a:ext cx="819715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Process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629234" y="1643809"/>
              <a:ext cx="276575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553452" y="2310255"/>
              <a:ext cx="594994" cy="26159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non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1100" dirty="0">
                  <a:solidFill>
                    <a:prstClr val="black"/>
                  </a:solidFill>
                  <a:latin typeface="Calibri"/>
                </a:rPr>
                <a:t>Text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153116" y="2290751"/>
              <a:ext cx="1678624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Sample Attributes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50523" y="1896426"/>
              <a:ext cx="553340" cy="36011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algn="ctr" defTabSz="457104"/>
              <a:endParaRPr lang="en-US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183033" y="1936207"/>
              <a:ext cx="798075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Sample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54499" y="2615906"/>
              <a:ext cx="549364" cy="284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144933" y="2583659"/>
              <a:ext cx="777035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Project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 flipH="1">
            <a:off x="4710510" y="1859385"/>
            <a:ext cx="2032820" cy="1724839"/>
            <a:chOff x="2021918" y="2885814"/>
            <a:chExt cx="2032820" cy="1724839"/>
          </a:xfrm>
        </p:grpSpPr>
        <p:cxnSp>
          <p:nvCxnSpPr>
            <p:cNvPr id="284" name="Straight Connector 283"/>
            <p:cNvCxnSpPr/>
            <p:nvPr/>
          </p:nvCxnSpPr>
          <p:spPr>
            <a:xfrm>
              <a:off x="2255618" y="4610653"/>
              <a:ext cx="1784735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4042108" y="3022600"/>
              <a:ext cx="0" cy="158805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2026996" y="2885814"/>
              <a:ext cx="228622" cy="17248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2021918" y="2885814"/>
              <a:ext cx="789499" cy="14737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3307502" y="3029136"/>
              <a:ext cx="747236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2811417" y="2895113"/>
              <a:ext cx="506625" cy="1340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Rectangle 224"/>
          <p:cNvSpPr/>
          <p:nvPr/>
        </p:nvSpPr>
        <p:spPr>
          <a:xfrm>
            <a:off x="7952938" y="2452421"/>
            <a:ext cx="1257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Dislocation Dynamics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4303972" y="1386032"/>
            <a:ext cx="1257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StatisticalMechanics</a:t>
            </a:r>
          </a:p>
        </p:txBody>
      </p:sp>
      <p:grpSp>
        <p:nvGrpSpPr>
          <p:cNvPr id="324" name="Group 323"/>
          <p:cNvGrpSpPr/>
          <p:nvPr/>
        </p:nvGrpSpPr>
        <p:grpSpPr>
          <a:xfrm>
            <a:off x="6801332" y="2312501"/>
            <a:ext cx="1826261" cy="2322335"/>
            <a:chOff x="2080380" y="2288318"/>
            <a:chExt cx="1826261" cy="2322335"/>
          </a:xfrm>
        </p:grpSpPr>
        <p:cxnSp>
          <p:nvCxnSpPr>
            <p:cNvPr id="325" name="Straight Connector 324"/>
            <p:cNvCxnSpPr/>
            <p:nvPr/>
          </p:nvCxnSpPr>
          <p:spPr>
            <a:xfrm>
              <a:off x="2080380" y="4610653"/>
              <a:ext cx="1826261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906641" y="4019558"/>
              <a:ext cx="0" cy="58321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H="1">
              <a:off x="2080380" y="2306564"/>
              <a:ext cx="118344" cy="230408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V="1">
              <a:off x="2194216" y="2288318"/>
              <a:ext cx="789499" cy="14737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H="1" flipV="1">
              <a:off x="2983716" y="2306565"/>
              <a:ext cx="922925" cy="171299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/>
          <p:nvPr/>
        </p:nvGrpSpPr>
        <p:grpSpPr>
          <a:xfrm flipH="1">
            <a:off x="4768512" y="3401860"/>
            <a:ext cx="1799121" cy="1723430"/>
            <a:chOff x="2255617" y="2887223"/>
            <a:chExt cx="1799121" cy="1723430"/>
          </a:xfrm>
        </p:grpSpPr>
        <p:cxnSp>
          <p:nvCxnSpPr>
            <p:cNvPr id="332" name="Straight Connector 331"/>
            <p:cNvCxnSpPr/>
            <p:nvPr/>
          </p:nvCxnSpPr>
          <p:spPr>
            <a:xfrm>
              <a:off x="2255618" y="4610653"/>
              <a:ext cx="1784735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4042108" y="3022600"/>
              <a:ext cx="0" cy="158805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H="1">
              <a:off x="2255617" y="2887223"/>
              <a:ext cx="11391" cy="172343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2267008" y="2887223"/>
              <a:ext cx="903209" cy="1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3307502" y="3029136"/>
              <a:ext cx="747236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flipH="1" flipV="1">
              <a:off x="3177281" y="2898280"/>
              <a:ext cx="140761" cy="130858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8" name="Rectangle 337"/>
          <p:cNvSpPr/>
          <p:nvPr/>
        </p:nvSpPr>
        <p:spPr>
          <a:xfrm>
            <a:off x="4734512" y="5084510"/>
            <a:ext cx="1257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Phase Field</a:t>
            </a:r>
          </a:p>
        </p:txBody>
      </p:sp>
      <p:grpSp>
        <p:nvGrpSpPr>
          <p:cNvPr id="339" name="Group 338"/>
          <p:cNvGrpSpPr/>
          <p:nvPr/>
        </p:nvGrpSpPr>
        <p:grpSpPr>
          <a:xfrm flipH="1">
            <a:off x="6290641" y="4369583"/>
            <a:ext cx="2277747" cy="1999029"/>
            <a:chOff x="2229991" y="2611624"/>
            <a:chExt cx="2277747" cy="1999029"/>
          </a:xfrm>
        </p:grpSpPr>
        <p:cxnSp>
          <p:nvCxnSpPr>
            <p:cNvPr id="340" name="Straight Connector 339"/>
            <p:cNvCxnSpPr/>
            <p:nvPr/>
          </p:nvCxnSpPr>
          <p:spPr>
            <a:xfrm>
              <a:off x="2230217" y="4610653"/>
              <a:ext cx="1810135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H="1">
              <a:off x="4042108" y="3180177"/>
              <a:ext cx="465630" cy="143047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H="1">
              <a:off x="2229991" y="2630032"/>
              <a:ext cx="17633" cy="1980621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238940" y="2616186"/>
              <a:ext cx="903209" cy="1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372320" y="3180177"/>
              <a:ext cx="1135417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 flipV="1">
              <a:off x="3155177" y="2611624"/>
              <a:ext cx="221783" cy="56855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Rectangle 345"/>
          <p:cNvSpPr/>
          <p:nvPr/>
        </p:nvSpPr>
        <p:spPr>
          <a:xfrm>
            <a:off x="5582764" y="5703257"/>
            <a:ext cx="1115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Crystal Plasticity</a:t>
            </a:r>
          </a:p>
        </p:txBody>
      </p:sp>
    </p:spTree>
    <p:extLst>
      <p:ext uri="{BB962C8B-B14F-4D97-AF65-F5344CB8AC3E}">
        <p14:creationId xmlns:p14="http://schemas.microsoft.com/office/powerpoint/2010/main" val="300999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29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Provenance is the history of data</a:t>
            </a:r>
          </a:p>
          <a:p>
            <a:r>
              <a:rPr lang="en-US" dirty="0" smtClean="0"/>
              <a:t>In Materials Commons we use the term “Process” to describe what you did with your data.</a:t>
            </a:r>
          </a:p>
          <a:p>
            <a:pPr lvl="1"/>
            <a:r>
              <a:rPr lang="en-US" dirty="0" smtClean="0"/>
              <a:t>For example if you took measurements on an SEM then you would use our SEM process.</a:t>
            </a:r>
          </a:p>
          <a:p>
            <a:r>
              <a:rPr lang="en-US" dirty="0" smtClean="0"/>
              <a:t>Using Processes you describe each of your steps and the data you collected or the changes you made.</a:t>
            </a:r>
            <a:endParaRPr lang="en-US" dirty="0"/>
          </a:p>
        </p:txBody>
      </p:sp>
      <p:sp>
        <p:nvSpPr>
          <p:cNvPr id="4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Provenance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59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9-01 at 2.5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r="397"/>
          <a:stretch>
            <a:fillRect/>
          </a:stretch>
        </p:blipFill>
        <p:spPr>
          <a:xfrm>
            <a:off x="136553" y="1078709"/>
            <a:ext cx="8879893" cy="4883599"/>
          </a:xfrm>
        </p:spPr>
      </p:pic>
      <p:sp>
        <p:nvSpPr>
          <p:cNvPr id="5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Processes Page</a:t>
            </a:r>
            <a:endParaRPr kumimoji="1"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298297" y="2608678"/>
            <a:ext cx="2061532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Process Details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582" y="4263079"/>
            <a:ext cx="1630374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Process List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9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venace Model Focu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6" r="-6516"/>
          <a:stretch>
            <a:fillRect/>
          </a:stretch>
        </p:blipFill>
        <p:spPr>
          <a:xfrm>
            <a:off x="-431800" y="1206500"/>
            <a:ext cx="9258300" cy="5091708"/>
          </a:xfrm>
        </p:spPr>
      </p:pic>
      <p:sp>
        <p:nvSpPr>
          <p:cNvPr id="5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/>
              <a:t>Provenance Model</a:t>
            </a:r>
            <a:endParaRPr kumimoji="1" lang="zh-CN" altLang="en-US" sz="4400" dirty="0"/>
          </a:p>
        </p:txBody>
      </p:sp>
      <p:pic>
        <p:nvPicPr>
          <p:cNvPr id="7" name="图片 165" descr="prisms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618054" y="1962418"/>
            <a:ext cx="3781777" cy="218041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395" tIns="45698" rIns="91395" bIns="45698" rtlCol="0">
            <a:normAutofit/>
          </a:bodyPr>
          <a:lstStyle>
            <a:lvl1pPr marL="342731" indent="-342731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583" indent="-285609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35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411" indent="-228488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88" indent="-228488" algn="l" defTabSz="45697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64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38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313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87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   Provenance</a:t>
            </a:r>
            <a:r>
              <a:rPr lang="en-US" dirty="0"/>
              <a:t>: </a:t>
            </a:r>
          </a:p>
          <a:p>
            <a:pPr marL="457103" lvl="1" indent="0">
              <a:buFont typeface="Arial"/>
              <a:buNone/>
            </a:pPr>
            <a:r>
              <a:rPr lang="en-US" sz="2000" dirty="0"/>
              <a:t>The attribute A, </a:t>
            </a:r>
          </a:p>
          <a:p>
            <a:pPr marL="457103" lvl="1" indent="0">
              <a:buFont typeface="Arial"/>
              <a:buNone/>
            </a:pPr>
            <a:r>
              <a:rPr lang="en-US" sz="2000" dirty="0"/>
              <a:t>of sample S, </a:t>
            </a:r>
          </a:p>
          <a:p>
            <a:pPr marL="457103" lvl="1" indent="0">
              <a:buFont typeface="Arial"/>
              <a:buNone/>
            </a:pPr>
            <a:r>
              <a:rPr lang="en-US" sz="2000" dirty="0"/>
              <a:t>is value V, </a:t>
            </a:r>
          </a:p>
          <a:p>
            <a:pPr marL="457103" lvl="1" indent="0">
              <a:buFont typeface="Arial"/>
              <a:buNone/>
            </a:pPr>
            <a:r>
              <a:rPr lang="en-US" sz="2000" dirty="0"/>
              <a:t>as determined by process P.</a:t>
            </a:r>
          </a:p>
        </p:txBody>
      </p:sp>
    </p:spTree>
    <p:extLst>
      <p:ext uri="{BB962C8B-B14F-4D97-AF65-F5344CB8AC3E}">
        <p14:creationId xmlns:p14="http://schemas.microsoft.com/office/powerpoint/2010/main" val="238901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Measures or changes samples and data</a:t>
            </a:r>
          </a:p>
          <a:p>
            <a:pPr lvl="1"/>
            <a:r>
              <a:rPr lang="en-US" dirty="0" smtClean="0"/>
              <a:t>Changing a sample is known as a “transformation”. Examples: Heat Treatment, Sectioning, Cogging</a:t>
            </a:r>
          </a:p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The object to measure or change</a:t>
            </a:r>
          </a:p>
          <a:p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What we are measuring. Examples: Length, composition, particle size distribution</a:t>
            </a:r>
          </a:p>
        </p:txBody>
      </p:sp>
      <p:sp>
        <p:nvSpPr>
          <p:cNvPr id="4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/>
              <a:t>Definitions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5257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5791200" y="5555126"/>
            <a:ext cx="814526" cy="49007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143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FFFFFF"/>
                </a:solidFill>
                <a:latin typeface="Helvetica"/>
                <a:cs typeface="Helvetica"/>
              </a:rPr>
              <a:t>The Materials Commons – </a:t>
            </a:r>
            <a:br>
              <a:rPr lang="en-US" sz="2800" dirty="0" smtClean="0">
                <a:solidFill>
                  <a:srgbClr val="FFFFFF"/>
                </a:solidFill>
                <a:latin typeface="Helvetica"/>
                <a:cs typeface="Helvetica"/>
              </a:rPr>
            </a:br>
            <a:r>
              <a:rPr lang="en-US" sz="2800" dirty="0" smtClean="0">
                <a:solidFill>
                  <a:srgbClr val="FFFFFF"/>
                </a:solidFill>
                <a:latin typeface="Helvetica"/>
                <a:cs typeface="Helvetica"/>
              </a:rPr>
              <a:t>Provenance &amp; Data Model</a:t>
            </a:r>
            <a:endParaRPr lang="en-US" sz="14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04482" y="976804"/>
            <a:ext cx="8660117" cy="5418156"/>
            <a:chOff x="204482" y="976804"/>
            <a:chExt cx="8660117" cy="5418156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1071698" y="976804"/>
              <a:ext cx="7181837" cy="5351124"/>
              <a:chOff x="75838" y="50372"/>
              <a:chExt cx="9171066" cy="6833284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3682872" y="18119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682872" y="159875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269380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545536" y="3121541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908560" y="312251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62052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1470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28751" y="310992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0856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545536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26938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529532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7815943" y="5381508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12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Diamond 20"/>
              <p:cNvSpPr/>
              <p:nvPr/>
            </p:nvSpPr>
            <p:spPr>
              <a:xfrm>
                <a:off x="3115485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Diamond 21"/>
              <p:cNvSpPr/>
              <p:nvPr/>
            </p:nvSpPr>
            <p:spPr>
              <a:xfrm>
                <a:off x="1781511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Diamond 22"/>
              <p:cNvSpPr/>
              <p:nvPr/>
            </p:nvSpPr>
            <p:spPr>
              <a:xfrm>
                <a:off x="5712024" y="642379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Diamond 25"/>
              <p:cNvSpPr/>
              <p:nvPr/>
            </p:nvSpPr>
            <p:spPr>
              <a:xfrm>
                <a:off x="8028581" y="63565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7" name="Straight Connector 26"/>
              <p:cNvCxnSpPr>
                <a:endCxn id="9" idx="0"/>
              </p:cNvCxnSpPr>
              <p:nvPr/>
            </p:nvCxnSpPr>
            <p:spPr>
              <a:xfrm>
                <a:off x="4126655" y="641050"/>
                <a:ext cx="9908" cy="95770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5" idx="0"/>
              </p:cNvCxnSpPr>
              <p:nvPr/>
            </p:nvCxnSpPr>
            <p:spPr>
              <a:xfrm flipH="1">
                <a:off x="782444" y="2058613"/>
                <a:ext cx="3331647" cy="10513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13" idx="0"/>
              </p:cNvCxnSpPr>
              <p:nvPr/>
            </p:nvCxnSpPr>
            <p:spPr>
              <a:xfrm flipH="1">
                <a:off x="2074216" y="2058613"/>
                <a:ext cx="2029967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endCxn id="14" idx="0"/>
              </p:cNvCxnSpPr>
              <p:nvPr/>
            </p:nvCxnSpPr>
            <p:spPr>
              <a:xfrm flipH="1">
                <a:off x="3368396" y="2058613"/>
                <a:ext cx="768169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endCxn id="12" idx="0"/>
              </p:cNvCxnSpPr>
              <p:nvPr/>
            </p:nvCxnSpPr>
            <p:spPr>
              <a:xfrm>
                <a:off x="4131612" y="2058613"/>
                <a:ext cx="3230641" cy="1063900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11" idx="0"/>
              </p:cNvCxnSpPr>
              <p:nvPr/>
            </p:nvCxnSpPr>
            <p:spPr>
              <a:xfrm>
                <a:off x="4131609" y="2058613"/>
                <a:ext cx="1867620" cy="10629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10" idx="0"/>
              </p:cNvCxnSpPr>
              <p:nvPr/>
            </p:nvCxnSpPr>
            <p:spPr>
              <a:xfrm>
                <a:off x="4131612" y="2058613"/>
                <a:ext cx="591461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18" idx="0"/>
              </p:cNvCxnSpPr>
              <p:nvPr/>
            </p:nvCxnSpPr>
            <p:spPr>
              <a:xfrm>
                <a:off x="4723070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000318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endCxn id="16" idx="0"/>
              </p:cNvCxnSpPr>
              <p:nvPr/>
            </p:nvCxnSpPr>
            <p:spPr>
              <a:xfrm flipH="1">
                <a:off x="7362250" y="3582371"/>
                <a:ext cx="13184" cy="8222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6" idx="2"/>
                <a:endCxn id="20" idx="0"/>
              </p:cNvCxnSpPr>
              <p:nvPr/>
            </p:nvCxnSpPr>
            <p:spPr>
              <a:xfrm>
                <a:off x="7362252" y="4864466"/>
                <a:ext cx="907386" cy="51704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6" idx="2"/>
              </p:cNvCxnSpPr>
              <p:nvPr/>
            </p:nvCxnSpPr>
            <p:spPr>
              <a:xfrm flipH="1">
                <a:off x="7083578" y="4864463"/>
                <a:ext cx="278674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7" idx="2"/>
              </p:cNvCxnSpPr>
              <p:nvPr/>
            </p:nvCxnSpPr>
            <p:spPr>
              <a:xfrm>
                <a:off x="5999229" y="4864463"/>
                <a:ext cx="0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8" idx="2"/>
              </p:cNvCxnSpPr>
              <p:nvPr/>
            </p:nvCxnSpPr>
            <p:spPr>
              <a:xfrm>
                <a:off x="4723070" y="4864463"/>
                <a:ext cx="0" cy="64884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71" idx="2"/>
              </p:cNvCxnSpPr>
              <p:nvPr/>
            </p:nvCxnSpPr>
            <p:spPr>
              <a:xfrm>
                <a:off x="4704157" y="5859389"/>
                <a:ext cx="1174133" cy="663228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77" idx="2"/>
                <a:endCxn id="23" idx="0"/>
              </p:cNvCxnSpPr>
              <p:nvPr/>
            </p:nvCxnSpPr>
            <p:spPr>
              <a:xfrm>
                <a:off x="5964936" y="5867911"/>
                <a:ext cx="0" cy="555884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0" idx="2"/>
                <a:endCxn id="26" idx="0"/>
              </p:cNvCxnSpPr>
              <p:nvPr/>
            </p:nvCxnSpPr>
            <p:spPr>
              <a:xfrm>
                <a:off x="8269638" y="5841366"/>
                <a:ext cx="11854" cy="51516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4709882" y="50372"/>
                <a:ext cx="1529071" cy="903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marL="171414" indent="-171414" defTabSz="457104">
                  <a:buFont typeface="Arial"/>
                  <a:buChar char="•"/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Supplier</a:t>
                </a:r>
              </a:p>
              <a:p>
                <a:pPr marL="171414" indent="-171414" defTabSz="457104">
                  <a:buFont typeface="Arial"/>
                  <a:buChar char="•"/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Composition</a:t>
                </a:r>
              </a:p>
              <a:p>
                <a:pPr marL="171414" indent="-171414" defTabSz="457104">
                  <a:buFont typeface="Arial"/>
                  <a:buChar char="•"/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Geometry</a:t>
                </a:r>
              </a:p>
              <a:p>
                <a:pPr marL="171414" indent="-171414" defTabSz="457104">
                  <a:buFont typeface="Arial"/>
                  <a:buChar char="•"/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Treatment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89241" y="2422285"/>
                <a:ext cx="3689049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1200" b="1" dirty="0" smtClean="0">
                    <a:solidFill>
                      <a:prstClr val="black"/>
                    </a:solidFill>
                    <a:latin typeface="Calibri"/>
                  </a:rPr>
                  <a:t>Sectioning</a:t>
                </a:r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28579" y="3108128"/>
                <a:ext cx="1218325" cy="51090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none" lIns="91420" tIns="45711" rIns="91420" bIns="45711" rtlCol="0">
                <a:spAutoFit/>
              </a:bodyPr>
              <a:lstStyle/>
              <a:p>
                <a:pPr marL="171414" indent="-171414" defTabSz="457104">
                  <a:buFont typeface="Arial"/>
                  <a:buChar char="•"/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Location</a:t>
                </a:r>
              </a:p>
              <a:p>
                <a:pPr marL="171414" indent="-171414" defTabSz="457104">
                  <a:buFont typeface="Arial"/>
                  <a:buChar char="•"/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Orientation</a:t>
                </a:r>
              </a:p>
            </p:txBody>
          </p:sp>
          <p:cxnSp>
            <p:nvCxnSpPr>
              <p:cNvPr id="49" name="Straight Connector 48"/>
              <p:cNvCxnSpPr>
                <a:endCxn id="21" idx="0"/>
              </p:cNvCxnSpPr>
              <p:nvPr/>
            </p:nvCxnSpPr>
            <p:spPr>
              <a:xfrm>
                <a:off x="3368394" y="3564951"/>
                <a:ext cx="0" cy="7188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endCxn id="22" idx="0"/>
              </p:cNvCxnSpPr>
              <p:nvPr/>
            </p:nvCxnSpPr>
            <p:spPr>
              <a:xfrm>
                <a:off x="2034420" y="3581404"/>
                <a:ext cx="0" cy="702368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endCxn id="19" idx="0"/>
              </p:cNvCxnSpPr>
              <p:nvPr/>
            </p:nvCxnSpPr>
            <p:spPr>
              <a:xfrm>
                <a:off x="782441" y="3582374"/>
                <a:ext cx="0" cy="70139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518998" y="1043632"/>
                <a:ext cx="1295744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defTabSz="457104"/>
                <a:r>
                  <a:rPr lang="en-US" sz="1200" b="1" dirty="0" smtClean="0">
                    <a:solidFill>
                      <a:prstClr val="black"/>
                    </a:solidFill>
                    <a:latin typeface="Calibri"/>
                  </a:rPr>
                  <a:t>Treatment</a:t>
                </a:r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269379" y="3760021"/>
                <a:ext cx="3546563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1200" b="1" dirty="0" smtClean="0">
                    <a:solidFill>
                      <a:prstClr val="black"/>
                    </a:solidFill>
                    <a:latin typeface="Calibri"/>
                  </a:rPr>
                  <a:t>Machining</a:t>
                </a:r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24426" y="4999021"/>
                <a:ext cx="952340" cy="36685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1200" b="1" dirty="0" smtClean="0">
                    <a:solidFill>
                      <a:prstClr val="black"/>
                    </a:solidFill>
                    <a:latin typeface="Calibri"/>
                  </a:rPr>
                  <a:t>Fatigue</a:t>
                </a:r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902444" y="5940448"/>
                <a:ext cx="245980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1200" b="1" dirty="0" smtClean="0">
                    <a:solidFill>
                      <a:prstClr val="black"/>
                    </a:solidFill>
                    <a:latin typeface="Calibri"/>
                  </a:rPr>
                  <a:t>Analysis</a:t>
                </a:r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815946" y="5946154"/>
                <a:ext cx="950686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1200" b="1" dirty="0" smtClean="0">
                    <a:solidFill>
                      <a:prstClr val="black"/>
                    </a:solidFill>
                    <a:latin typeface="Calibri"/>
                  </a:rPr>
                  <a:t>SEM</a:t>
                </a:r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917878" y="5012175"/>
                <a:ext cx="1372565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1200" b="1" dirty="0" smtClean="0">
                    <a:solidFill>
                      <a:prstClr val="black"/>
                    </a:solidFill>
                    <a:latin typeface="Calibri"/>
                  </a:rPr>
                  <a:t>Fatigue</a:t>
                </a:r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Diamond 58"/>
              <p:cNvSpPr/>
              <p:nvPr/>
            </p:nvSpPr>
            <p:spPr>
              <a:xfrm>
                <a:off x="176109" y="2386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12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65510" y="329194"/>
                <a:ext cx="606783" cy="432304"/>
              </a:xfrm>
              <a:prstGeom prst="rect">
                <a:avLst/>
              </a:prstGeom>
              <a:noFill/>
            </p:spPr>
            <p:txBody>
              <a:bodyPr wrap="none" lIns="91420" tIns="45711" rIns="91420" bIns="45711" rtlCol="0">
                <a:spAutoFit/>
              </a:bodyPr>
              <a:lstStyle/>
              <a:p>
                <a:pPr defTabSz="457104"/>
                <a:r>
                  <a:rPr lang="en-US" sz="1600" dirty="0" smtClean="0">
                    <a:solidFill>
                      <a:prstClr val="black"/>
                    </a:solidFill>
                    <a:latin typeface="Calibri"/>
                  </a:rPr>
                  <a:t>File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9580" y="782375"/>
                <a:ext cx="602352" cy="3536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61255" y="782375"/>
                <a:ext cx="1046760" cy="432304"/>
              </a:xfrm>
              <a:prstGeom prst="rect">
                <a:avLst/>
              </a:prstGeom>
              <a:noFill/>
            </p:spPr>
            <p:txBody>
              <a:bodyPr wrap="none" lIns="91420" tIns="45711" rIns="91420" bIns="45711" rtlCol="0">
                <a:spAutoFit/>
              </a:bodyPr>
              <a:lstStyle/>
              <a:p>
                <a:pPr defTabSz="457104"/>
                <a:r>
                  <a:rPr lang="en-US" sz="1600" dirty="0" smtClean="0">
                    <a:solidFill>
                      <a:prstClr val="black"/>
                    </a:solidFill>
                    <a:latin typeface="Calibri"/>
                  </a:rPr>
                  <a:t>Process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176351" y="927517"/>
                <a:ext cx="353181" cy="0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79578" y="1778556"/>
                <a:ext cx="743420" cy="3143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none" lIns="91420" tIns="45711" rIns="91420" bIns="45711" rtlCol="0">
                <a:spAutoFit/>
              </a:bodyPr>
              <a:lstStyle/>
              <a:p>
                <a:pPr marL="171414" indent="-171414" defTabSz="457104">
                  <a:buFont typeface="Arial"/>
                  <a:buChar char="•"/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Text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77773" y="1704997"/>
                <a:ext cx="2143570" cy="432304"/>
              </a:xfrm>
              <a:prstGeom prst="rect">
                <a:avLst/>
              </a:prstGeom>
              <a:noFill/>
            </p:spPr>
            <p:txBody>
              <a:bodyPr wrap="none" lIns="91420" tIns="45711" rIns="91420" bIns="45711" rtlCol="0">
                <a:spAutoFit/>
              </a:bodyPr>
              <a:lstStyle/>
              <a:p>
                <a:pPr defTabSz="457104"/>
                <a:r>
                  <a:rPr lang="en-US" sz="1600" dirty="0" smtClean="0">
                    <a:solidFill>
                      <a:prstClr val="black"/>
                    </a:solidFill>
                    <a:latin typeface="Calibri"/>
                  </a:rPr>
                  <a:t>Sample Attributes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75838" y="1250105"/>
                <a:ext cx="706604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endParaRPr lang="en-US" sz="12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83541" y="1252251"/>
                <a:ext cx="1019126" cy="432304"/>
              </a:xfrm>
              <a:prstGeom prst="rect">
                <a:avLst/>
              </a:prstGeom>
              <a:noFill/>
            </p:spPr>
            <p:txBody>
              <a:bodyPr wrap="none" lIns="91420" tIns="45711" rIns="91420" bIns="45711" rtlCol="0">
                <a:spAutoFit/>
              </a:bodyPr>
              <a:lstStyle/>
              <a:p>
                <a:pPr defTabSz="457104"/>
                <a:r>
                  <a:rPr lang="en-US" sz="1600" dirty="0" smtClean="0">
                    <a:solidFill>
                      <a:prstClr val="black"/>
                    </a:solidFill>
                    <a:latin typeface="Calibri"/>
                  </a:rPr>
                  <a:t>Sample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931333" y="4658762"/>
              <a:ext cx="1119548" cy="4000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Grain size</a:t>
              </a:r>
            </a:p>
            <a:p>
              <a:pPr marL="171414" indent="-171414" defTabSz="457104">
                <a:buFont typeface="Arial"/>
                <a:buChar char="•"/>
              </a:pPr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Morphology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138702" y="4677126"/>
              <a:ext cx="1119548" cy="55398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Ppt. size</a:t>
              </a:r>
            </a:p>
            <a:p>
              <a:pPr marL="171414" indent="-171414" defTabSz="457104">
                <a:buFont typeface="Arial"/>
                <a:buChar char="•"/>
              </a:pPr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Grain orientation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10456" y="4677126"/>
              <a:ext cx="1119548" cy="24620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Ppt. chemistry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87922" y="5279625"/>
              <a:ext cx="816399" cy="24620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N</a:t>
              </a:r>
              <a:r>
                <a:rPr lang="en-US" sz="1000" baseline="-25000" dirty="0">
                  <a:solidFill>
                    <a:prstClr val="black"/>
                  </a:solidFill>
                  <a:latin typeface="Calibri"/>
                </a:rPr>
                <a:t>f</a:t>
              </a:r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 vs. Δε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09784" y="5308923"/>
              <a:ext cx="814336" cy="24620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N</a:t>
              </a:r>
              <a:r>
                <a:rPr lang="en-US" sz="1000" baseline="-25000" dirty="0">
                  <a:solidFill>
                    <a:prstClr val="black"/>
                  </a:solidFill>
                  <a:latin typeface="Calibri"/>
                </a:rPr>
                <a:t>f</a:t>
              </a:r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 vs. Δε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55468" y="5967813"/>
              <a:ext cx="1109131" cy="24620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Crack location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4482" y="4215479"/>
              <a:ext cx="1313140" cy="461647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marL="171450" indent="-171450" defTabSz="457104">
                <a:buFont typeface="Arial"/>
                <a:buChar char="•"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</a:rPr>
                <a:t>Images</a:t>
              </a:r>
            </a:p>
            <a:p>
              <a:pPr marL="171450" indent="-171450" defTabSz="457104">
                <a:buFont typeface="Arial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Measurements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09784" y="5933313"/>
              <a:ext cx="1313140" cy="461647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marL="171450" indent="-171450" defTabSz="457104">
                <a:buFont typeface="Arial"/>
                <a:buChar char="•"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</a:rPr>
                <a:t>Images</a:t>
              </a:r>
            </a:p>
            <a:p>
              <a:pPr marL="171450" indent="-171450" defTabSz="457104">
                <a:buFont typeface="Arial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Measurements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264276" y="5286298"/>
            <a:ext cx="838318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100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vs. Δε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13909" y="3902013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Optical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08964" y="3903222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SEM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22433" y="3902301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EM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37401" y="4852076"/>
            <a:ext cx="745775" cy="287282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Fatigue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966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328239"/>
            <a:ext cx="8229600" cy="253216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100" dirty="0" smtClean="0">
                <a:solidFill>
                  <a:srgbClr val="FFFFFF"/>
                </a:solidFill>
                <a:latin typeface="Helvetica"/>
                <a:cs typeface="Helvetica"/>
              </a:rPr>
              <a:t>PRISMS Overarching Vision</a:t>
            </a:r>
            <a:br>
              <a:rPr lang="en-US" sz="3100" dirty="0" smtClean="0">
                <a:solidFill>
                  <a:srgbClr val="FFFFFF"/>
                </a:solidFill>
                <a:latin typeface="Helvetica"/>
                <a:cs typeface="Helvetica"/>
              </a:rPr>
            </a:br>
            <a:r>
              <a:rPr lang="en-US" sz="2000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lang="en-US" sz="2000" dirty="0" smtClean="0">
                <a:solidFill>
                  <a:srgbClr val="FFFFFF"/>
                </a:solidFill>
                <a:latin typeface="Helvetica"/>
                <a:cs typeface="Helvetica"/>
              </a:rPr>
              <a:t>nable accelerated </a:t>
            </a:r>
            <a:r>
              <a:rPr lang="en-US" sz="2000" dirty="0">
                <a:solidFill>
                  <a:srgbClr val="FFFFFF"/>
                </a:solidFill>
                <a:latin typeface="Helvetica"/>
                <a:cs typeface="Helvetica"/>
              </a:rPr>
              <a:t>predictive materials science.  </a:t>
            </a:r>
            <a:r>
              <a:rPr lang="en-US" sz="3200" dirty="0">
                <a:solidFill>
                  <a:srgbClr val="FFFFFF"/>
                </a:solidFill>
                <a:latin typeface="Helvetica"/>
                <a:cs typeface="Helvetica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Helvetica"/>
                <a:cs typeface="Helvetica"/>
              </a:rPr>
            </a:br>
            <a:r>
              <a:rPr lang="en-US" sz="3100" dirty="0" smtClean="0">
                <a:solidFill>
                  <a:srgbClr val="FFFFFF"/>
                </a:solidFill>
                <a:latin typeface="Helvetica"/>
                <a:cs typeface="Helvetica"/>
              </a:rPr>
              <a:t/>
            </a:r>
            <a:br>
              <a:rPr lang="en-US" sz="3100" dirty="0" smtClean="0">
                <a:solidFill>
                  <a:srgbClr val="FFFFFF"/>
                </a:solidFill>
                <a:latin typeface="Helvetica"/>
                <a:cs typeface="Helvetica"/>
              </a:rPr>
            </a:br>
            <a:endParaRPr lang="en-US" sz="31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0501" y="1858626"/>
            <a:ext cx="3657600" cy="3662541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marL="180975" indent="-180975">
              <a:spcAft>
                <a:spcPts val="1200"/>
              </a:spcAft>
              <a:buSzPct val="90000"/>
              <a:buFont typeface="Arial"/>
              <a:buChar char="•"/>
            </a:pPr>
            <a:r>
              <a:rPr lang="en-US" sz="2400" dirty="0" smtClean="0">
                <a:latin typeface="Helvetica Neue"/>
                <a:cs typeface="Helvetica Neue"/>
              </a:rPr>
              <a:t>Collaboration</a:t>
            </a:r>
          </a:p>
          <a:p>
            <a:pPr marL="180975" indent="-180975">
              <a:spcAft>
                <a:spcPts val="1200"/>
              </a:spcAft>
              <a:buFont typeface="Arial"/>
              <a:buChar char="•"/>
            </a:pPr>
            <a:r>
              <a:rPr lang="en-US" altLang="zh-CN" sz="2400" dirty="0">
                <a:latin typeface="Helvetica Neue"/>
                <a:cs typeface="Helvetica Neue"/>
              </a:rPr>
              <a:t>Experimental &amp; Simulation </a:t>
            </a:r>
            <a:r>
              <a:rPr lang="en-US" altLang="zh-CN" sz="2400" dirty="0" smtClean="0">
                <a:latin typeface="Helvetica Neue"/>
                <a:cs typeface="Helvetica Neue"/>
              </a:rPr>
              <a:t>Information</a:t>
            </a:r>
          </a:p>
          <a:p>
            <a:pPr marL="180975" indent="-180975">
              <a:spcAft>
                <a:spcPts val="1200"/>
              </a:spcAft>
              <a:buFont typeface="Arial"/>
              <a:buChar char="•"/>
            </a:pPr>
            <a:r>
              <a:rPr lang="en-US" altLang="zh-CN" sz="2400" dirty="0">
                <a:latin typeface="Helvetica Neue"/>
                <a:cs typeface="Helvetica Neue"/>
              </a:rPr>
              <a:t>Seamless, </a:t>
            </a:r>
            <a:r>
              <a:rPr lang="en-US" altLang="zh-CN" sz="2400" dirty="0" smtClean="0">
                <a:latin typeface="Helvetica Neue"/>
                <a:cs typeface="Helvetica Neue"/>
              </a:rPr>
              <a:t>Continuous Workflow</a:t>
            </a:r>
          </a:p>
          <a:p>
            <a:pPr marL="180975" indent="-180975">
              <a:spcAft>
                <a:spcPts val="1200"/>
              </a:spcAft>
              <a:buFont typeface="Arial"/>
              <a:buChar char="•"/>
            </a:pPr>
            <a:r>
              <a:rPr lang="en-US" altLang="zh-CN" sz="2400" dirty="0">
                <a:latin typeface="Helvetica Neue"/>
                <a:cs typeface="Helvetica Neue"/>
              </a:rPr>
              <a:t>Provenance </a:t>
            </a:r>
            <a:r>
              <a:rPr lang="en-US" altLang="zh-CN" sz="2400" dirty="0" smtClean="0">
                <a:latin typeface="Helvetica Neue"/>
                <a:cs typeface="Helvetica Neue"/>
              </a:rPr>
              <a:t>Tracking</a:t>
            </a:r>
          </a:p>
          <a:p>
            <a:pPr marL="180975" indent="-180975">
              <a:spcAft>
                <a:spcPts val="1200"/>
              </a:spcAft>
              <a:buFont typeface="Arial"/>
              <a:buChar char="•"/>
            </a:pPr>
            <a:r>
              <a:rPr lang="en-US" altLang="zh-CN" sz="2400" dirty="0">
                <a:latin typeface="Helvetica Neue"/>
                <a:cs typeface="Helvetica Neue"/>
              </a:rPr>
              <a:t>Accelerate model building and validation</a:t>
            </a:r>
            <a:endParaRPr lang="en-US" altLang="zh-CN" sz="2400" dirty="0" smtClean="0">
              <a:latin typeface="Helvetica Neue"/>
              <a:cs typeface="Helvetica Neue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81367" y="1689860"/>
            <a:ext cx="3894400" cy="3918745"/>
            <a:chOff x="2667267" y="1759569"/>
            <a:chExt cx="3894400" cy="3918745"/>
          </a:xfrm>
        </p:grpSpPr>
        <p:sp>
          <p:nvSpPr>
            <p:cNvPr id="149" name="Oval 8"/>
            <p:cNvSpPr/>
            <p:nvPr/>
          </p:nvSpPr>
          <p:spPr>
            <a:xfrm>
              <a:off x="4474581" y="3160459"/>
              <a:ext cx="2087086" cy="2024581"/>
            </a:xfrm>
            <a:prstGeom prst="ellipse">
              <a:avLst/>
            </a:prstGeom>
            <a:solidFill>
              <a:srgbClr val="D5CAA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</a:endParaRPr>
            </a:p>
          </p:txBody>
        </p:sp>
        <p:sp>
          <p:nvSpPr>
            <p:cNvPr id="150" name="Oval 9"/>
            <p:cNvSpPr/>
            <p:nvPr/>
          </p:nvSpPr>
          <p:spPr>
            <a:xfrm>
              <a:off x="2667267" y="3173386"/>
              <a:ext cx="2087086" cy="2024581"/>
            </a:xfrm>
            <a:prstGeom prst="ellipse">
              <a:avLst/>
            </a:prstGeom>
            <a:solidFill>
              <a:srgbClr val="ABAB87">
                <a:alpha val="7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</a:endParaRPr>
            </a:p>
          </p:txBody>
        </p:sp>
        <p:sp>
          <p:nvSpPr>
            <p:cNvPr id="151" name="Oval 7"/>
            <p:cNvSpPr/>
            <p:nvPr/>
          </p:nvSpPr>
          <p:spPr>
            <a:xfrm>
              <a:off x="3602799" y="1759569"/>
              <a:ext cx="1986549" cy="1936537"/>
            </a:xfrm>
            <a:prstGeom prst="ellipse">
              <a:avLst/>
            </a:prstGeom>
            <a:solidFill>
              <a:srgbClr val="B5ADA7">
                <a:alpha val="77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754968" y="4995518"/>
              <a:ext cx="455075" cy="682796"/>
            </a:xfrm>
            <a:prstGeom prst="line">
              <a:avLst/>
            </a:prstGeom>
            <a:ln w="6350" cmpd="sng">
              <a:solidFill>
                <a:srgbClr val="D5CAA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622545" y="4895964"/>
              <a:ext cx="171776" cy="1717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9" name="直线连接符 48"/>
            <p:cNvCxnSpPr/>
            <p:nvPr/>
          </p:nvCxnSpPr>
          <p:spPr>
            <a:xfrm>
              <a:off x="6210043" y="5678314"/>
              <a:ext cx="197018" cy="0"/>
            </a:xfrm>
            <a:prstGeom prst="line">
              <a:avLst/>
            </a:prstGeom>
            <a:ln w="6350" cmpd="sng">
              <a:solidFill>
                <a:srgbClr val="D5CAA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/>
            <p:cNvSpPr txBox="1"/>
            <p:nvPr/>
          </p:nvSpPr>
          <p:spPr>
            <a:xfrm>
              <a:off x="2792457" y="3672079"/>
              <a:ext cx="177301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bg1">
                        <a:lumMod val="50000"/>
                        <a:alpha val="43000"/>
                      </a:schemeClr>
                    </a:outerShdw>
                  </a:effectLst>
                </a:rPr>
                <a:t>PRISMS</a:t>
              </a:r>
            </a:p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bg1">
                        <a:lumMod val="50000"/>
                        <a:alpha val="43000"/>
                      </a:schemeClr>
                    </a:outerShdw>
                  </a:effectLst>
                </a:rPr>
                <a:t>Computational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bg1">
                        <a:lumMod val="50000"/>
                        <a:alpha val="43000"/>
                      </a:schemeClr>
                    </a:outerShdw>
                  </a:effectLst>
                </a:rPr>
                <a:t>Tools</a:t>
              </a:r>
              <a:endParaRPr lang="en-US" altLang="zh-CN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730359" y="3843857"/>
              <a:ext cx="16512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The Materials</a:t>
              </a:r>
            </a:p>
            <a:p>
              <a:pPr algn="ctr"/>
              <a:r>
                <a:rPr lang="en-US" altLang="zh-CN" sz="2000" b="1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Commons</a:t>
              </a:r>
              <a:endParaRPr lang="en-US" altLang="zh-CN" sz="2000" b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" name="文本框 153"/>
            <p:cNvSpPr txBox="1"/>
            <p:nvPr/>
          </p:nvSpPr>
          <p:spPr>
            <a:xfrm>
              <a:off x="3974774" y="2222788"/>
              <a:ext cx="13037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chemeClr val="bg1">
                        <a:lumMod val="50000"/>
                        <a:alpha val="43000"/>
                      </a:schemeClr>
                    </a:outerShdw>
                  </a:effectLst>
                </a:rPr>
                <a:t>Integrated</a:t>
              </a:r>
            </a:p>
            <a:p>
              <a:pPr algn="ctr"/>
              <a:r>
                <a:rPr lang="en-US" altLang="zh-CN" sz="2000" b="1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chemeClr val="bg1">
                        <a:lumMod val="50000"/>
                        <a:alpha val="43000"/>
                      </a:schemeClr>
                    </a:outerShdw>
                  </a:effectLst>
                </a:rPr>
                <a:t>Science</a:t>
              </a:r>
              <a:endParaRPr lang="en-US" altLang="zh-CN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</a:endParaRPr>
            </a:p>
            <a:p>
              <a:endParaRPr kumimoji="1" lang="zh-CN" altLang="en-US" sz="2000" b="1" dirty="0">
                <a:effectLst>
                  <a:outerShdw blurRad="50800" dist="381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73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Materials Commons: Provenance Entry</a:t>
            </a:r>
            <a:endParaRPr kumimoji="1" lang="zh-CN" altLang="en-US" sz="3600" dirty="0"/>
          </a:p>
        </p:txBody>
      </p:sp>
      <p:pic>
        <p:nvPicPr>
          <p:cNvPr id="8" name="图片 7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375305"/>
            <a:ext cx="8229600" cy="45174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31" indent="-342731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583" indent="-285609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35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411" indent="-228488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88" indent="-228488" algn="l" defTabSz="45697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64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38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313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87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i="1" dirty="0"/>
              <a:t>Sample </a:t>
            </a:r>
            <a:r>
              <a:rPr lang="en-US" sz="2600" dirty="0"/>
              <a:t>attributes name the types of data and describe how the data is stored</a:t>
            </a:r>
          </a:p>
          <a:p>
            <a:pPr lvl="1"/>
            <a:r>
              <a:rPr lang="en-US" sz="2200" dirty="0"/>
              <a:t>Composition, tensile yield strength, etc.</a:t>
            </a:r>
          </a:p>
          <a:p>
            <a:r>
              <a:rPr lang="en-US" sz="2600" i="1" dirty="0"/>
              <a:t>Process</a:t>
            </a:r>
            <a:r>
              <a:rPr lang="en-US" sz="2600" dirty="0"/>
              <a:t> templates specify what provenance information must / should / can be given.</a:t>
            </a:r>
          </a:p>
          <a:p>
            <a:pPr lvl="1"/>
            <a:r>
              <a:rPr lang="en-US" sz="2200" dirty="0"/>
              <a:t>Examples types: APT, SEM, Fatigue Test, Monte Carlo Calculation, Continuum Plasticity Calculation, etc.</a:t>
            </a:r>
          </a:p>
          <a:p>
            <a:pPr lvl="1"/>
            <a:r>
              <a:rPr lang="en-US" sz="2200" dirty="0"/>
              <a:t>Instrument settings, process conditions, simulation or analysis input files, output data files, etc.</a:t>
            </a:r>
          </a:p>
          <a:p>
            <a:r>
              <a:rPr lang="en-US" sz="2600" dirty="0" smtClean="0"/>
              <a:t>We develop templates with our users</a:t>
            </a:r>
          </a:p>
          <a:p>
            <a:r>
              <a:rPr lang="en-US" sz="2600" dirty="0" smtClean="0"/>
              <a:t>Templates also provide a dictionary of search terms</a:t>
            </a:r>
          </a:p>
        </p:txBody>
      </p:sp>
    </p:spTree>
    <p:extLst>
      <p:ext uri="{BB962C8B-B14F-4D97-AF65-F5344CB8AC3E}">
        <p14:creationId xmlns:p14="http://schemas.microsoft.com/office/powerpoint/2010/main" val="356923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terials Commons Sample 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" r="733"/>
          <a:stretch>
            <a:fillRect/>
          </a:stretch>
        </p:blipFill>
        <p:spPr>
          <a:xfrm>
            <a:off x="0" y="1109133"/>
            <a:ext cx="9113851" cy="5012267"/>
          </a:xfrm>
        </p:spPr>
      </p:pic>
      <p:sp>
        <p:nvSpPr>
          <p:cNvPr id="4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Materials Commons Sample View</a:t>
            </a:r>
            <a:endParaRPr kumimoji="1" lang="zh-CN" altLang="en-US" sz="2800" dirty="0"/>
          </a:p>
        </p:txBody>
      </p:sp>
      <p:pic>
        <p:nvPicPr>
          <p:cNvPr id="7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2100" y="2374900"/>
            <a:ext cx="3574345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View sample details including attribute changes across transformation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376495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4"/>
          <p:cNvSpPr/>
          <p:nvPr/>
        </p:nvSpPr>
        <p:spPr>
          <a:xfrm rot="1026027">
            <a:off x="2946400" y="2997200"/>
            <a:ext cx="889000" cy="2921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5800" y="3413548"/>
            <a:ext cx="2528145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Provenance Graph and Elements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There is a Wizard for entering new Provenance</a:t>
            </a:r>
            <a:endParaRPr lang="en-US" sz="1600" dirty="0"/>
          </a:p>
        </p:txBody>
      </p:sp>
      <p:sp>
        <p:nvSpPr>
          <p:cNvPr id="7" name="Up Arrow 6"/>
          <p:cNvSpPr/>
          <p:nvPr/>
        </p:nvSpPr>
        <p:spPr>
          <a:xfrm>
            <a:off x="6400800" y="3797300"/>
            <a:ext cx="355600" cy="9525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9100" y="4876800"/>
            <a:ext cx="24511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Samples and Attributes</a:t>
            </a:r>
            <a:endParaRPr lang="en-US" dirty="0"/>
          </a:p>
        </p:txBody>
      </p:sp>
      <p:pic>
        <p:nvPicPr>
          <p:cNvPr id="9" name="Content Placeholder 8" descr="Provenance and Sampl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" b="668"/>
          <a:stretch>
            <a:fillRect/>
          </a:stretch>
        </p:blipFill>
        <p:spPr>
          <a:xfrm>
            <a:off x="266699" y="1028700"/>
            <a:ext cx="8798253" cy="4838700"/>
          </a:xfrm>
        </p:spPr>
      </p:pic>
      <p:sp>
        <p:nvSpPr>
          <p:cNvPr id="10" name="Left Arrow 9"/>
          <p:cNvSpPr/>
          <p:nvPr/>
        </p:nvSpPr>
        <p:spPr>
          <a:xfrm>
            <a:off x="4395045" y="2374900"/>
            <a:ext cx="888155" cy="355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2100" y="2374900"/>
            <a:ext cx="3574345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Provenance details gives you access</a:t>
            </a:r>
          </a:p>
          <a:p>
            <a:r>
              <a:rPr lang="en-US" dirty="0" smtClean="0"/>
              <a:t>to all the attributes, objects and metadata</a:t>
            </a:r>
          </a:p>
        </p:txBody>
      </p:sp>
      <p:sp>
        <p:nvSpPr>
          <p:cNvPr id="12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Materials Commons Home Page Quick Access</a:t>
            </a:r>
            <a:endParaRPr kumimoji="1" lang="zh-CN" altLang="en-US" sz="2800" dirty="0"/>
          </a:p>
        </p:txBody>
      </p:sp>
      <p:pic>
        <p:nvPicPr>
          <p:cNvPr id="14" name="图片 165" descr="prisms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terials Commons File 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797"/>
          <a:stretch>
            <a:fillRect/>
          </a:stretch>
        </p:blipFill>
        <p:spPr>
          <a:xfrm>
            <a:off x="36563" y="1041400"/>
            <a:ext cx="9121548" cy="5016500"/>
          </a:xfrm>
        </p:spPr>
      </p:pic>
      <p:sp>
        <p:nvSpPr>
          <p:cNvPr id="5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Materials Commons File Tree</a:t>
            </a:r>
            <a:endParaRPr kumimoji="1" lang="zh-CN" altLang="en-US" sz="2800" dirty="0"/>
          </a:p>
        </p:txBody>
      </p:sp>
      <p:pic>
        <p:nvPicPr>
          <p:cNvPr id="7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9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>
            <a:stCxn id="14" idx="2"/>
          </p:cNvCxnSpPr>
          <p:nvPr/>
        </p:nvCxnSpPr>
        <p:spPr>
          <a:xfrm flipH="1">
            <a:off x="6825173" y="4550029"/>
            <a:ext cx="543205" cy="38906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270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000" dirty="0" smtClean="0">
                <a:solidFill>
                  <a:srgbClr val="FFFFFF"/>
                </a:solidFill>
                <a:latin typeface="Helvetica"/>
                <a:cs typeface="Helvetica"/>
              </a:rPr>
              <a:t>Search and Use Data</a:t>
            </a:r>
            <a:endParaRPr lang="en-US" sz="32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2646" y="3073397"/>
            <a:ext cx="5051778" cy="3649133"/>
          </a:xfrm>
          <a:prstGeom prst="rect">
            <a:avLst/>
          </a:prstGeom>
        </p:spPr>
        <p:txBody>
          <a:bodyPr vert="horz" lIns="91395" tIns="45698" rIns="91395" bIns="45698" rtlCol="0">
            <a:normAutofit/>
          </a:bodyPr>
          <a:lstStyle>
            <a:lvl1pPr marL="342731" indent="-342731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583" indent="-285609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35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411" indent="-228488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88" indent="-228488" algn="l" defTabSz="45697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64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38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313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87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Provenance: </a:t>
            </a:r>
          </a:p>
          <a:p>
            <a:pPr marL="457103" lvl="1" indent="0">
              <a:buFont typeface="Arial"/>
              <a:buNone/>
            </a:pPr>
            <a:endParaRPr lang="en-US" dirty="0"/>
          </a:p>
          <a:p>
            <a:pPr marL="457103" lvl="1" indent="0">
              <a:buFont typeface="Arial"/>
              <a:buNone/>
            </a:pPr>
            <a:r>
              <a:rPr lang="en-US" dirty="0"/>
              <a:t>The attribute A, </a:t>
            </a:r>
          </a:p>
          <a:p>
            <a:pPr marL="457103" lvl="1" indent="0">
              <a:buFont typeface="Arial"/>
              <a:buNone/>
            </a:pPr>
            <a:r>
              <a:rPr lang="en-US" dirty="0"/>
              <a:t>of sample S, </a:t>
            </a:r>
          </a:p>
          <a:p>
            <a:pPr marL="457103" lvl="1" indent="0">
              <a:buFont typeface="Arial"/>
              <a:buNone/>
            </a:pPr>
            <a:r>
              <a:rPr lang="en-US" dirty="0"/>
              <a:t>is value V, </a:t>
            </a:r>
          </a:p>
          <a:p>
            <a:pPr marL="457103" lvl="1" indent="0">
              <a:buFont typeface="Arial"/>
              <a:buNone/>
            </a:pPr>
            <a:r>
              <a:rPr lang="en-US" dirty="0"/>
              <a:t>as determined by process P.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76035" y="1168400"/>
            <a:ext cx="6481938" cy="4025816"/>
            <a:chOff x="123222" y="976804"/>
            <a:chExt cx="8741377" cy="5429113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269754" y="976804"/>
              <a:ext cx="6918578" cy="5359633"/>
              <a:chOff x="328751" y="50372"/>
              <a:chExt cx="8834889" cy="684414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682872" y="18119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682872" y="159875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algn="ctr"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269380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545536" y="3121541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6908560" y="3122510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62052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914702" y="314427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8751" y="3109929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90856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5545536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269380" y="4404605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Diamond 29"/>
              <p:cNvSpPr/>
              <p:nvPr/>
            </p:nvSpPr>
            <p:spPr>
              <a:xfrm>
                <a:off x="529532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815943" y="5381508"/>
                <a:ext cx="907386" cy="45986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r>
                  <a:rPr lang="en-US" sz="800" dirty="0" smtClean="0">
                    <a:solidFill>
                      <a:prstClr val="white"/>
                    </a:solidFill>
                    <a:latin typeface="Calibri"/>
                  </a:rPr>
                  <a:t>Sample</a:t>
                </a:r>
                <a:endParaRPr lang="en-US" sz="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Diamond 31"/>
              <p:cNvSpPr/>
              <p:nvPr/>
            </p:nvSpPr>
            <p:spPr>
              <a:xfrm>
                <a:off x="3115485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Diamond 32"/>
              <p:cNvSpPr/>
              <p:nvPr/>
            </p:nvSpPr>
            <p:spPr>
              <a:xfrm>
                <a:off x="1781511" y="4283770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Diamond 33"/>
              <p:cNvSpPr/>
              <p:nvPr/>
            </p:nvSpPr>
            <p:spPr>
              <a:xfrm>
                <a:off x="5796163" y="6434661"/>
                <a:ext cx="505823" cy="459860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Diamond 35"/>
              <p:cNvSpPr/>
              <p:nvPr/>
            </p:nvSpPr>
            <p:spPr>
              <a:xfrm>
                <a:off x="8028581" y="6356535"/>
                <a:ext cx="505823" cy="459861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0" tIns="45711" rIns="91420" bIns="45711"/>
              <a:lstStyle/>
              <a:p>
                <a:pPr defTabSz="457104"/>
                <a:endParaRPr lang="en-US" sz="8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7" name="Straight Connector 36"/>
              <p:cNvCxnSpPr>
                <a:endCxn id="20" idx="0"/>
              </p:cNvCxnSpPr>
              <p:nvPr/>
            </p:nvCxnSpPr>
            <p:spPr>
              <a:xfrm>
                <a:off x="4126655" y="641050"/>
                <a:ext cx="9908" cy="95770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26" idx="0"/>
              </p:cNvCxnSpPr>
              <p:nvPr/>
            </p:nvCxnSpPr>
            <p:spPr>
              <a:xfrm flipH="1">
                <a:off x="782444" y="2058613"/>
                <a:ext cx="3331647" cy="10513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endCxn id="24" idx="0"/>
              </p:cNvCxnSpPr>
              <p:nvPr/>
            </p:nvCxnSpPr>
            <p:spPr>
              <a:xfrm flipH="1">
                <a:off x="2074216" y="2058613"/>
                <a:ext cx="2029967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25" idx="0"/>
              </p:cNvCxnSpPr>
              <p:nvPr/>
            </p:nvCxnSpPr>
            <p:spPr>
              <a:xfrm flipH="1">
                <a:off x="3368396" y="2058613"/>
                <a:ext cx="768169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23" idx="0"/>
              </p:cNvCxnSpPr>
              <p:nvPr/>
            </p:nvCxnSpPr>
            <p:spPr>
              <a:xfrm>
                <a:off x="4131612" y="2058613"/>
                <a:ext cx="3230641" cy="1063900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endCxn id="22" idx="0"/>
              </p:cNvCxnSpPr>
              <p:nvPr/>
            </p:nvCxnSpPr>
            <p:spPr>
              <a:xfrm>
                <a:off x="4131609" y="2058613"/>
                <a:ext cx="1867620" cy="10629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21" idx="0"/>
              </p:cNvCxnSpPr>
              <p:nvPr/>
            </p:nvCxnSpPr>
            <p:spPr>
              <a:xfrm>
                <a:off x="4131612" y="2058613"/>
                <a:ext cx="591461" cy="10856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29" idx="0"/>
              </p:cNvCxnSpPr>
              <p:nvPr/>
            </p:nvCxnSpPr>
            <p:spPr>
              <a:xfrm>
                <a:off x="4723070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000318" y="3604140"/>
                <a:ext cx="0" cy="80046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endCxn id="27" idx="0"/>
              </p:cNvCxnSpPr>
              <p:nvPr/>
            </p:nvCxnSpPr>
            <p:spPr>
              <a:xfrm flipH="1">
                <a:off x="7362250" y="3582371"/>
                <a:ext cx="13184" cy="822231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7" idx="2"/>
                <a:endCxn id="31" idx="0"/>
              </p:cNvCxnSpPr>
              <p:nvPr/>
            </p:nvCxnSpPr>
            <p:spPr>
              <a:xfrm>
                <a:off x="7362252" y="4864466"/>
                <a:ext cx="907386" cy="51704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27" idx="2"/>
              </p:cNvCxnSpPr>
              <p:nvPr/>
            </p:nvCxnSpPr>
            <p:spPr>
              <a:xfrm flipH="1">
                <a:off x="7083578" y="4864463"/>
                <a:ext cx="278674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28" idx="2"/>
              </p:cNvCxnSpPr>
              <p:nvPr/>
            </p:nvCxnSpPr>
            <p:spPr>
              <a:xfrm>
                <a:off x="5999229" y="4864463"/>
                <a:ext cx="0" cy="68446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29" idx="2"/>
              </p:cNvCxnSpPr>
              <p:nvPr/>
            </p:nvCxnSpPr>
            <p:spPr>
              <a:xfrm>
                <a:off x="4723070" y="4864463"/>
                <a:ext cx="0" cy="64884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723074" y="5873889"/>
                <a:ext cx="1155218" cy="670002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76" idx="2"/>
                <a:endCxn id="34" idx="0"/>
              </p:cNvCxnSpPr>
              <p:nvPr/>
            </p:nvCxnSpPr>
            <p:spPr>
              <a:xfrm>
                <a:off x="6001317" y="5842667"/>
                <a:ext cx="47757" cy="591994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1" idx="2"/>
                <a:endCxn id="36" idx="0"/>
              </p:cNvCxnSpPr>
              <p:nvPr/>
            </p:nvCxnSpPr>
            <p:spPr>
              <a:xfrm>
                <a:off x="8269638" y="5841366"/>
                <a:ext cx="11854" cy="51516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709882" y="50372"/>
                <a:ext cx="1529071" cy="6889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marL="171414" indent="-171414" defTabSz="457104">
                  <a:buFont typeface="Arial"/>
                  <a:buChar char="•"/>
                </a:pPr>
                <a:r>
                  <a:rPr lang="en-US" sz="500" dirty="0">
                    <a:solidFill>
                      <a:prstClr val="black"/>
                    </a:solidFill>
                    <a:latin typeface="Calibri"/>
                  </a:rPr>
                  <a:t>Supplier</a:t>
                </a:r>
              </a:p>
              <a:p>
                <a:pPr marL="171414" indent="-171414" defTabSz="457104">
                  <a:buFont typeface="Arial"/>
                  <a:buChar char="•"/>
                </a:pPr>
                <a:r>
                  <a:rPr lang="en-US" sz="500" dirty="0">
                    <a:solidFill>
                      <a:prstClr val="black"/>
                    </a:solidFill>
                    <a:latin typeface="Calibri"/>
                  </a:rPr>
                  <a:t>Composition</a:t>
                </a:r>
              </a:p>
              <a:p>
                <a:pPr marL="171414" indent="-171414" defTabSz="457104">
                  <a:buFont typeface="Arial"/>
                  <a:buChar char="•"/>
                </a:pPr>
                <a:r>
                  <a:rPr lang="en-US" sz="500" dirty="0">
                    <a:solidFill>
                      <a:prstClr val="black"/>
                    </a:solidFill>
                    <a:latin typeface="Calibri"/>
                  </a:rPr>
                  <a:t>Geometry</a:t>
                </a:r>
              </a:p>
              <a:p>
                <a:pPr marL="171414" indent="-171414" defTabSz="457104">
                  <a:buFont typeface="Arial"/>
                  <a:buChar char="•"/>
                </a:pPr>
                <a:r>
                  <a:rPr lang="en-US" sz="500" dirty="0">
                    <a:solidFill>
                      <a:prstClr val="black"/>
                    </a:solidFill>
                    <a:latin typeface="Calibri"/>
                  </a:rPr>
                  <a:t>Treatment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89241" y="2422285"/>
                <a:ext cx="3689050" cy="3771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800" b="1" dirty="0" smtClean="0">
                    <a:solidFill>
                      <a:prstClr val="black"/>
                    </a:solidFill>
                    <a:latin typeface="Calibri"/>
                  </a:rPr>
                  <a:t>Sectioning</a:t>
                </a:r>
                <a:endParaRPr lang="en-US" sz="8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028577" y="3108128"/>
                <a:ext cx="1135063" cy="4239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none" lIns="91420" tIns="45711" rIns="91420" bIns="45711" rtlCol="0">
                <a:spAutoFit/>
              </a:bodyPr>
              <a:lstStyle/>
              <a:p>
                <a:pPr marL="171414" indent="-171414" defTabSz="457104">
                  <a:buFont typeface="Arial"/>
                  <a:buChar char="•"/>
                </a:pPr>
                <a:r>
                  <a:rPr lang="en-US" sz="500" dirty="0">
                    <a:solidFill>
                      <a:prstClr val="black"/>
                    </a:solidFill>
                    <a:latin typeface="Calibri"/>
                  </a:rPr>
                  <a:t>Location</a:t>
                </a:r>
              </a:p>
              <a:p>
                <a:pPr marL="171414" indent="-171414" defTabSz="457104">
                  <a:buFont typeface="Arial"/>
                  <a:buChar char="•"/>
                </a:pPr>
                <a:r>
                  <a:rPr lang="en-US" sz="500" dirty="0">
                    <a:solidFill>
                      <a:prstClr val="black"/>
                    </a:solidFill>
                    <a:latin typeface="Calibri"/>
                  </a:rPr>
                  <a:t>Orientation</a:t>
                </a:r>
              </a:p>
            </p:txBody>
          </p:sp>
          <p:cxnSp>
            <p:nvCxnSpPr>
              <p:cNvPr id="57" name="Straight Connector 56"/>
              <p:cNvCxnSpPr>
                <a:endCxn id="32" idx="0"/>
              </p:cNvCxnSpPr>
              <p:nvPr/>
            </p:nvCxnSpPr>
            <p:spPr>
              <a:xfrm>
                <a:off x="3368394" y="3564951"/>
                <a:ext cx="0" cy="71881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33" idx="0"/>
              </p:cNvCxnSpPr>
              <p:nvPr/>
            </p:nvCxnSpPr>
            <p:spPr>
              <a:xfrm>
                <a:off x="2034420" y="3581404"/>
                <a:ext cx="0" cy="702368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30" idx="0"/>
              </p:cNvCxnSpPr>
              <p:nvPr/>
            </p:nvCxnSpPr>
            <p:spPr>
              <a:xfrm>
                <a:off x="782441" y="3582374"/>
                <a:ext cx="0" cy="701399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518997" y="1043633"/>
                <a:ext cx="1295744" cy="3771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defTabSz="457104"/>
                <a:r>
                  <a:rPr lang="en-US" sz="800" b="1" dirty="0" smtClean="0">
                    <a:solidFill>
                      <a:prstClr val="black"/>
                    </a:solidFill>
                    <a:latin typeface="Calibri"/>
                  </a:rPr>
                  <a:t>Treatment</a:t>
                </a:r>
                <a:endParaRPr lang="en-US" sz="8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269379" y="3760021"/>
                <a:ext cx="3546562" cy="3771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800" b="1" dirty="0" smtClean="0">
                    <a:solidFill>
                      <a:prstClr val="black"/>
                    </a:solidFill>
                    <a:latin typeface="Calibri"/>
                  </a:rPr>
                  <a:t>Machining</a:t>
                </a:r>
                <a:endParaRPr lang="en-US" sz="8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5063" y="5012175"/>
                <a:ext cx="961704" cy="37098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800" b="1" dirty="0" smtClean="0">
                    <a:solidFill>
                      <a:prstClr val="black"/>
                    </a:solidFill>
                    <a:latin typeface="Calibri"/>
                  </a:rPr>
                  <a:t>Fatigue</a:t>
                </a:r>
                <a:endParaRPr lang="en-US" sz="8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981074" y="5979352"/>
                <a:ext cx="1882841" cy="3771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800" b="1" dirty="0" smtClean="0">
                    <a:solidFill>
                      <a:prstClr val="black"/>
                    </a:solidFill>
                    <a:latin typeface="Calibri"/>
                  </a:rPr>
                  <a:t>Analysis</a:t>
                </a:r>
                <a:endParaRPr lang="en-US" sz="8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815947" y="5946155"/>
                <a:ext cx="950686" cy="3771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800" b="1" dirty="0" smtClean="0">
                    <a:solidFill>
                      <a:prstClr val="black"/>
                    </a:solidFill>
                    <a:latin typeface="Calibri"/>
                  </a:rPr>
                  <a:t>SEM</a:t>
                </a:r>
                <a:endParaRPr lang="en-US" sz="8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917878" y="5012175"/>
                <a:ext cx="1372564" cy="3771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</p:spPr>
            <p:txBody>
              <a:bodyPr wrap="square" lIns="91420" tIns="45711" rIns="91420" bIns="45711" rtlCol="0">
                <a:spAutoFit/>
              </a:bodyPr>
              <a:lstStyle/>
              <a:p>
                <a:pPr algn="ctr" defTabSz="457104"/>
                <a:r>
                  <a:rPr lang="en-US" sz="800" b="1" dirty="0" smtClean="0">
                    <a:solidFill>
                      <a:prstClr val="black"/>
                    </a:solidFill>
                    <a:latin typeface="Calibri"/>
                  </a:rPr>
                  <a:t>Fatigue</a:t>
                </a:r>
                <a:endParaRPr lang="en-US" sz="8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31332" y="4658762"/>
              <a:ext cx="1119548" cy="33202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500" dirty="0">
                  <a:solidFill>
                    <a:prstClr val="black"/>
                  </a:solidFill>
                  <a:latin typeface="Calibri"/>
                </a:rPr>
                <a:t>Grain size</a:t>
              </a:r>
            </a:p>
            <a:p>
              <a:pPr marL="171414" indent="-171414" defTabSz="457104">
                <a:buFont typeface="Arial"/>
                <a:buChar char="•"/>
              </a:pPr>
              <a:r>
                <a:rPr lang="en-US" sz="500" dirty="0">
                  <a:solidFill>
                    <a:prstClr val="black"/>
                  </a:solidFill>
                  <a:latin typeface="Calibri"/>
                </a:rPr>
                <a:t>Morphology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8702" y="4677127"/>
              <a:ext cx="1119548" cy="33202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500" dirty="0">
                  <a:solidFill>
                    <a:prstClr val="black"/>
                  </a:solidFill>
                  <a:latin typeface="Calibri"/>
                </a:rPr>
                <a:t>Ppt. size</a:t>
              </a:r>
            </a:p>
            <a:p>
              <a:pPr marL="171414" indent="-171414" defTabSz="457104">
                <a:buFont typeface="Arial"/>
                <a:buChar char="•"/>
              </a:pPr>
              <a:r>
                <a:rPr lang="en-US" sz="500" dirty="0">
                  <a:solidFill>
                    <a:prstClr val="black"/>
                  </a:solidFill>
                  <a:latin typeface="Calibri"/>
                </a:rPr>
                <a:t>Grain orientation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456" y="4677127"/>
              <a:ext cx="1119548" cy="2362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500" dirty="0">
                  <a:solidFill>
                    <a:prstClr val="black"/>
                  </a:solidFill>
                  <a:latin typeface="Calibri"/>
                </a:rPr>
                <a:t>Ppt. chemistry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9823" y="5279625"/>
              <a:ext cx="816400" cy="23629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500" dirty="0">
                  <a:solidFill>
                    <a:prstClr val="black"/>
                  </a:solidFill>
                  <a:latin typeface="Calibri"/>
                </a:rPr>
                <a:t>N</a:t>
              </a:r>
              <a:r>
                <a:rPr lang="en-US" sz="500" baseline="-25000" dirty="0">
                  <a:solidFill>
                    <a:prstClr val="black"/>
                  </a:solidFill>
                  <a:latin typeface="Calibri"/>
                </a:rPr>
                <a:t>f</a:t>
              </a:r>
              <a:r>
                <a:rPr lang="en-US" sz="500" dirty="0">
                  <a:solidFill>
                    <a:prstClr val="black"/>
                  </a:solidFill>
                  <a:latin typeface="Calibri"/>
                </a:rPr>
                <a:t> vs. Δε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95342" y="5308924"/>
              <a:ext cx="781423" cy="22825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500" dirty="0">
                  <a:solidFill>
                    <a:prstClr val="black"/>
                  </a:solidFill>
                  <a:latin typeface="Calibri"/>
                </a:rPr>
                <a:t>N</a:t>
              </a:r>
              <a:r>
                <a:rPr lang="en-US" sz="500" baseline="-25000" dirty="0">
                  <a:solidFill>
                    <a:prstClr val="black"/>
                  </a:solidFill>
                  <a:latin typeface="Calibri"/>
                </a:rPr>
                <a:t>f</a:t>
              </a:r>
              <a:r>
                <a:rPr lang="en-US" sz="500" dirty="0">
                  <a:solidFill>
                    <a:prstClr val="black"/>
                  </a:solidFill>
                  <a:latin typeface="Calibri"/>
                </a:rPr>
                <a:t> vs. Δε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55467" y="5967813"/>
              <a:ext cx="1109132" cy="2362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500" dirty="0">
                  <a:solidFill>
                    <a:prstClr val="black"/>
                  </a:solidFill>
                  <a:latin typeface="Calibri"/>
                </a:rPr>
                <a:t>Crack location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222" y="4215479"/>
              <a:ext cx="1352186" cy="472604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marL="171450" indent="-171450" defTabSz="457104">
                <a:buFont typeface="Arial"/>
                <a:buChar char="•"/>
              </a:pPr>
              <a:r>
                <a:rPr lang="en-US" sz="800" dirty="0" smtClean="0">
                  <a:solidFill>
                    <a:prstClr val="black"/>
                  </a:solidFill>
                  <a:latin typeface="Calibri"/>
                </a:rPr>
                <a:t>Images</a:t>
              </a:r>
            </a:p>
            <a:p>
              <a:pPr marL="171450" indent="-171450" defTabSz="457104">
                <a:buFont typeface="Arial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alibri"/>
                </a:rPr>
                <a:t>Measurements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9784" y="5933313"/>
              <a:ext cx="1352186" cy="472604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marL="171450" indent="-171450" defTabSz="457104">
                <a:buFont typeface="Arial"/>
                <a:buChar char="•"/>
              </a:pPr>
              <a:r>
                <a:rPr lang="en-US" sz="800" dirty="0" smtClean="0">
                  <a:solidFill>
                    <a:prstClr val="black"/>
                  </a:solidFill>
                  <a:latin typeface="Calibri"/>
                </a:rPr>
                <a:t>Images</a:t>
              </a:r>
            </a:p>
            <a:p>
              <a:pPr marL="171450" indent="-171450" defTabSz="457104">
                <a:buFont typeface="Arial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alibri"/>
                </a:rPr>
                <a:t>Measurements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034659" y="1125995"/>
            <a:ext cx="1801872" cy="1771133"/>
            <a:chOff x="550523" y="1104375"/>
            <a:chExt cx="1801872" cy="1771133"/>
          </a:xfrm>
        </p:grpSpPr>
        <p:sp>
          <p:nvSpPr>
            <p:cNvPr id="139" name="Diamond 138"/>
            <p:cNvSpPr/>
            <p:nvPr/>
          </p:nvSpPr>
          <p:spPr>
            <a:xfrm>
              <a:off x="629045" y="1104375"/>
              <a:ext cx="396109" cy="360116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defTabSz="457104"/>
              <a:endParaRPr lang="en-US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68913" y="1175264"/>
              <a:ext cx="475170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File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53453" y="1530148"/>
              <a:ext cx="471700" cy="33853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algn="ctr" defTabSz="457104"/>
              <a:endParaRPr lang="en-US" sz="16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65581" y="1530148"/>
              <a:ext cx="819715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Process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629234" y="1643809"/>
              <a:ext cx="276575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53452" y="2310255"/>
              <a:ext cx="594994" cy="26159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txBody>
            <a:bodyPr wrap="none" lIns="91420" tIns="45711" rIns="91420" bIns="45711" rtlCol="0">
              <a:spAutoFit/>
            </a:bodyPr>
            <a:lstStyle/>
            <a:p>
              <a:pPr marL="171414" indent="-171414" defTabSz="457104">
                <a:buFont typeface="Arial"/>
                <a:buChar char="•"/>
              </a:pPr>
              <a:r>
                <a:rPr lang="en-US" sz="1100" dirty="0">
                  <a:solidFill>
                    <a:prstClr val="black"/>
                  </a:solidFill>
                  <a:latin typeface="Calibri"/>
                </a:rPr>
                <a:t>Text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153116" y="2290751"/>
              <a:ext cx="1199279" cy="584757"/>
            </a:xfrm>
            <a:prstGeom prst="rect">
              <a:avLst/>
            </a:prstGeom>
            <a:noFill/>
          </p:spPr>
          <p:txBody>
            <a:bodyPr wrap="squar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Sample Attributes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550523" y="1896426"/>
              <a:ext cx="553340" cy="36011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11" rIns="91420" bIns="45711"/>
            <a:lstStyle/>
            <a:p>
              <a:pPr algn="ctr" defTabSz="457104"/>
              <a:endParaRPr lang="en-US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183033" y="1936207"/>
              <a:ext cx="798075" cy="338536"/>
            </a:xfrm>
            <a:prstGeom prst="rect">
              <a:avLst/>
            </a:prstGeom>
            <a:noFill/>
          </p:spPr>
          <p:txBody>
            <a:bodyPr wrap="none" lIns="91420" tIns="45711" rIns="91420" bIns="45711" rtlCol="0">
              <a:spAutoFit/>
            </a:bodyPr>
            <a:lstStyle/>
            <a:p>
              <a:pPr defTabSz="457104"/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Sample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426200" y="4362640"/>
            <a:ext cx="587982" cy="16925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5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50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500" dirty="0">
                <a:solidFill>
                  <a:prstClr val="black"/>
                </a:solidFill>
                <a:latin typeface="Calibri"/>
              </a:rPr>
              <a:t> vs. Δε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398956" y="3309888"/>
            <a:ext cx="2081189" cy="231673"/>
            <a:chOff x="1178177" y="3902013"/>
            <a:chExt cx="2927770" cy="325911"/>
          </a:xfrm>
        </p:grpSpPr>
        <p:sp>
          <p:nvSpPr>
            <p:cNvPr id="82" name="TextBox 81"/>
            <p:cNvSpPr txBox="1"/>
            <p:nvPr/>
          </p:nvSpPr>
          <p:spPr>
            <a:xfrm>
              <a:off x="1178177" y="3902013"/>
              <a:ext cx="829916" cy="32470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algn="ctr" defTabSz="457104"/>
              <a:r>
                <a:rPr lang="en-US" sz="900" b="1" dirty="0" smtClean="0">
                  <a:solidFill>
                    <a:prstClr val="black"/>
                  </a:solidFill>
                  <a:latin typeface="Calibri"/>
                </a:rPr>
                <a:t>Optical</a:t>
              </a:r>
              <a:endParaRPr lang="en-US" sz="9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08964" y="3903221"/>
              <a:ext cx="829916" cy="32470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algn="ctr" defTabSz="457104"/>
              <a:r>
                <a:rPr lang="en-US" sz="900" b="1" dirty="0" smtClean="0">
                  <a:solidFill>
                    <a:prstClr val="black"/>
                  </a:solidFill>
                  <a:latin typeface="Calibri"/>
                </a:rPr>
                <a:t>SEM</a:t>
              </a:r>
              <a:endParaRPr lang="en-US" sz="9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76031" y="3902301"/>
              <a:ext cx="829916" cy="32470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</p:spPr>
          <p:txBody>
            <a:bodyPr wrap="square" lIns="91420" tIns="45711" rIns="91420" bIns="45711" rtlCol="0">
              <a:spAutoFit/>
            </a:bodyPr>
            <a:lstStyle/>
            <a:p>
              <a:pPr algn="ctr" defTabSz="457104"/>
              <a:r>
                <a:rPr lang="en-US" sz="900" b="1" dirty="0">
                  <a:solidFill>
                    <a:prstClr val="black"/>
                  </a:solidFill>
                  <a:latin typeface="Calibri"/>
                </a:rPr>
                <a:t>T</a:t>
              </a:r>
              <a:r>
                <a:rPr lang="en-US" sz="900" b="1" dirty="0" smtClean="0">
                  <a:solidFill>
                    <a:prstClr val="black"/>
                  </a:solidFill>
                  <a:latin typeface="Calibri"/>
                </a:rPr>
                <a:t>EM</a:t>
              </a:r>
              <a:endParaRPr lang="en-US" sz="9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426200" y="4053243"/>
            <a:ext cx="558447" cy="215425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800" b="1" dirty="0" smtClean="0">
                <a:solidFill>
                  <a:prstClr val="black"/>
                </a:solidFill>
                <a:latin typeface="Calibri"/>
              </a:rPr>
              <a:t>Fatigue</a:t>
            </a:r>
            <a:endParaRPr lang="en-US" sz="8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30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5130800"/>
          </a:xfrm>
        </p:spPr>
        <p:txBody>
          <a:bodyPr>
            <a:normAutofit/>
          </a:bodyPr>
          <a:lstStyle/>
          <a:p>
            <a:r>
              <a:rPr lang="en-US" dirty="0" smtClean="0"/>
              <a:t>Indexes objects and relationships</a:t>
            </a:r>
          </a:p>
          <a:p>
            <a:r>
              <a:rPr lang="en-US" dirty="0" smtClean="0"/>
              <a:t>Working on dictionary of terms and synonyms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Mg=magnesium</a:t>
            </a:r>
          </a:p>
          <a:p>
            <a:r>
              <a:rPr lang="en-US" dirty="0" smtClean="0"/>
              <a:t>When changes are made index is updated in ‘real-time’ (1 second </a:t>
            </a:r>
            <a:r>
              <a:rPr lang="en-US" smtClean="0"/>
              <a:t>lag)</a:t>
            </a:r>
            <a:endParaRPr lang="en-US" dirty="0" smtClean="0"/>
          </a:p>
          <a:p>
            <a:r>
              <a:rPr lang="en-US" dirty="0" smtClean="0"/>
              <a:t>The search interface allows you to explore large project data sets</a:t>
            </a:r>
            <a:endParaRPr lang="en-US" dirty="0"/>
          </a:p>
        </p:txBody>
      </p:sp>
      <p:sp>
        <p:nvSpPr>
          <p:cNvPr id="4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Search Overview</a:t>
            </a:r>
            <a:endParaRPr kumimoji="1" lang="zh-CN" altLang="en-US" sz="2800" dirty="0"/>
          </a:p>
        </p:txBody>
      </p:sp>
      <p:pic>
        <p:nvPicPr>
          <p:cNvPr id="6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2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270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000" dirty="0" smtClean="0">
                <a:solidFill>
                  <a:srgbClr val="FFFFFF"/>
                </a:solidFill>
                <a:latin typeface="Helvetica"/>
                <a:cs typeface="Helvetica"/>
              </a:rPr>
              <a:t>Searching Data: Next Generation</a:t>
            </a:r>
            <a:endParaRPr lang="en-US" sz="32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32646" y="1130297"/>
            <a:ext cx="8795454" cy="2590803"/>
          </a:xfrm>
          <a:prstGeom prst="rect">
            <a:avLst/>
          </a:prstGeom>
        </p:spPr>
        <p:txBody>
          <a:bodyPr vert="horz" lIns="91395" tIns="45698" rIns="91395" bIns="45698" rtlCol="0">
            <a:noAutofit/>
          </a:bodyPr>
          <a:lstStyle>
            <a:lvl1pPr marL="342731" indent="-342731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583" indent="-285609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35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411" indent="-228488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88" indent="-228488" algn="l" defTabSz="45697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64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38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313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87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/>
              <a:t>Provenance: </a:t>
            </a:r>
          </a:p>
          <a:p>
            <a:pPr marL="457103" lvl="1" indent="0">
              <a:buFont typeface="Arial"/>
              <a:buNone/>
            </a:pPr>
            <a:r>
              <a:rPr lang="en-US" sz="2000"/>
              <a:t>The attribute A, of sample S, is value V, as determined by process 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100" y="2182217"/>
            <a:ext cx="891760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Search: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General:</a:t>
            </a:r>
          </a:p>
          <a:p>
            <a:pPr marL="742726" lvl="1" indent="-285750">
              <a:buFont typeface="Arial"/>
              <a:buChar char="•"/>
            </a:pPr>
            <a:r>
              <a:rPr lang="en-US" sz="2000"/>
              <a:t>Find all samples that have attributes X, Y, Z and underwent process of type T.</a:t>
            </a:r>
          </a:p>
          <a:p>
            <a:pPr marL="742726" lvl="1" indent="-285750">
              <a:buFont typeface="Arial"/>
              <a:buChar char="•"/>
            </a:pPr>
            <a:r>
              <a:rPr lang="en-US" sz="2000"/>
              <a:t>Find all samples that have attribute X, as measured by process of type T.</a:t>
            </a:r>
          </a:p>
          <a:p>
            <a:endParaRPr lang="en-US" sz="2000"/>
          </a:p>
          <a:p>
            <a:r>
              <a:rPr lang="en-US" sz="2000"/>
              <a:t>Define materials using a pre-defined filter: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AZ91:</a:t>
            </a:r>
          </a:p>
          <a:p>
            <a:pPr marL="742726" lvl="1" indent="-285750">
              <a:buFont typeface="Arial"/>
              <a:buChar char="•"/>
            </a:pPr>
            <a:r>
              <a:rPr lang="en-US" sz="2000"/>
              <a:t>Select all samples that have composition (wt%): </a:t>
            </a:r>
          </a:p>
          <a:p>
            <a:pPr marL="1199702" lvl="2" indent="-285750">
              <a:buFont typeface="Arial"/>
              <a:buChar char="•"/>
            </a:pPr>
            <a:r>
              <a:rPr lang="en-US"/>
              <a:t>Mg=90.8±0.1, Al=8.25±0.01, Zn=90.8±0.1, Si=0.035±0.005, Mg=0.22±0.01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AZ91-T6</a:t>
            </a:r>
          </a:p>
          <a:p>
            <a:pPr marL="742726" lvl="1" indent="-285750">
              <a:buFont typeface="Arial"/>
              <a:buChar char="•"/>
            </a:pPr>
            <a:r>
              <a:rPr lang="en-US" sz="2000"/>
              <a:t>Select all samples that match AZ91, with solution treatment and aging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Phase: HCP-Mg</a:t>
            </a:r>
          </a:p>
          <a:p>
            <a:pPr marL="742726" lvl="1" indent="-285750">
              <a:buFont typeface="Arial"/>
              <a:buChar char="•"/>
            </a:pPr>
            <a:r>
              <a:rPr lang="en-US" sz="2000"/>
              <a:t>Select all samples that are mostly Mg, and P6</a:t>
            </a:r>
            <a:r>
              <a:rPr lang="en-US" sz="2000" baseline="-25000"/>
              <a:t>3</a:t>
            </a:r>
            <a:r>
              <a:rPr lang="en-US" sz="2000"/>
              <a:t>/mmc</a:t>
            </a:r>
          </a:p>
        </p:txBody>
      </p:sp>
    </p:spTree>
    <p:extLst>
      <p:ext uri="{BB962C8B-B14F-4D97-AF65-F5344CB8AC3E}">
        <p14:creationId xmlns:p14="http://schemas.microsoft.com/office/powerpoint/2010/main" val="204975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914400" y="3889633"/>
            <a:ext cx="939800" cy="11557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/>
          <p:cNvSpPr/>
          <p:nvPr/>
        </p:nvSpPr>
        <p:spPr>
          <a:xfrm>
            <a:off x="1181100" y="4245233"/>
            <a:ext cx="1041400" cy="11811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document 3"/>
          <p:cNvSpPr/>
          <p:nvPr/>
        </p:nvSpPr>
        <p:spPr>
          <a:xfrm>
            <a:off x="6299200" y="3775333"/>
            <a:ext cx="1714500" cy="172033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54200" y="1270000"/>
            <a:ext cx="4445000" cy="1219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Change Indexer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3100" y="555676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Cluster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4107" y="5569466"/>
            <a:ext cx="152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Cluster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>
            <a:off x="914400" y="2019300"/>
            <a:ext cx="850900" cy="1244600"/>
          </a:xfrm>
          <a:prstGeom prst="bentArrow">
            <a:avLst/>
          </a:prstGeom>
          <a:solidFill>
            <a:schemeClr val="bg2"/>
          </a:solidFill>
          <a:ln w="127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5400000">
            <a:off x="6530975" y="1952625"/>
            <a:ext cx="1073150" cy="1244600"/>
          </a:xfrm>
          <a:prstGeom prst="bentArrow">
            <a:avLst/>
          </a:prstGeom>
          <a:solidFill>
            <a:schemeClr val="bg2"/>
          </a:solidFill>
          <a:ln w="127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7945" y="3373735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Real time indexing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Receive database changes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affected search objects</a:t>
            </a:r>
          </a:p>
          <a:p>
            <a:pPr marL="742726" lvl="1" indent="-285750">
              <a:buFont typeface="Arial"/>
              <a:buChar char="•"/>
            </a:pPr>
            <a:r>
              <a:rPr lang="en-US" dirty="0" smtClean="0"/>
              <a:t>Understands relationships</a:t>
            </a:r>
          </a:p>
        </p:txBody>
      </p:sp>
      <p:sp>
        <p:nvSpPr>
          <p:cNvPr id="11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/>
              <a:t>Real Time Search</a:t>
            </a:r>
            <a:endParaRPr kumimoji="1" lang="zh-CN" altLang="en-US" sz="4400" dirty="0"/>
          </a:p>
        </p:txBody>
      </p:sp>
      <p:pic>
        <p:nvPicPr>
          <p:cNvPr id="13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536" y="3373735"/>
            <a:ext cx="112512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DB Events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84107" y="3263900"/>
            <a:ext cx="26403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New/Updated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5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terials Commons Search in No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309"/>
          <a:stretch>
            <a:fillRect/>
          </a:stretch>
        </p:blipFill>
        <p:spPr>
          <a:xfrm>
            <a:off x="1" y="1206500"/>
            <a:ext cx="9158110" cy="5036608"/>
          </a:xfrm>
        </p:spPr>
      </p:pic>
      <p:sp>
        <p:nvSpPr>
          <p:cNvPr id="4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Materials Commons Search In Note</a:t>
            </a:r>
            <a:endParaRPr kumimoji="1" lang="zh-CN" altLang="en-US" sz="2800" dirty="0"/>
          </a:p>
        </p:txBody>
      </p:sp>
      <p:pic>
        <p:nvPicPr>
          <p:cNvPr id="7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2100" y="2374900"/>
            <a:ext cx="3574345" cy="20313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 will match against multiple object types and search across relationships.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 we see a search that matched the note in a file and the sample that the file is used in.</a:t>
            </a:r>
          </a:p>
        </p:txBody>
      </p:sp>
    </p:spTree>
    <p:extLst>
      <p:ext uri="{BB962C8B-B14F-4D97-AF65-F5344CB8AC3E}">
        <p14:creationId xmlns:p14="http://schemas.microsoft.com/office/powerpoint/2010/main" val="117555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9-01 at 2.56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" b="401"/>
          <a:stretch>
            <a:fillRect/>
          </a:stretch>
        </p:blipFill>
        <p:spPr>
          <a:xfrm>
            <a:off x="66364" y="1065053"/>
            <a:ext cx="9053690" cy="4979181"/>
          </a:xfrm>
        </p:spPr>
      </p:pic>
      <p:sp>
        <p:nvSpPr>
          <p:cNvPr id="5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Materials Commons Search in Files</a:t>
            </a:r>
            <a:endParaRPr kumimoji="1" lang="zh-CN" altLang="en-US" sz="2800" dirty="0"/>
          </a:p>
        </p:txBody>
      </p:sp>
      <p:sp>
        <p:nvSpPr>
          <p:cNvPr id="6" name="Left Arrow 5"/>
          <p:cNvSpPr/>
          <p:nvPr/>
        </p:nvSpPr>
        <p:spPr>
          <a:xfrm>
            <a:off x="2498938" y="4314839"/>
            <a:ext cx="1324575" cy="3140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38282" y="4145758"/>
            <a:ext cx="3574345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Match sample using a file containing the word “sigma” in the file</a:t>
            </a:r>
          </a:p>
        </p:txBody>
      </p:sp>
    </p:spTree>
    <p:extLst>
      <p:ext uri="{BB962C8B-B14F-4D97-AF65-F5344CB8AC3E}">
        <p14:creationId xmlns:p14="http://schemas.microsoft.com/office/powerpoint/2010/main" val="161971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87489"/>
            <a:ext cx="9158109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600" dirty="0" smtClean="0">
                <a:solidFill>
                  <a:srgbClr val="FFFFFF"/>
                </a:solidFill>
                <a:latin typeface="Helvetica"/>
                <a:cs typeface="Helvetica"/>
              </a:rPr>
              <a:t>The Materials Commons - Goals</a:t>
            </a:r>
            <a:endParaRPr lang="en-US" sz="18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6800"/>
            <a:ext cx="9144000" cy="47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7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terials Commons Search Preview 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" r="663"/>
          <a:stretch>
            <a:fillRect/>
          </a:stretch>
        </p:blipFill>
        <p:spPr>
          <a:xfrm>
            <a:off x="0" y="1117600"/>
            <a:ext cx="9143999" cy="5028847"/>
          </a:xfrm>
        </p:spPr>
      </p:pic>
      <p:sp>
        <p:nvSpPr>
          <p:cNvPr id="4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Materials Commons Search File Preview</a:t>
            </a:r>
            <a:endParaRPr kumimoji="1" lang="zh-CN" altLang="en-US" sz="2800" dirty="0"/>
          </a:p>
        </p:txBody>
      </p:sp>
      <p:pic>
        <p:nvPicPr>
          <p:cNvPr id="7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500" y="1130300"/>
            <a:ext cx="357434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Preview search hit</a:t>
            </a:r>
          </a:p>
        </p:txBody>
      </p:sp>
    </p:spTree>
    <p:extLst>
      <p:ext uri="{BB962C8B-B14F-4D97-AF65-F5344CB8AC3E}">
        <p14:creationId xmlns:p14="http://schemas.microsoft.com/office/powerpoint/2010/main" val="180634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5791200" y="5555126"/>
            <a:ext cx="814526" cy="49007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143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FFFFFF"/>
                </a:solidFill>
                <a:latin typeface="Helvetica"/>
                <a:cs typeface="Helvetica"/>
              </a:rPr>
              <a:t>Scientific Knowledge Informs Provenance</a:t>
            </a:r>
            <a:endParaRPr lang="en-US" sz="16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896357" y="1079247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96357" y="2189334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55649" y="3399633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55004" y="3381827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22384" y="3382586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1336" y="3399633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94805" y="3399633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9753" y="3372734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22384" y="4386591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55004" y="4386591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55649" y="4386591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1426985" y="4291965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32953" y="5151600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3452037" y="4291965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2407406" y="4291965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5485380" y="5967812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7299470" y="5915141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Straight Connector 26"/>
          <p:cNvCxnSpPr>
            <a:endCxn id="9" idx="0"/>
          </p:cNvCxnSpPr>
          <p:nvPr/>
        </p:nvCxnSpPr>
        <p:spPr>
          <a:xfrm>
            <a:off x="4243882" y="1439362"/>
            <a:ext cx="7759" cy="7499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0"/>
          </p:cNvCxnSpPr>
          <p:nvPr/>
        </p:nvCxnSpPr>
        <p:spPr>
          <a:xfrm flipH="1">
            <a:off x="1625039" y="2549451"/>
            <a:ext cx="2609004" cy="82328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0"/>
          </p:cNvCxnSpPr>
          <p:nvPr/>
        </p:nvCxnSpPr>
        <p:spPr>
          <a:xfrm flipH="1">
            <a:off x="2636622" y="2549451"/>
            <a:ext cx="1589662" cy="85018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4" idx="0"/>
          </p:cNvCxnSpPr>
          <p:nvPr/>
        </p:nvCxnSpPr>
        <p:spPr>
          <a:xfrm flipH="1">
            <a:off x="3650091" y="2549451"/>
            <a:ext cx="601551" cy="85018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0"/>
          </p:cNvCxnSpPr>
          <p:nvPr/>
        </p:nvCxnSpPr>
        <p:spPr>
          <a:xfrm>
            <a:off x="4247764" y="2549451"/>
            <a:ext cx="2529906" cy="83313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1" idx="0"/>
          </p:cNvCxnSpPr>
          <p:nvPr/>
        </p:nvCxnSpPr>
        <p:spPr>
          <a:xfrm>
            <a:off x="4247761" y="2549451"/>
            <a:ext cx="1462528" cy="83237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0" idx="0"/>
          </p:cNvCxnSpPr>
          <p:nvPr/>
        </p:nvCxnSpPr>
        <p:spPr>
          <a:xfrm>
            <a:off x="4247764" y="2549451"/>
            <a:ext cx="463172" cy="85018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8" idx="0"/>
          </p:cNvCxnSpPr>
          <p:nvPr/>
        </p:nvCxnSpPr>
        <p:spPr>
          <a:xfrm>
            <a:off x="4710933" y="3759749"/>
            <a:ext cx="0" cy="62683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11142" y="3759749"/>
            <a:ext cx="0" cy="62683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6" idx="0"/>
          </p:cNvCxnSpPr>
          <p:nvPr/>
        </p:nvCxnSpPr>
        <p:spPr>
          <a:xfrm flipH="1">
            <a:off x="6777668" y="3742702"/>
            <a:ext cx="10324" cy="64388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2"/>
            <a:endCxn id="20" idx="0"/>
          </p:cNvCxnSpPr>
          <p:nvPr/>
        </p:nvCxnSpPr>
        <p:spPr>
          <a:xfrm>
            <a:off x="6777669" y="4746706"/>
            <a:ext cx="710572" cy="40489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2"/>
          </p:cNvCxnSpPr>
          <p:nvPr/>
        </p:nvCxnSpPr>
        <p:spPr>
          <a:xfrm flipH="1">
            <a:off x="6559440" y="4746704"/>
            <a:ext cx="218229" cy="5360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2"/>
          </p:cNvCxnSpPr>
          <p:nvPr/>
        </p:nvCxnSpPr>
        <p:spPr>
          <a:xfrm>
            <a:off x="5710289" y="4746704"/>
            <a:ext cx="0" cy="5360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2"/>
          </p:cNvCxnSpPr>
          <p:nvPr/>
        </p:nvCxnSpPr>
        <p:spPr>
          <a:xfrm>
            <a:off x="4710933" y="4746704"/>
            <a:ext cx="0" cy="50810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1" idx="2"/>
          </p:cNvCxnSpPr>
          <p:nvPr/>
        </p:nvCxnSpPr>
        <p:spPr>
          <a:xfrm>
            <a:off x="4696122" y="5525828"/>
            <a:ext cx="919460" cy="51937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7" idx="2"/>
            <a:endCxn id="23" idx="0"/>
          </p:cNvCxnSpPr>
          <p:nvPr/>
        </p:nvCxnSpPr>
        <p:spPr>
          <a:xfrm>
            <a:off x="5683435" y="5532501"/>
            <a:ext cx="0" cy="435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2"/>
            <a:endCxn id="26" idx="0"/>
          </p:cNvCxnSpPr>
          <p:nvPr/>
        </p:nvCxnSpPr>
        <p:spPr>
          <a:xfrm>
            <a:off x="7488241" y="5511714"/>
            <a:ext cx="9283" cy="4034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00605" y="976804"/>
            <a:ext cx="1197411" cy="707868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Supplier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Composition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Geometry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Treatment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6698" y="2834242"/>
            <a:ext cx="2888884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Sectioning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99468" y="3371323"/>
            <a:ext cx="954067" cy="40009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non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Location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Orientation</a:t>
            </a:r>
          </a:p>
        </p:txBody>
      </p:sp>
      <p:cxnSp>
        <p:nvCxnSpPr>
          <p:cNvPr id="49" name="Straight Connector 48"/>
          <p:cNvCxnSpPr>
            <a:endCxn id="21" idx="0"/>
          </p:cNvCxnSpPr>
          <p:nvPr/>
        </p:nvCxnSpPr>
        <p:spPr>
          <a:xfrm>
            <a:off x="3650090" y="3729060"/>
            <a:ext cx="0" cy="56290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0"/>
          </p:cNvCxnSpPr>
          <p:nvPr/>
        </p:nvCxnSpPr>
        <p:spPr>
          <a:xfrm>
            <a:off x="2605458" y="3741944"/>
            <a:ext cx="0" cy="5500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9" idx="0"/>
          </p:cNvCxnSpPr>
          <p:nvPr/>
        </p:nvCxnSpPr>
        <p:spPr>
          <a:xfrm>
            <a:off x="1625037" y="3742704"/>
            <a:ext cx="0" cy="54926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68027" y="1754623"/>
            <a:ext cx="1014694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Treatment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5649" y="3881819"/>
            <a:ext cx="2777304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Machining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07746" y="4852076"/>
            <a:ext cx="796575" cy="287282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Fatigue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51400" y="5589305"/>
            <a:ext cx="1926267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Analysis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32956" y="5593773"/>
            <a:ext cx="744480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SEM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9681" y="4862377"/>
            <a:ext cx="1074852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Fatigue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Diamond 58"/>
          <p:cNvSpPr/>
          <p:nvPr/>
        </p:nvSpPr>
        <p:spPr>
          <a:xfrm>
            <a:off x="1150220" y="1124260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0088" y="1195149"/>
            <a:ext cx="475170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File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74628" y="1550033"/>
            <a:ext cx="471700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86756" y="1550033"/>
            <a:ext cx="819715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Process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150409" y="1663694"/>
            <a:ext cx="276575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74627" y="2330140"/>
            <a:ext cx="582170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non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Text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99691" y="2272536"/>
            <a:ext cx="1678624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Sample Attributes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71698" y="1916311"/>
            <a:ext cx="553340" cy="36011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04208" y="1917992"/>
            <a:ext cx="798075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Sample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31333" y="4658762"/>
            <a:ext cx="1119548" cy="40009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Grain size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Morphology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38702" y="4677126"/>
            <a:ext cx="1119548" cy="55398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Ppt. size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Grain orientation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10456" y="4677126"/>
            <a:ext cx="1119548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Ppt. chemistry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7922" y="5279625"/>
            <a:ext cx="816399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100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vs. Δε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09784" y="5308923"/>
            <a:ext cx="814336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100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vs. Δε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55468" y="5967813"/>
            <a:ext cx="1109131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Crack location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4482" y="4215479"/>
            <a:ext cx="1313140" cy="46164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marL="171450" indent="-171450" defTabSz="457104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Images</a:t>
            </a:r>
          </a:p>
          <a:p>
            <a:pPr marL="171450" indent="-171450" defTabSz="457104">
              <a:buFont typeface="Arial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Measurements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09784" y="5933313"/>
            <a:ext cx="1313140" cy="46164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marL="171450" indent="-171450" defTabSz="457104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Images</a:t>
            </a:r>
          </a:p>
          <a:p>
            <a:pPr marL="171450" indent="-171450" defTabSz="457104">
              <a:buFont typeface="Arial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Measurements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64276" y="5286298"/>
            <a:ext cx="838318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100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vs. Δε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579613" y="1389874"/>
            <a:ext cx="553340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12123" y="1391555"/>
            <a:ext cx="1499589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Composition C1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59440" y="1025881"/>
            <a:ext cx="2150208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Samples with Attribute: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3909" y="3902013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Optical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08964" y="3903222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SEM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22433" y="3902301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EM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12854" y="4860176"/>
            <a:ext cx="796575" cy="287282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Fatigue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41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5791200" y="5555126"/>
            <a:ext cx="814526" cy="49007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143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FFFFFF"/>
                </a:solidFill>
                <a:latin typeface="Helvetica"/>
                <a:cs typeface="Helvetica"/>
              </a:rPr>
              <a:t>Scientific Knowledge Informs Provenance</a:t>
            </a:r>
            <a:endParaRPr lang="en-US" sz="16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896357" y="1079247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96357" y="2189334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55649" y="3399633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55004" y="3381827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22384" y="3382586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1336" y="3399633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94805" y="3399633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9753" y="3372734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22384" y="4386591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55004" y="4386591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55649" y="4386591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1426985" y="4291965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32953" y="5151600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3452037" y="4291965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2407406" y="4291965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5485380" y="5967812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7299470" y="5915141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Straight Connector 26"/>
          <p:cNvCxnSpPr>
            <a:endCxn id="9" idx="0"/>
          </p:cNvCxnSpPr>
          <p:nvPr/>
        </p:nvCxnSpPr>
        <p:spPr>
          <a:xfrm>
            <a:off x="4243882" y="1439362"/>
            <a:ext cx="7759" cy="7499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0"/>
          </p:cNvCxnSpPr>
          <p:nvPr/>
        </p:nvCxnSpPr>
        <p:spPr>
          <a:xfrm flipH="1">
            <a:off x="1625039" y="2549451"/>
            <a:ext cx="2609004" cy="82328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0"/>
          </p:cNvCxnSpPr>
          <p:nvPr/>
        </p:nvCxnSpPr>
        <p:spPr>
          <a:xfrm flipH="1">
            <a:off x="2636622" y="2549451"/>
            <a:ext cx="1589662" cy="85018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4" idx="0"/>
          </p:cNvCxnSpPr>
          <p:nvPr/>
        </p:nvCxnSpPr>
        <p:spPr>
          <a:xfrm flipH="1">
            <a:off x="3650091" y="2549451"/>
            <a:ext cx="601551" cy="85018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0"/>
          </p:cNvCxnSpPr>
          <p:nvPr/>
        </p:nvCxnSpPr>
        <p:spPr>
          <a:xfrm>
            <a:off x="4247764" y="2549451"/>
            <a:ext cx="2529906" cy="83313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1" idx="0"/>
          </p:cNvCxnSpPr>
          <p:nvPr/>
        </p:nvCxnSpPr>
        <p:spPr>
          <a:xfrm>
            <a:off x="4247761" y="2549451"/>
            <a:ext cx="1462528" cy="83237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0" idx="0"/>
          </p:cNvCxnSpPr>
          <p:nvPr/>
        </p:nvCxnSpPr>
        <p:spPr>
          <a:xfrm>
            <a:off x="4247764" y="2549451"/>
            <a:ext cx="463172" cy="85018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8" idx="0"/>
          </p:cNvCxnSpPr>
          <p:nvPr/>
        </p:nvCxnSpPr>
        <p:spPr>
          <a:xfrm>
            <a:off x="4710933" y="3759749"/>
            <a:ext cx="0" cy="62683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11142" y="3759749"/>
            <a:ext cx="0" cy="62683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6" idx="0"/>
          </p:cNvCxnSpPr>
          <p:nvPr/>
        </p:nvCxnSpPr>
        <p:spPr>
          <a:xfrm flipH="1">
            <a:off x="6777668" y="3742702"/>
            <a:ext cx="10324" cy="64388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2"/>
            <a:endCxn id="20" idx="0"/>
          </p:cNvCxnSpPr>
          <p:nvPr/>
        </p:nvCxnSpPr>
        <p:spPr>
          <a:xfrm>
            <a:off x="6777669" y="4746706"/>
            <a:ext cx="710572" cy="40489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2"/>
          </p:cNvCxnSpPr>
          <p:nvPr/>
        </p:nvCxnSpPr>
        <p:spPr>
          <a:xfrm flipH="1">
            <a:off x="6559440" y="4746704"/>
            <a:ext cx="218229" cy="5360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2"/>
          </p:cNvCxnSpPr>
          <p:nvPr/>
        </p:nvCxnSpPr>
        <p:spPr>
          <a:xfrm>
            <a:off x="5710289" y="4746704"/>
            <a:ext cx="0" cy="5360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2"/>
          </p:cNvCxnSpPr>
          <p:nvPr/>
        </p:nvCxnSpPr>
        <p:spPr>
          <a:xfrm>
            <a:off x="4710933" y="4746704"/>
            <a:ext cx="0" cy="50810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1" idx="2"/>
          </p:cNvCxnSpPr>
          <p:nvPr/>
        </p:nvCxnSpPr>
        <p:spPr>
          <a:xfrm>
            <a:off x="4696122" y="5525828"/>
            <a:ext cx="919460" cy="51937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7" idx="2"/>
            <a:endCxn id="23" idx="0"/>
          </p:cNvCxnSpPr>
          <p:nvPr/>
        </p:nvCxnSpPr>
        <p:spPr>
          <a:xfrm>
            <a:off x="5683435" y="5532501"/>
            <a:ext cx="0" cy="435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2"/>
            <a:endCxn id="26" idx="0"/>
          </p:cNvCxnSpPr>
          <p:nvPr/>
        </p:nvCxnSpPr>
        <p:spPr>
          <a:xfrm>
            <a:off x="7488241" y="5511714"/>
            <a:ext cx="9283" cy="4034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00605" y="976804"/>
            <a:ext cx="1197411" cy="707868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Supplier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Composition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Geometry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Treatment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6698" y="2834242"/>
            <a:ext cx="2888884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Sectioning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99468" y="3371323"/>
            <a:ext cx="954067" cy="40009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non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Location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Orientation</a:t>
            </a:r>
          </a:p>
        </p:txBody>
      </p:sp>
      <p:cxnSp>
        <p:nvCxnSpPr>
          <p:cNvPr id="49" name="Straight Connector 48"/>
          <p:cNvCxnSpPr>
            <a:endCxn id="21" idx="0"/>
          </p:cNvCxnSpPr>
          <p:nvPr/>
        </p:nvCxnSpPr>
        <p:spPr>
          <a:xfrm>
            <a:off x="3650090" y="3729060"/>
            <a:ext cx="0" cy="56290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0"/>
          </p:cNvCxnSpPr>
          <p:nvPr/>
        </p:nvCxnSpPr>
        <p:spPr>
          <a:xfrm>
            <a:off x="2605458" y="3741944"/>
            <a:ext cx="0" cy="5500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9" idx="0"/>
          </p:cNvCxnSpPr>
          <p:nvPr/>
        </p:nvCxnSpPr>
        <p:spPr>
          <a:xfrm>
            <a:off x="1625037" y="3742704"/>
            <a:ext cx="0" cy="54926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68027" y="1754623"/>
            <a:ext cx="1014694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Treatment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5649" y="3881819"/>
            <a:ext cx="2777304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Machining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51400" y="5589305"/>
            <a:ext cx="1926267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Analysis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32956" y="5593773"/>
            <a:ext cx="744480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SEM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9681" y="4862377"/>
            <a:ext cx="1074852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Fatigue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Diamond 58"/>
          <p:cNvSpPr/>
          <p:nvPr/>
        </p:nvSpPr>
        <p:spPr>
          <a:xfrm>
            <a:off x="1150220" y="1124260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0088" y="1195149"/>
            <a:ext cx="475170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File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74628" y="1550033"/>
            <a:ext cx="471700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86756" y="1550033"/>
            <a:ext cx="819715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Process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150409" y="1663694"/>
            <a:ext cx="276575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74627" y="2330140"/>
            <a:ext cx="582170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non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Text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99691" y="2272536"/>
            <a:ext cx="1678624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Sample Attributes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71698" y="1916311"/>
            <a:ext cx="553340" cy="36011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04208" y="1917992"/>
            <a:ext cx="798075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Sample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31333" y="4658762"/>
            <a:ext cx="1119548" cy="40009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Grain size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Morphology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38702" y="4677126"/>
            <a:ext cx="1119548" cy="55398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Ppt. size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Grain orientation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10456" y="4677126"/>
            <a:ext cx="1119548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Ppt. chemistry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7922" y="5279625"/>
            <a:ext cx="816399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100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vs. Δε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09784" y="5308923"/>
            <a:ext cx="814336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100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vs. Δε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55468" y="5967813"/>
            <a:ext cx="1109131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Crack location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4482" y="4215479"/>
            <a:ext cx="1313140" cy="46164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marL="171450" indent="-171450" defTabSz="457104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Images</a:t>
            </a:r>
          </a:p>
          <a:p>
            <a:pPr marL="171450" indent="-171450" defTabSz="457104">
              <a:buFont typeface="Arial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Measurements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09784" y="5933313"/>
            <a:ext cx="1313140" cy="46164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marL="171450" indent="-171450" defTabSz="457104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Images</a:t>
            </a:r>
          </a:p>
          <a:p>
            <a:pPr marL="171450" indent="-171450" defTabSz="457104">
              <a:buFont typeface="Arial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Measurements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64276" y="5286298"/>
            <a:ext cx="838318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100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vs. Δε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579613" y="1389874"/>
            <a:ext cx="553340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12123" y="1391555"/>
            <a:ext cx="1383772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Grain Size GS1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59440" y="1025881"/>
            <a:ext cx="2150208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Samples with Attribute: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559440" y="1917992"/>
            <a:ext cx="553340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91950" y="1919673"/>
            <a:ext cx="1383772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Grain Size GS2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13909" y="3902013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Optical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08964" y="3903222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SEM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22433" y="3902301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EM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07746" y="4852076"/>
            <a:ext cx="796575" cy="287282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Fatigue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12854" y="4860176"/>
            <a:ext cx="796575" cy="287282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Fatigue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84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5791200" y="5555126"/>
            <a:ext cx="814526" cy="49007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143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FFFFFF"/>
                </a:solidFill>
                <a:latin typeface="Helvetica"/>
                <a:cs typeface="Helvetica"/>
              </a:rPr>
              <a:t>Scientific Knowledge Informs Provenance</a:t>
            </a:r>
            <a:endParaRPr lang="en-US" sz="16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896357" y="1079247"/>
            <a:ext cx="710572" cy="360116"/>
          </a:xfrm>
          <a:prstGeom prst="roundRect">
            <a:avLst/>
          </a:prstGeom>
          <a:ln w="952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96357" y="2189334"/>
            <a:ext cx="710572" cy="360116"/>
          </a:xfrm>
          <a:prstGeom prst="roundRect">
            <a:avLst/>
          </a:prstGeom>
          <a:ln w="952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55649" y="3399633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55004" y="3381827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22384" y="3382586"/>
            <a:ext cx="710572" cy="360116"/>
          </a:xfrm>
          <a:prstGeom prst="roundRect">
            <a:avLst/>
          </a:prstGeom>
          <a:ln w="76200" cmpd="sng">
            <a:solidFill>
              <a:srgbClr val="46FF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1336" y="3399633"/>
            <a:ext cx="710572" cy="360116"/>
          </a:xfrm>
          <a:prstGeom prst="roundRect">
            <a:avLst/>
          </a:prstGeom>
          <a:ln w="952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94805" y="3399633"/>
            <a:ext cx="710572" cy="360116"/>
          </a:xfrm>
          <a:prstGeom prst="roundRect">
            <a:avLst/>
          </a:prstGeom>
          <a:ln w="952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9753" y="3372734"/>
            <a:ext cx="710572" cy="360116"/>
          </a:xfrm>
          <a:prstGeom prst="roundRect">
            <a:avLst/>
          </a:prstGeom>
          <a:ln w="952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22384" y="4386591"/>
            <a:ext cx="710572" cy="360116"/>
          </a:xfrm>
          <a:prstGeom prst="roundRect">
            <a:avLst/>
          </a:prstGeom>
          <a:ln w="76200" cmpd="sng">
            <a:solidFill>
              <a:srgbClr val="46FF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55004" y="4386591"/>
            <a:ext cx="710572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55649" y="4386591"/>
            <a:ext cx="710572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1426985" y="4291965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32953" y="5151600"/>
            <a:ext cx="710572" cy="360116"/>
          </a:xfrm>
          <a:prstGeom prst="roundRect">
            <a:avLst/>
          </a:prstGeom>
          <a:ln w="76200" cmpd="sng">
            <a:solidFill>
              <a:srgbClr val="46FF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r>
              <a:rPr lang="en-US" sz="1200" dirty="0" smtClean="0">
                <a:solidFill>
                  <a:prstClr val="white"/>
                </a:solidFill>
                <a:latin typeface="Calibri"/>
              </a:rPr>
              <a:t>Sample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3452037" y="4291965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2407406" y="4291965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5485380" y="5967812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7299470" y="5915141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Straight Connector 26"/>
          <p:cNvCxnSpPr>
            <a:endCxn id="9" idx="0"/>
          </p:cNvCxnSpPr>
          <p:nvPr/>
        </p:nvCxnSpPr>
        <p:spPr>
          <a:xfrm>
            <a:off x="4243882" y="1439362"/>
            <a:ext cx="7759" cy="7499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0"/>
          </p:cNvCxnSpPr>
          <p:nvPr/>
        </p:nvCxnSpPr>
        <p:spPr>
          <a:xfrm flipH="1">
            <a:off x="1625039" y="2549451"/>
            <a:ext cx="2609004" cy="82328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0"/>
          </p:cNvCxnSpPr>
          <p:nvPr/>
        </p:nvCxnSpPr>
        <p:spPr>
          <a:xfrm flipH="1">
            <a:off x="2636622" y="2549451"/>
            <a:ext cx="1589662" cy="85018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4" idx="0"/>
          </p:cNvCxnSpPr>
          <p:nvPr/>
        </p:nvCxnSpPr>
        <p:spPr>
          <a:xfrm flipH="1">
            <a:off x="3650091" y="2549451"/>
            <a:ext cx="601551" cy="85018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0"/>
          </p:cNvCxnSpPr>
          <p:nvPr/>
        </p:nvCxnSpPr>
        <p:spPr>
          <a:xfrm>
            <a:off x="4247764" y="2549451"/>
            <a:ext cx="2529906" cy="83313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1" idx="0"/>
          </p:cNvCxnSpPr>
          <p:nvPr/>
        </p:nvCxnSpPr>
        <p:spPr>
          <a:xfrm>
            <a:off x="4247761" y="2549451"/>
            <a:ext cx="1462528" cy="83237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0" idx="0"/>
          </p:cNvCxnSpPr>
          <p:nvPr/>
        </p:nvCxnSpPr>
        <p:spPr>
          <a:xfrm>
            <a:off x="4247764" y="2549451"/>
            <a:ext cx="463172" cy="85018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8" idx="0"/>
          </p:cNvCxnSpPr>
          <p:nvPr/>
        </p:nvCxnSpPr>
        <p:spPr>
          <a:xfrm>
            <a:off x="4710933" y="3759749"/>
            <a:ext cx="0" cy="62683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11142" y="3759749"/>
            <a:ext cx="0" cy="62683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6" idx="0"/>
          </p:cNvCxnSpPr>
          <p:nvPr/>
        </p:nvCxnSpPr>
        <p:spPr>
          <a:xfrm flipH="1">
            <a:off x="6777668" y="3742702"/>
            <a:ext cx="10324" cy="64388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2"/>
            <a:endCxn id="20" idx="0"/>
          </p:cNvCxnSpPr>
          <p:nvPr/>
        </p:nvCxnSpPr>
        <p:spPr>
          <a:xfrm>
            <a:off x="6777669" y="4746706"/>
            <a:ext cx="710572" cy="40489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2"/>
          </p:cNvCxnSpPr>
          <p:nvPr/>
        </p:nvCxnSpPr>
        <p:spPr>
          <a:xfrm flipH="1">
            <a:off x="6559440" y="4746704"/>
            <a:ext cx="218229" cy="5360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2"/>
          </p:cNvCxnSpPr>
          <p:nvPr/>
        </p:nvCxnSpPr>
        <p:spPr>
          <a:xfrm>
            <a:off x="5710289" y="4746704"/>
            <a:ext cx="0" cy="5360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2"/>
          </p:cNvCxnSpPr>
          <p:nvPr/>
        </p:nvCxnSpPr>
        <p:spPr>
          <a:xfrm>
            <a:off x="4710933" y="4746704"/>
            <a:ext cx="0" cy="50810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1" idx="2"/>
          </p:cNvCxnSpPr>
          <p:nvPr/>
        </p:nvCxnSpPr>
        <p:spPr>
          <a:xfrm>
            <a:off x="4696122" y="5525828"/>
            <a:ext cx="919460" cy="51937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7" idx="2"/>
            <a:endCxn id="23" idx="0"/>
          </p:cNvCxnSpPr>
          <p:nvPr/>
        </p:nvCxnSpPr>
        <p:spPr>
          <a:xfrm>
            <a:off x="5683435" y="5532501"/>
            <a:ext cx="0" cy="435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2"/>
            <a:endCxn id="26" idx="0"/>
          </p:cNvCxnSpPr>
          <p:nvPr/>
        </p:nvCxnSpPr>
        <p:spPr>
          <a:xfrm>
            <a:off x="7488241" y="5511714"/>
            <a:ext cx="9283" cy="4034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00605" y="976804"/>
            <a:ext cx="1197411" cy="707868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Supplier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Composition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Geometry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Treatment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6698" y="2834242"/>
            <a:ext cx="2888884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Sectioning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99468" y="3371323"/>
            <a:ext cx="954067" cy="40009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non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Location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Orientation</a:t>
            </a:r>
          </a:p>
        </p:txBody>
      </p:sp>
      <p:cxnSp>
        <p:nvCxnSpPr>
          <p:cNvPr id="49" name="Straight Connector 48"/>
          <p:cNvCxnSpPr>
            <a:endCxn id="21" idx="0"/>
          </p:cNvCxnSpPr>
          <p:nvPr/>
        </p:nvCxnSpPr>
        <p:spPr>
          <a:xfrm>
            <a:off x="3650090" y="3729060"/>
            <a:ext cx="0" cy="56290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0"/>
          </p:cNvCxnSpPr>
          <p:nvPr/>
        </p:nvCxnSpPr>
        <p:spPr>
          <a:xfrm>
            <a:off x="2605458" y="3741944"/>
            <a:ext cx="0" cy="5500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9" idx="0"/>
          </p:cNvCxnSpPr>
          <p:nvPr/>
        </p:nvCxnSpPr>
        <p:spPr>
          <a:xfrm>
            <a:off x="1625037" y="3742704"/>
            <a:ext cx="0" cy="54926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3909" y="3902013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Optical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68027" y="1754623"/>
            <a:ext cx="1014694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Treatment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5649" y="3881819"/>
            <a:ext cx="2777304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Machining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51400" y="5589305"/>
            <a:ext cx="1926267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Analysis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32956" y="5593773"/>
            <a:ext cx="744480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SEM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9681" y="4862377"/>
            <a:ext cx="1074852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Fatigue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Diamond 58"/>
          <p:cNvSpPr/>
          <p:nvPr/>
        </p:nvSpPr>
        <p:spPr>
          <a:xfrm>
            <a:off x="1150220" y="1124260"/>
            <a:ext cx="396109" cy="360116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defTabSz="457104"/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0088" y="1195149"/>
            <a:ext cx="475170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File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74628" y="1550033"/>
            <a:ext cx="471700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86756" y="1550033"/>
            <a:ext cx="819715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Process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150409" y="1663694"/>
            <a:ext cx="276575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74627" y="2330140"/>
            <a:ext cx="582170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non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Text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99691" y="2272536"/>
            <a:ext cx="1678624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Sample Attributes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71698" y="1916311"/>
            <a:ext cx="553340" cy="36011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04208" y="1917992"/>
            <a:ext cx="798075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Sample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31333" y="4658762"/>
            <a:ext cx="1119548" cy="40009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Grain size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Morphology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38702" y="4677126"/>
            <a:ext cx="1119548" cy="55398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Ppt. size</a:t>
            </a:r>
          </a:p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Grain orientation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10456" y="4677126"/>
            <a:ext cx="1119548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Ppt. chemistry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7922" y="5279625"/>
            <a:ext cx="816399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100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vs. Δε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09784" y="5308923"/>
            <a:ext cx="814336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100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vs. Δε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55468" y="5967813"/>
            <a:ext cx="1109131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Crack location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4482" y="4215479"/>
            <a:ext cx="1313140" cy="46164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marL="171450" indent="-171450" defTabSz="457104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Images</a:t>
            </a:r>
          </a:p>
          <a:p>
            <a:pPr marL="171450" indent="-171450" defTabSz="457104">
              <a:buFont typeface="Arial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Measurements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09784" y="5933313"/>
            <a:ext cx="1313140" cy="461647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marL="171450" indent="-171450" defTabSz="457104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Images</a:t>
            </a:r>
          </a:p>
          <a:p>
            <a:pPr marL="171450" indent="-171450" defTabSz="457104">
              <a:buFont typeface="Arial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Measurements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64276" y="5286298"/>
            <a:ext cx="838318" cy="24620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marL="171414" indent="-171414" defTabSz="457104">
              <a:buFont typeface="Arial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100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vs. Δε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579613" y="1389874"/>
            <a:ext cx="553340" cy="360116"/>
          </a:xfrm>
          <a:prstGeom prst="roundRect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12123" y="1391555"/>
            <a:ext cx="1432563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Orientation O1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59440" y="1025881"/>
            <a:ext cx="2150208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Samples with Attribute: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572140" y="1917992"/>
            <a:ext cx="553340" cy="360116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04650" y="1919673"/>
            <a:ext cx="1432563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Orientation O2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08964" y="3903222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SEM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22433" y="3902301"/>
            <a:ext cx="829916" cy="27698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EM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572140" y="2465358"/>
            <a:ext cx="553340" cy="360116"/>
          </a:xfrm>
          <a:prstGeom prst="roundRect">
            <a:avLst/>
          </a:prstGeom>
          <a:ln w="76200" cmpd="sng">
            <a:solidFill>
              <a:srgbClr val="46FF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pPr algn="ctr" defTabSz="457104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04650" y="2467039"/>
            <a:ext cx="1432563" cy="338536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pPr defTabSz="457104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Orientation O3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07746" y="4852076"/>
            <a:ext cx="796575" cy="287282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Fatigue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12854" y="4860176"/>
            <a:ext cx="796575" cy="287282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lIns="91420" tIns="45711" rIns="91420" bIns="45711" rtlCol="0">
            <a:spAutoFit/>
          </a:bodyPr>
          <a:lstStyle/>
          <a:p>
            <a:pPr algn="ctr" defTabSz="457104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Fatigue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39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270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000" dirty="0" smtClean="0">
                <a:solidFill>
                  <a:srgbClr val="FFFFFF"/>
                </a:solidFill>
                <a:latin typeface="Helvetica"/>
                <a:cs typeface="Helvetica"/>
              </a:rPr>
              <a:t>Use Data</a:t>
            </a:r>
            <a:endParaRPr lang="en-US" sz="32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650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731" indent="-342731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583" indent="-285609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35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411" indent="-228488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88" indent="-228488" algn="l" defTabSz="45697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64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38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313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87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Flexibly visualize and analyze</a:t>
            </a:r>
          </a:p>
          <a:p>
            <a:r>
              <a:rPr lang="en-US" sz="2600" dirty="0" smtClean="0"/>
              <a:t>Comprehensive history of samples and analyses</a:t>
            </a:r>
          </a:p>
          <a:p>
            <a:r>
              <a:rPr lang="en-US" sz="2600" dirty="0" smtClean="0"/>
              <a:t>Information </a:t>
            </a:r>
            <a:r>
              <a:rPr lang="en-US" sz="2600" dirty="0" err="1" smtClean="0"/>
              <a:t>resuse</a:t>
            </a:r>
            <a:r>
              <a:rPr lang="en-US" sz="2600" dirty="0" smtClean="0"/>
              <a:t> and replication</a:t>
            </a:r>
          </a:p>
          <a:p>
            <a:r>
              <a:rPr lang="en-US" sz="2600" dirty="0" smtClean="0"/>
              <a:t>Fit </a:t>
            </a:r>
            <a:r>
              <a:rPr lang="en-US" sz="2600" dirty="0"/>
              <a:t>constitutive models</a:t>
            </a:r>
          </a:p>
          <a:p>
            <a:r>
              <a:rPr lang="en-US" sz="2600" dirty="0" smtClean="0"/>
              <a:t>Fit process models</a:t>
            </a:r>
          </a:p>
          <a:p>
            <a:r>
              <a:rPr lang="en-US" sz="2600" dirty="0" smtClean="0"/>
              <a:t>Provenance graph -&gt; workflow -&gt; optimization:</a:t>
            </a:r>
          </a:p>
          <a:p>
            <a:pPr lvl="1"/>
            <a:r>
              <a:rPr lang="en-US" sz="2200" dirty="0"/>
              <a:t>Multi-scale integration</a:t>
            </a:r>
            <a:endParaRPr lang="en-US" sz="2200" dirty="0" smtClean="0"/>
          </a:p>
          <a:p>
            <a:pPr lvl="1"/>
            <a:r>
              <a:rPr lang="en-US" sz="2200" dirty="0"/>
              <a:t>Material design</a:t>
            </a:r>
          </a:p>
          <a:p>
            <a:pPr lvl="1"/>
            <a:r>
              <a:rPr lang="en-US" sz="2200" dirty="0"/>
              <a:t>Model reduction</a:t>
            </a:r>
          </a:p>
          <a:p>
            <a:pPr lvl="1"/>
            <a:r>
              <a:rPr lang="en-US" sz="2200" dirty="0"/>
              <a:t>Optimal design of experiments and computations</a:t>
            </a:r>
          </a:p>
        </p:txBody>
      </p:sp>
    </p:spTree>
    <p:extLst>
      <p:ext uri="{BB962C8B-B14F-4D97-AF65-F5344CB8AC3E}">
        <p14:creationId xmlns:p14="http://schemas.microsoft.com/office/powerpoint/2010/main" val="153824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270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000" dirty="0" smtClean="0">
                <a:solidFill>
                  <a:srgbClr val="FFFFFF"/>
                </a:solidFill>
                <a:latin typeface="Helvetica"/>
                <a:cs typeface="Helvetica"/>
              </a:rPr>
              <a:t>Planned Features</a:t>
            </a:r>
            <a:endParaRPr lang="en-US" sz="32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49248"/>
            <a:ext cx="8229600" cy="5016500"/>
          </a:xfrm>
          <a:prstGeom prst="rect">
            <a:avLst/>
          </a:prstGeom>
        </p:spPr>
        <p:txBody>
          <a:bodyPr>
            <a:noAutofit/>
          </a:bodyPr>
          <a:lstStyle>
            <a:lvl1pPr marL="342731" indent="-342731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583" indent="-285609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35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411" indent="-228488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88" indent="-228488" algn="l" defTabSz="45697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64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38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313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87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 publication and </a:t>
            </a:r>
            <a:r>
              <a:rPr lang="en-US" sz="2400" dirty="0" err="1" smtClean="0"/>
              <a:t>curation</a:t>
            </a:r>
            <a:endParaRPr lang="en-US" sz="2400" dirty="0" smtClean="0"/>
          </a:p>
          <a:p>
            <a:r>
              <a:rPr lang="en-US" sz="2400" dirty="0" smtClean="0"/>
              <a:t>Workflow and provenance visualization</a:t>
            </a:r>
            <a:endParaRPr lang="en-US" sz="2400" dirty="0"/>
          </a:p>
          <a:p>
            <a:r>
              <a:rPr lang="en-US" sz="2400" dirty="0" smtClean="0"/>
              <a:t>Search improvements</a:t>
            </a:r>
            <a:endParaRPr lang="en-US" sz="2400" dirty="0"/>
          </a:p>
          <a:p>
            <a:r>
              <a:rPr lang="en-US" sz="2400" dirty="0" smtClean="0"/>
              <a:t>Improved real time collaboration and sharing</a:t>
            </a:r>
          </a:p>
          <a:p>
            <a:r>
              <a:rPr lang="en-US" sz="2400" dirty="0" smtClean="0"/>
              <a:t>Integration with other services (ICE, NIST Tools, Globus, etc…)</a:t>
            </a:r>
          </a:p>
          <a:p>
            <a:r>
              <a:rPr lang="en-US" sz="2400" dirty="0" smtClean="0"/>
              <a:t>Additional charting/graphing</a:t>
            </a:r>
          </a:p>
          <a:p>
            <a:pPr lvl="1"/>
            <a:r>
              <a:rPr lang="en-US" sz="2400" dirty="0" smtClean="0"/>
              <a:t>Allow user to use chart and perform data exploration</a:t>
            </a:r>
          </a:p>
          <a:p>
            <a:r>
              <a:rPr lang="en-US" sz="2400" dirty="0" smtClean="0"/>
              <a:t>Security improvements</a:t>
            </a:r>
          </a:p>
          <a:p>
            <a:r>
              <a:rPr lang="en-US" sz="2400" dirty="0" err="1" smtClean="0"/>
              <a:t>Docker</a:t>
            </a:r>
            <a:r>
              <a:rPr lang="en-US" sz="2400" dirty="0" smtClean="0"/>
              <a:t> containers for external installs</a:t>
            </a:r>
          </a:p>
          <a:p>
            <a:r>
              <a:rPr lang="en-US" sz="2400" dirty="0" smtClean="0"/>
              <a:t>Single Sign on</a:t>
            </a:r>
          </a:p>
          <a:p>
            <a:r>
              <a:rPr lang="en-US" sz="2400" dirty="0" smtClean="0"/>
              <a:t>Additional User guide updates</a:t>
            </a:r>
          </a:p>
        </p:txBody>
      </p:sp>
    </p:spTree>
    <p:extLst>
      <p:ext uri="{BB962C8B-B14F-4D97-AF65-F5344CB8AC3E}">
        <p14:creationId xmlns:p14="http://schemas.microsoft.com/office/powerpoint/2010/main" val="99721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Materials Commons Rollout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1333"/>
            <a:ext cx="8229600" cy="576328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Grow to 40-50 external users over the next 6 months</a:t>
            </a:r>
          </a:p>
          <a:p>
            <a:r>
              <a:rPr lang="en-US" sz="1800" dirty="0" smtClean="0"/>
              <a:t>Looking for Beta users who can work with us who understand</a:t>
            </a:r>
          </a:p>
          <a:p>
            <a:pPr lvl="1"/>
            <a:r>
              <a:rPr lang="en-US" sz="1800" dirty="0" smtClean="0"/>
              <a:t>The system is evolving</a:t>
            </a:r>
          </a:p>
          <a:p>
            <a:pPr lvl="1"/>
            <a:r>
              <a:rPr lang="en-US" sz="1800" dirty="0" smtClean="0"/>
              <a:t>Are willing </a:t>
            </a:r>
            <a:r>
              <a:rPr lang="en-US" sz="1800" dirty="0"/>
              <a:t>to </a:t>
            </a:r>
            <a:r>
              <a:rPr lang="en-US" sz="1800" dirty="0" smtClean="0"/>
              <a:t>participate </a:t>
            </a:r>
            <a:r>
              <a:rPr lang="en-US" sz="1800" dirty="0"/>
              <a:t>in providing high quality feedback </a:t>
            </a:r>
          </a:p>
          <a:p>
            <a:pPr lvl="1"/>
            <a:r>
              <a:rPr lang="en-US" sz="1800" dirty="0" smtClean="0"/>
              <a:t>Who meet one of the following criteria:</a:t>
            </a:r>
          </a:p>
          <a:p>
            <a:pPr lvl="2"/>
            <a:r>
              <a:rPr lang="en-US" sz="1800" dirty="0" smtClean="0"/>
              <a:t>Collaborating with PRISMS Center members on</a:t>
            </a:r>
          </a:p>
          <a:p>
            <a:pPr lvl="3"/>
            <a:r>
              <a:rPr lang="en-US" sz="1800" dirty="0" smtClean="0"/>
              <a:t>PRISMS Use Case</a:t>
            </a:r>
          </a:p>
          <a:p>
            <a:pPr lvl="3"/>
            <a:r>
              <a:rPr lang="en-US" sz="1800" dirty="0" smtClean="0"/>
              <a:t>PRISMS Software Application</a:t>
            </a:r>
          </a:p>
          <a:p>
            <a:pPr lvl="3"/>
            <a:r>
              <a:rPr lang="en-US" sz="1800" dirty="0" smtClean="0"/>
              <a:t>Other approved collaborations</a:t>
            </a:r>
          </a:p>
          <a:p>
            <a:pPr lvl="2"/>
            <a:r>
              <a:rPr lang="en-US" sz="1800" dirty="0" smtClean="0"/>
              <a:t>Or Anyone who:</a:t>
            </a:r>
          </a:p>
          <a:p>
            <a:pPr lvl="3"/>
            <a:r>
              <a:rPr lang="en-US" sz="1800" dirty="0" smtClean="0"/>
              <a:t>Attends PRISMS MC Training </a:t>
            </a:r>
          </a:p>
          <a:p>
            <a:pPr lvl="3"/>
            <a:r>
              <a:rPr lang="en-US" sz="1800" dirty="0" smtClean="0"/>
              <a:t>Can use existing templates (including User-defined “As-Measured” template)</a:t>
            </a:r>
          </a:p>
          <a:p>
            <a:pPr lvl="3"/>
            <a:r>
              <a:rPr lang="en-US" sz="1800" dirty="0" smtClean="0"/>
              <a:t>Agrees to make information public in a reasonable time (e.g. 3 </a:t>
            </a:r>
            <a:r>
              <a:rPr lang="en-US" sz="1800" smtClean="0"/>
              <a:t>months after Beta ends)</a:t>
            </a:r>
            <a:endParaRPr lang="en-US" sz="1800" dirty="0" smtClean="0"/>
          </a:p>
          <a:p>
            <a:pPr lvl="1"/>
            <a:r>
              <a:rPr lang="en-US" sz="1800" b="1" dirty="0" smtClean="0"/>
              <a:t>We are looking to create partnerships that make us all successful!</a:t>
            </a:r>
          </a:p>
        </p:txBody>
      </p:sp>
      <p:sp>
        <p:nvSpPr>
          <p:cNvPr id="4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Materials Commons Rollout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6173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will be a two hour Materials Commons training on Thursday</a:t>
            </a:r>
          </a:p>
          <a:p>
            <a:r>
              <a:rPr lang="en-US" dirty="0" smtClean="0"/>
              <a:t>This will be a live session – I have created 60 training projects/accounts</a:t>
            </a:r>
          </a:p>
          <a:p>
            <a:r>
              <a:rPr lang="en-US" dirty="0" smtClean="0"/>
              <a:t>The training will take you step by step through the major features of Materials Commons</a:t>
            </a:r>
          </a:p>
          <a:p>
            <a:r>
              <a:rPr lang="en-US" dirty="0" smtClean="0"/>
              <a:t>90 slide step by step guide explaining </a:t>
            </a:r>
            <a:r>
              <a:rPr lang="en-US" smtClean="0"/>
              <a:t>concepts behind and how to use Materials Commons</a:t>
            </a:r>
            <a:endParaRPr lang="en-US" dirty="0" smtClean="0"/>
          </a:p>
          <a:p>
            <a:r>
              <a:rPr lang="en-US" dirty="0" smtClean="0"/>
              <a:t>You can find the slides at:</a:t>
            </a:r>
          </a:p>
          <a:p>
            <a:pPr lvl="1"/>
            <a:r>
              <a:rPr lang="en-US" dirty="0" smtClean="0">
                <a:hlinkClick r:id="rId2"/>
              </a:rPr>
              <a:t>https://github.com/materials-commons/mctraining</a:t>
            </a:r>
            <a:endParaRPr lang="en-US" dirty="0" smtClean="0"/>
          </a:p>
          <a:p>
            <a:pPr lvl="1"/>
            <a:r>
              <a:rPr lang="en-US" dirty="0" smtClean="0"/>
              <a:t>Under the slides directory</a:t>
            </a:r>
            <a:endParaRPr lang="en-US" dirty="0"/>
          </a:p>
        </p:txBody>
      </p:sp>
      <p:sp>
        <p:nvSpPr>
          <p:cNvPr id="4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Materials Commons Training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8482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9-01 at 3.10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" b="3039"/>
          <a:stretch>
            <a:fillRect/>
          </a:stretch>
        </p:blipFill>
        <p:spPr>
          <a:xfrm>
            <a:off x="30361" y="1065053"/>
            <a:ext cx="9078519" cy="4992836"/>
          </a:xfrm>
        </p:spPr>
      </p:pic>
      <p:sp>
        <p:nvSpPr>
          <p:cNvPr id="5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Training Example Slide 1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7760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9-01 at 3.11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2" b="8202"/>
          <a:stretch>
            <a:fillRect/>
          </a:stretch>
        </p:blipFill>
        <p:spPr>
          <a:xfrm>
            <a:off x="8015" y="955815"/>
            <a:ext cx="9128174" cy="5020144"/>
          </a:xfrm>
        </p:spPr>
      </p:pic>
      <p:sp>
        <p:nvSpPr>
          <p:cNvPr id="5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Training Example Slide 2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6453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270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000" dirty="0" smtClean="0">
                <a:solidFill>
                  <a:srgbClr val="FFFFFF"/>
                </a:solidFill>
                <a:latin typeface="Helvetica"/>
                <a:cs typeface="Helvetica"/>
              </a:rPr>
              <a:t>The Materials Commons</a:t>
            </a:r>
            <a:endParaRPr lang="en-US" sz="32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8" name="Content Placeholder 20"/>
          <p:cNvSpPr txBox="1">
            <a:spLocks/>
          </p:cNvSpPr>
          <p:nvPr/>
        </p:nvSpPr>
        <p:spPr>
          <a:xfrm>
            <a:off x="204193" y="1227032"/>
            <a:ext cx="8388360" cy="4899906"/>
          </a:xfrm>
          <a:prstGeom prst="rect">
            <a:avLst/>
          </a:prstGeom>
        </p:spPr>
        <p:txBody>
          <a:bodyPr vert="horz" lIns="91395" tIns="45698" rIns="91395" bIns="45698" rtlCol="0">
            <a:normAutofit fontScale="92500" lnSpcReduction="10000"/>
          </a:bodyPr>
          <a:lstStyle>
            <a:lvl1pPr marL="342731" indent="-342731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583" indent="-285609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35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411" indent="-228488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88" indent="-228488" algn="l" defTabSz="45697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64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38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313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87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The Materials Commons consists </a:t>
            </a:r>
            <a:r>
              <a:rPr lang="en-US" sz="2800" dirty="0"/>
              <a:t>of:</a:t>
            </a:r>
          </a:p>
          <a:p>
            <a:pPr lvl="1"/>
            <a:r>
              <a:rPr lang="en-US" sz="2400" dirty="0"/>
              <a:t>2 full time professional staff</a:t>
            </a:r>
          </a:p>
          <a:p>
            <a:pPr lvl="1"/>
            <a:r>
              <a:rPr lang="en-US" sz="2400" dirty="0"/>
              <a:t>&gt;25 PRISMS faculty and grad students as users.</a:t>
            </a:r>
          </a:p>
          <a:p>
            <a:pPr lvl="1"/>
            <a:r>
              <a:rPr lang="en-US" sz="2400" dirty="0"/>
              <a:t>A 390 TB </a:t>
            </a:r>
            <a:r>
              <a:rPr lang="en-US" sz="2400" dirty="0" err="1"/>
              <a:t>Isilon</a:t>
            </a:r>
            <a:r>
              <a:rPr lang="en-US" sz="2400" dirty="0"/>
              <a:t> storage cluster data repository</a:t>
            </a:r>
          </a:p>
          <a:p>
            <a:pPr lvl="1"/>
            <a:r>
              <a:rPr lang="en-US" sz="2400" dirty="0"/>
              <a:t>A website for uploading and downloading data, adding provenance, sharing and searching for data</a:t>
            </a:r>
          </a:p>
          <a:p>
            <a:pPr lvl="1"/>
            <a:r>
              <a:rPr lang="en-US" sz="2400" dirty="0"/>
              <a:t>An application installed on your computer for uploading and downloading data</a:t>
            </a:r>
          </a:p>
          <a:p>
            <a:pPr lvl="1"/>
            <a:r>
              <a:rPr lang="en-US" sz="2400" dirty="0"/>
              <a:t>A REST based API to access and extend the capabilities of the </a:t>
            </a:r>
            <a:r>
              <a:rPr lang="en-US" sz="2400" dirty="0" smtClean="0"/>
              <a:t>repository</a:t>
            </a:r>
          </a:p>
          <a:p>
            <a:r>
              <a:rPr lang="en-US" sz="2800" dirty="0" smtClean="0"/>
              <a:t>Interacting with NIST, Globus, USAF ICE et al, (and you?) to share best practices, schemas, etc.</a:t>
            </a:r>
          </a:p>
          <a:p>
            <a:r>
              <a:rPr lang="en-US" sz="2800" dirty="0" smtClean="0"/>
              <a:t>Scheduled for PRISMS Community use in Summer 2015.</a:t>
            </a:r>
          </a:p>
          <a:p>
            <a:pPr>
              <a:buFont typeface="Arial"/>
              <a:buNone/>
            </a:pPr>
            <a:endParaRPr lang="en-US" sz="2581" u="sng" dirty="0" smtClean="0"/>
          </a:p>
        </p:txBody>
      </p:sp>
    </p:spTree>
    <p:extLst>
      <p:ext uri="{BB962C8B-B14F-4D97-AF65-F5344CB8AC3E}">
        <p14:creationId xmlns:p14="http://schemas.microsoft.com/office/powerpoint/2010/main" val="158095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9-01 at 3.56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 b="4091"/>
          <a:stretch>
            <a:fillRect/>
          </a:stretch>
        </p:blipFill>
        <p:spPr>
          <a:xfrm>
            <a:off x="272434" y="1355703"/>
            <a:ext cx="8674173" cy="4770461"/>
          </a:xfrm>
        </p:spPr>
      </p:pic>
      <p:sp>
        <p:nvSpPr>
          <p:cNvPr id="5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Materials Commons on </a:t>
            </a:r>
            <a:r>
              <a:rPr kumimoji="1" lang="en-US" altLang="zh-CN" sz="3600" dirty="0" err="1" smtClean="0"/>
              <a:t>Github</a:t>
            </a:r>
            <a:endParaRPr kumimoji="1"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171199" y="894038"/>
            <a:ext cx="531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https://</a:t>
            </a:r>
            <a:r>
              <a:rPr lang="en-US" sz="2400" b="1" dirty="0" err="1" smtClean="0"/>
              <a:t>github.com</a:t>
            </a:r>
            <a:r>
              <a:rPr lang="en-US" sz="2400" b="1" dirty="0" smtClean="0"/>
              <a:t>/materials-commons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4189" y="3877893"/>
            <a:ext cx="5678833" cy="193899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3"/>
              </a:rPr>
              <a:t>http://prisms-center.org</a:t>
            </a:r>
            <a:r>
              <a:rPr lang="en-US" sz="2000" dirty="0" smtClean="0"/>
              <a:t> contains an overview of the</a:t>
            </a:r>
          </a:p>
          <a:p>
            <a:r>
              <a:rPr lang="en-US" sz="2000" dirty="0" err="1" smtClean="0"/>
              <a:t>MaterialsCommons</a:t>
            </a:r>
            <a:r>
              <a:rPr lang="en-US" sz="2000" dirty="0" smtClean="0"/>
              <a:t> code base:</a:t>
            </a:r>
          </a:p>
          <a:p>
            <a:endParaRPr lang="en-US" sz="2000" dirty="0" smtClean="0"/>
          </a:p>
          <a:p>
            <a:r>
              <a:rPr lang="en-US" sz="2000" dirty="0">
                <a:hlinkClick r:id="rId4"/>
              </a:rPr>
              <a:t>http://prisms-center.org/#/mcommons/</a:t>
            </a:r>
            <a:r>
              <a:rPr lang="en-US" sz="2000" dirty="0" smtClean="0">
                <a:hlinkClick r:id="rId4"/>
              </a:rPr>
              <a:t>software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There are 26 repos (not all are active)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29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270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000" dirty="0" smtClean="0">
                <a:solidFill>
                  <a:srgbClr val="FFFFFF"/>
                </a:solidFill>
                <a:latin typeface="Helvetica"/>
                <a:cs typeface="Helvetica"/>
              </a:rPr>
              <a:t>Conclusions</a:t>
            </a:r>
            <a:endParaRPr lang="en-US" sz="32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0"/>
            <a:ext cx="8229600" cy="43942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31" indent="-342731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583" indent="-285609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35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411" indent="-228488" algn="l" defTabSz="456976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88" indent="-228488" algn="l" defTabSz="456976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64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38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313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87" indent="-228488" algn="l" defTabSz="45697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The Materials Commons is a novel information repository and collaboration platform for the materials community</a:t>
            </a:r>
          </a:p>
          <a:p>
            <a:pPr lvl="1"/>
            <a:r>
              <a:rPr lang="en-US" sz="2200" dirty="0" smtClean="0"/>
              <a:t>With a current focus </a:t>
            </a:r>
            <a:r>
              <a:rPr lang="en-US" sz="2200" dirty="0"/>
              <a:t>on PRISMS technical emphasis areas </a:t>
            </a:r>
          </a:p>
          <a:p>
            <a:r>
              <a:rPr lang="en-US" sz="2600" dirty="0" smtClean="0"/>
              <a:t>Aims </a:t>
            </a:r>
            <a:r>
              <a:rPr lang="en-US" sz="2600" dirty="0"/>
              <a:t>to be a seamless part of the scientific workflow</a:t>
            </a:r>
          </a:p>
          <a:p>
            <a:pPr lvl="1"/>
            <a:r>
              <a:rPr lang="en-US" sz="2200" dirty="0"/>
              <a:t>Structured data </a:t>
            </a:r>
            <a:r>
              <a:rPr lang="en-US" sz="2200" dirty="0" smtClean="0"/>
              <a:t>storage </a:t>
            </a:r>
            <a:r>
              <a:rPr lang="en-US" sz="2200" dirty="0"/>
              <a:t>with provenance</a:t>
            </a:r>
          </a:p>
          <a:p>
            <a:pPr lvl="1"/>
            <a:r>
              <a:rPr lang="en-US" sz="2200" dirty="0" smtClean="0"/>
              <a:t>Collaborative</a:t>
            </a:r>
          </a:p>
          <a:p>
            <a:pPr lvl="1"/>
            <a:r>
              <a:rPr lang="en-US" sz="2200" dirty="0" smtClean="0"/>
              <a:t>Searchable</a:t>
            </a:r>
            <a:endParaRPr lang="en-US" sz="2200" dirty="0"/>
          </a:p>
          <a:p>
            <a:r>
              <a:rPr lang="en-US" sz="2600" dirty="0"/>
              <a:t>Enables data </a:t>
            </a:r>
            <a:r>
              <a:rPr lang="en-US" sz="2600" dirty="0" smtClean="0"/>
              <a:t>use/reuse </a:t>
            </a:r>
            <a:r>
              <a:rPr lang="en-US" sz="2600" dirty="0"/>
              <a:t>for </a:t>
            </a:r>
            <a:r>
              <a:rPr lang="en-US" sz="2600" dirty="0" smtClean="0"/>
              <a:t>faster science,  ICME &amp; materials design</a:t>
            </a:r>
          </a:p>
          <a:p>
            <a:r>
              <a:rPr lang="en-US" sz="2600" dirty="0" smtClean="0"/>
              <a:t>All code open sourced, MIT licensed and available at:</a:t>
            </a:r>
          </a:p>
          <a:p>
            <a:pPr lvl="1"/>
            <a:r>
              <a:rPr lang="en-US" sz="2200" dirty="0" smtClean="0"/>
              <a:t>https://</a:t>
            </a:r>
            <a:r>
              <a:rPr lang="en-US" sz="2200" dirty="0" err="1" smtClean="0"/>
              <a:t>github.com</a:t>
            </a:r>
            <a:r>
              <a:rPr lang="en-US" sz="2200" dirty="0" smtClean="0"/>
              <a:t>/materials-commons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8263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60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File versioning</a:t>
            </a:r>
          </a:p>
          <a:p>
            <a:r>
              <a:rPr lang="en-US" sz="2000" dirty="0" smtClean="0"/>
              <a:t>History change tracking (Provenance, Samples, Files, Attributes and Measurements)</a:t>
            </a:r>
          </a:p>
          <a:p>
            <a:r>
              <a:rPr lang="en-US" sz="2000" dirty="0" smtClean="0"/>
              <a:t>Link your data together</a:t>
            </a:r>
          </a:p>
          <a:p>
            <a:pPr lvl="1"/>
            <a:r>
              <a:rPr lang="en-US" sz="2000" dirty="0" smtClean="0"/>
              <a:t>Processes to samples</a:t>
            </a:r>
          </a:p>
          <a:p>
            <a:pPr lvl="1"/>
            <a:r>
              <a:rPr lang="en-US" sz="2000" dirty="0" smtClean="0"/>
              <a:t>Samples to files</a:t>
            </a:r>
          </a:p>
          <a:p>
            <a:r>
              <a:rPr lang="en-US" sz="2000" dirty="0" smtClean="0"/>
              <a:t>Rich data model</a:t>
            </a:r>
          </a:p>
          <a:p>
            <a:r>
              <a:rPr lang="en-US" sz="2000" dirty="0" smtClean="0"/>
              <a:t>REST API</a:t>
            </a:r>
          </a:p>
          <a:p>
            <a:r>
              <a:rPr lang="en-US" sz="2000" dirty="0" smtClean="0"/>
              <a:t>Bulk Upload</a:t>
            </a:r>
          </a:p>
          <a:p>
            <a:r>
              <a:rPr lang="en-US" sz="2000" dirty="0" smtClean="0"/>
              <a:t>Collaboration within projects</a:t>
            </a:r>
          </a:p>
          <a:p>
            <a:r>
              <a:rPr lang="en-US" sz="2000" dirty="0" smtClean="0"/>
              <a:t>Real time indexing and searching</a:t>
            </a:r>
          </a:p>
          <a:p>
            <a:r>
              <a:rPr lang="en-US" sz="2000" dirty="0" smtClean="0"/>
              <a:t>Online User Guide</a:t>
            </a:r>
          </a:p>
          <a:p>
            <a:r>
              <a:rPr lang="en-US" sz="2000" dirty="0" smtClean="0"/>
              <a:t>All code has been open sourced (MIT License)</a:t>
            </a:r>
          </a:p>
          <a:p>
            <a:pPr lvl="1"/>
            <a:r>
              <a:rPr lang="en-US" sz="2000" dirty="0" smtClean="0">
                <a:hlinkClick r:id="rId2"/>
              </a:rPr>
              <a:t>https://github.com/materials-commons</a:t>
            </a:r>
            <a:endParaRPr lang="en-US" sz="2000" dirty="0" smtClean="0"/>
          </a:p>
        </p:txBody>
      </p:sp>
      <p:sp>
        <p:nvSpPr>
          <p:cNvPr id="5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/>
              <a:t>Features</a:t>
            </a:r>
            <a:endParaRPr kumimoji="1" lang="zh-CN" altLang="en-US" sz="4400" dirty="0"/>
          </a:p>
        </p:txBody>
      </p:sp>
      <p:pic>
        <p:nvPicPr>
          <p:cNvPr id="7" name="图片 165" descr="prism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5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9-01 at 3.19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474"/>
          <a:stretch>
            <a:fillRect/>
          </a:stretch>
        </p:blipFill>
        <p:spPr>
          <a:xfrm>
            <a:off x="71335" y="1021077"/>
            <a:ext cx="9009508" cy="4954882"/>
          </a:xfrm>
        </p:spPr>
      </p:pic>
      <p:sp>
        <p:nvSpPr>
          <p:cNvPr id="5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/>
              <a:t>Linking Samples to Processes and Files</a:t>
            </a:r>
            <a:endParaRPr kumimoji="1" lang="zh-CN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020999" y="4762635"/>
            <a:ext cx="6533610" cy="1200328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Samples page shows you all relationships. You can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create complex relationships that model your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work flow.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303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Workflow capture in a data model</a:t>
            </a:r>
          </a:p>
          <a:p>
            <a:r>
              <a:rPr lang="en-US" sz="2000" dirty="0" smtClean="0"/>
              <a:t>Translating a complicated model into an easy to use UI</a:t>
            </a:r>
          </a:p>
          <a:p>
            <a:pPr lvl="1"/>
            <a:r>
              <a:rPr lang="en-US" sz="2000" dirty="0" smtClean="0"/>
              <a:t>Reducing friction/needless steps in the UI</a:t>
            </a:r>
          </a:p>
          <a:p>
            <a:r>
              <a:rPr lang="en-US" sz="2000" dirty="0" smtClean="0"/>
              <a:t>How to easily enter property measurements into the system to enable more powerful features</a:t>
            </a:r>
          </a:p>
          <a:p>
            <a:pPr lvl="1"/>
            <a:r>
              <a:rPr lang="en-US" sz="2000" dirty="0" smtClean="0"/>
              <a:t>Data entry twice</a:t>
            </a:r>
          </a:p>
          <a:p>
            <a:pPr lvl="1"/>
            <a:r>
              <a:rPr lang="en-US" sz="2000" dirty="0" smtClean="0"/>
              <a:t>Different file formats</a:t>
            </a:r>
          </a:p>
          <a:p>
            <a:pPr lvl="2"/>
            <a:r>
              <a:rPr lang="en-US" sz="2000" dirty="0" smtClean="0"/>
              <a:t>Some are proprietary</a:t>
            </a:r>
          </a:p>
          <a:p>
            <a:pPr lvl="1"/>
            <a:r>
              <a:rPr lang="en-US" sz="2000" dirty="0" smtClean="0"/>
              <a:t>Different representations in Excel</a:t>
            </a:r>
          </a:p>
          <a:p>
            <a:pPr lvl="1"/>
            <a:r>
              <a:rPr lang="en-US" sz="2000" dirty="0" smtClean="0"/>
              <a:t>Asking users to enter their data in after they have already captured it (extra steps)</a:t>
            </a:r>
          </a:p>
          <a:p>
            <a:r>
              <a:rPr lang="en-US" sz="2000" dirty="0" smtClean="0"/>
              <a:t>What should you be able to do with data once it has been entered</a:t>
            </a:r>
          </a:p>
          <a:p>
            <a:r>
              <a:rPr lang="en-US" sz="2000" dirty="0" smtClean="0"/>
              <a:t>Design flexibility to capture different workflow and provenance needs</a:t>
            </a:r>
          </a:p>
          <a:p>
            <a:r>
              <a:rPr lang="en-US" sz="2000" dirty="0" smtClean="0"/>
              <a:t>Updating existing projects and data as data capture improves</a:t>
            </a:r>
          </a:p>
        </p:txBody>
      </p:sp>
      <p:sp>
        <p:nvSpPr>
          <p:cNvPr id="4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/>
              <a:t>Challenges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4198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-127000"/>
            <a:ext cx="8229600" cy="10583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000" dirty="0" smtClean="0">
                <a:solidFill>
                  <a:srgbClr val="FFFFFF"/>
                </a:solidFill>
                <a:latin typeface="Helvetica"/>
                <a:cs typeface="Helvetica"/>
              </a:rPr>
              <a:t>Materials Commons Technologies</a:t>
            </a:r>
            <a:endParaRPr lang="en-US" sz="32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API/REST Services are all JSON based</a:t>
            </a:r>
          </a:p>
          <a:p>
            <a:r>
              <a:rPr lang="en-US" dirty="0" smtClean="0"/>
              <a:t>JSON Document store on backend (</a:t>
            </a:r>
            <a:r>
              <a:rPr lang="en-US" dirty="0" err="1" smtClean="0"/>
              <a:t>RethinkDB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Website written using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Backend is a mix of Python, Go and Node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for document indexing</a:t>
            </a:r>
          </a:p>
          <a:p>
            <a:r>
              <a:rPr lang="en-US" dirty="0" smtClean="0"/>
              <a:t>Enhanced </a:t>
            </a:r>
            <a:r>
              <a:rPr lang="en-US" dirty="0" err="1" smtClean="0"/>
              <a:t>FlowJS</a:t>
            </a:r>
            <a:r>
              <a:rPr lang="en-US" dirty="0" smtClean="0"/>
              <a:t> protocol for all file transfers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Containers for select services</a:t>
            </a:r>
          </a:p>
        </p:txBody>
      </p:sp>
      <p:pic>
        <p:nvPicPr>
          <p:cNvPr id="166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72143" y="1384085"/>
            <a:ext cx="1352271" cy="47684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NGINX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SSL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Reverse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Proxy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rminator 4"/>
          <p:cNvSpPr/>
          <p:nvPr/>
        </p:nvSpPr>
        <p:spPr>
          <a:xfrm>
            <a:off x="414162" y="1621384"/>
            <a:ext cx="1469859" cy="874638"/>
          </a:xfrm>
          <a:prstGeom prst="flowChartTerminator">
            <a:avLst/>
          </a:prstGeom>
          <a:solidFill>
            <a:srgbClr val="008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r>
              <a:rPr lang="en-US" sz="1600" dirty="0">
                <a:solidFill>
                  <a:prstClr val="white"/>
                </a:solidFill>
                <a:latin typeface="Calibri"/>
              </a:rPr>
              <a:t>     Website</a:t>
            </a:r>
          </a:p>
        </p:txBody>
      </p:sp>
      <p:sp>
        <p:nvSpPr>
          <p:cNvPr id="6" name="Terminator 5"/>
          <p:cNvSpPr/>
          <p:nvPr/>
        </p:nvSpPr>
        <p:spPr>
          <a:xfrm>
            <a:off x="414159" y="2590644"/>
            <a:ext cx="1447738" cy="882268"/>
          </a:xfrm>
          <a:prstGeom prst="flowChartTerminator">
            <a:avLst/>
          </a:prstGeom>
          <a:solidFill>
            <a:srgbClr val="008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r>
              <a:rPr lang="en-US" sz="1600" dirty="0">
                <a:solidFill>
                  <a:prstClr val="white"/>
                </a:solidFill>
                <a:latin typeface="Calibri"/>
              </a:rPr>
              <a:t>Web Service</a:t>
            </a:r>
          </a:p>
          <a:p>
            <a:r>
              <a:rPr lang="en-US" sz="1600" dirty="0">
                <a:solidFill>
                  <a:prstClr val="white"/>
                </a:solidFill>
                <a:latin typeface="Calibri"/>
              </a:rPr>
              <a:t>      User</a:t>
            </a:r>
          </a:p>
        </p:txBody>
      </p:sp>
      <p:sp>
        <p:nvSpPr>
          <p:cNvPr id="7" name="Terminator 6"/>
          <p:cNvSpPr/>
          <p:nvPr/>
        </p:nvSpPr>
        <p:spPr>
          <a:xfrm>
            <a:off x="414159" y="5204238"/>
            <a:ext cx="1447738" cy="705036"/>
          </a:xfrm>
          <a:prstGeom prst="flowChartTerminator">
            <a:avLst/>
          </a:prstGeom>
          <a:solidFill>
            <a:srgbClr val="008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r>
              <a:rPr lang="en-US" sz="1600" dirty="0">
                <a:solidFill>
                  <a:prstClr val="white"/>
                </a:solidFill>
                <a:latin typeface="Calibri"/>
              </a:rPr>
              <a:t>  Data Upload</a:t>
            </a:r>
          </a:p>
        </p:txBody>
      </p:sp>
      <p:sp>
        <p:nvSpPr>
          <p:cNvPr id="8" name="Multidocument 7"/>
          <p:cNvSpPr/>
          <p:nvPr/>
        </p:nvSpPr>
        <p:spPr>
          <a:xfrm>
            <a:off x="4506168" y="2302961"/>
            <a:ext cx="1658162" cy="864660"/>
          </a:xfrm>
          <a:prstGeom prst="flowChartMultidocumen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   API</a:t>
            </a:r>
          </a:p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   Services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895856" y="2047934"/>
            <a:ext cx="376285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</p:cNvCxnSpPr>
          <p:nvPr/>
        </p:nvCxnSpPr>
        <p:spPr>
          <a:xfrm>
            <a:off x="1861897" y="3031778"/>
            <a:ext cx="410244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</p:cNvCxnSpPr>
          <p:nvPr/>
        </p:nvCxnSpPr>
        <p:spPr>
          <a:xfrm>
            <a:off x="1861897" y="5556756"/>
            <a:ext cx="420527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24412" y="2735291"/>
            <a:ext cx="88175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Multidocument 54"/>
          <p:cNvSpPr/>
          <p:nvPr/>
        </p:nvSpPr>
        <p:spPr>
          <a:xfrm>
            <a:off x="4506168" y="5004921"/>
            <a:ext cx="1516815" cy="864660"/>
          </a:xfrm>
          <a:prstGeom prst="flowChartMultidocumen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   Data 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Services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624414" y="5555536"/>
            <a:ext cx="881914" cy="122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172199" y="2554786"/>
            <a:ext cx="1822546" cy="6584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lasticsearch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     Cluster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172199" y="3954202"/>
            <a:ext cx="1822546" cy="6584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Database Cluster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172199" y="5184434"/>
            <a:ext cx="1822546" cy="6584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    Data Loader    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     Services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Terminator 63"/>
          <p:cNvSpPr/>
          <p:nvPr/>
        </p:nvSpPr>
        <p:spPr>
          <a:xfrm>
            <a:off x="392041" y="3628866"/>
            <a:ext cx="1469859" cy="611885"/>
          </a:xfrm>
          <a:prstGeom prst="flowChartTerminator">
            <a:avLst/>
          </a:prstGeom>
          <a:solidFill>
            <a:srgbClr val="008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/>
          <a:lstStyle/>
          <a:p>
            <a:r>
              <a:rPr lang="en-US" sz="1600" dirty="0">
                <a:solidFill>
                  <a:prstClr val="white"/>
                </a:solidFill>
                <a:latin typeface="Calibri"/>
              </a:rPr>
              <a:t>  Scripts</a:t>
            </a:r>
          </a:p>
        </p:txBody>
      </p:sp>
      <p:sp>
        <p:nvSpPr>
          <p:cNvPr id="66" name="Right Arrow Callout 65"/>
          <p:cNvSpPr/>
          <p:nvPr/>
        </p:nvSpPr>
        <p:spPr>
          <a:xfrm>
            <a:off x="6232605" y="2128077"/>
            <a:ext cx="799604" cy="3863107"/>
          </a:xfrm>
          <a:prstGeom prst="rightArrowCallo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20" tIns="45711" rIns="91420" bIns="45711"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Shared Service Access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60679" y="1395252"/>
            <a:ext cx="787845" cy="309741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83306" y="1395252"/>
            <a:ext cx="1157284" cy="45959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60680" y="1078968"/>
            <a:ext cx="782366" cy="382521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HTTPS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33494" y="1075502"/>
            <a:ext cx="675234" cy="382521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HTTP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861897" y="3969660"/>
            <a:ext cx="376285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4828" y="2302963"/>
            <a:ext cx="668630" cy="382521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8524" y="5095091"/>
            <a:ext cx="813003" cy="646313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dirty="0" smtClean="0"/>
              <a:t>JSON/</a:t>
            </a:r>
          </a:p>
          <a:p>
            <a:r>
              <a:rPr lang="en-US" dirty="0" err="1" smtClean="0"/>
              <a:t>FlowJS</a:t>
            </a:r>
            <a:endParaRPr lang="en-US" dirty="0" smtClean="0"/>
          </a:p>
        </p:txBody>
      </p:sp>
      <p:sp>
        <p:nvSpPr>
          <p:cNvPr id="29" name="矩形 166"/>
          <p:cNvSpPr/>
          <p:nvPr/>
        </p:nvSpPr>
        <p:spPr>
          <a:xfrm>
            <a:off x="-14110" y="0"/>
            <a:ext cx="9158110" cy="931333"/>
          </a:xfrm>
          <a:prstGeom prst="rect">
            <a:avLst/>
          </a:prstGeom>
          <a:solidFill>
            <a:srgbClr val="2148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/>
              <a:t>Block Architecture Diagram</a:t>
            </a:r>
            <a:endParaRPr kumimoji="1" lang="zh-CN" altLang="en-US" sz="4400" dirty="0"/>
          </a:p>
        </p:txBody>
      </p:sp>
      <p:pic>
        <p:nvPicPr>
          <p:cNvPr id="31" name="图片 165" descr="pris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7" y="6470055"/>
            <a:ext cx="1368778" cy="2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2274</Words>
  <Application>Microsoft Macintosh PowerPoint</Application>
  <PresentationFormat>On-screen Show (4:3)</PresentationFormat>
  <Paragraphs>594</Paragraphs>
  <Slides>41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7_Office Theme</vt:lpstr>
      <vt:lpstr>Custom Design</vt:lpstr>
      <vt:lpstr>1_Custom Design</vt:lpstr>
      <vt:lpstr>The Materials Commons A Novel Information Repository and Collaboration Platform for the Materials Community  </vt:lpstr>
      <vt:lpstr>PRISMS Overarching Vision Enable accelerated predictive materials science.    </vt:lpstr>
      <vt:lpstr>The Materials Commons - Goals</vt:lpstr>
      <vt:lpstr>The Materials Commons</vt:lpstr>
      <vt:lpstr>PowerPoint Presentation</vt:lpstr>
      <vt:lpstr>PowerPoint Presentation</vt:lpstr>
      <vt:lpstr>PowerPoint Presentation</vt:lpstr>
      <vt:lpstr>Materials Commons Technologies</vt:lpstr>
      <vt:lpstr>PowerPoint Presentation</vt:lpstr>
      <vt:lpstr>The Materials Commons:  https://materialscommons.org</vt:lpstr>
      <vt:lpstr>PowerPoint Presentation</vt:lpstr>
      <vt:lpstr>The Materials Commons - Workflow</vt:lpstr>
      <vt:lpstr>Today: Single Project Organization</vt:lpstr>
      <vt:lpstr>Next: Shared Project Organization</vt:lpstr>
      <vt:lpstr>PowerPoint Presentation</vt:lpstr>
      <vt:lpstr>PowerPoint Presentation</vt:lpstr>
      <vt:lpstr>PowerPoint Presentation</vt:lpstr>
      <vt:lpstr>PowerPoint Presentation</vt:lpstr>
      <vt:lpstr>The Materials Commons –  Provenance &amp; Data Model</vt:lpstr>
      <vt:lpstr>PowerPoint Presentation</vt:lpstr>
      <vt:lpstr>PowerPoint Presentation</vt:lpstr>
      <vt:lpstr>PowerPoint Presentation</vt:lpstr>
      <vt:lpstr>PowerPoint Presentation</vt:lpstr>
      <vt:lpstr>Search and Use Data</vt:lpstr>
      <vt:lpstr>PowerPoint Presentation</vt:lpstr>
      <vt:lpstr>Searching Data: Next Generation</vt:lpstr>
      <vt:lpstr>PowerPoint Presentation</vt:lpstr>
      <vt:lpstr>PowerPoint Presentation</vt:lpstr>
      <vt:lpstr>PowerPoint Presentation</vt:lpstr>
      <vt:lpstr>PowerPoint Presentation</vt:lpstr>
      <vt:lpstr>Scientific Knowledge Informs Provenance</vt:lpstr>
      <vt:lpstr>Scientific Knowledge Informs Provenance</vt:lpstr>
      <vt:lpstr>Scientific Knowledge Informs Provenance</vt:lpstr>
      <vt:lpstr>Use Data</vt:lpstr>
      <vt:lpstr>Planned Features</vt:lpstr>
      <vt:lpstr>Materials Commons Rollout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The 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Materials Commons A Novel Information Repository and Collaboration Platform for the Materials Community  </dc:title>
  <dc:creator>John Allison</dc:creator>
  <cp:lastModifiedBy>Glenn Tarcea</cp:lastModifiedBy>
  <cp:revision>63</cp:revision>
  <cp:lastPrinted>2015-08-31T00:46:46Z</cp:lastPrinted>
  <dcterms:created xsi:type="dcterms:W3CDTF">2015-08-30T23:22:37Z</dcterms:created>
  <dcterms:modified xsi:type="dcterms:W3CDTF">2015-09-02T14:30:39Z</dcterms:modified>
</cp:coreProperties>
</file>