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716a165b2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716a165b2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716a165b2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716a165b2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716a165b2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716a165b2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ed48cb8e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ed48cb8e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Summary:</a:t>
            </a:r>
            <a:r>
              <a:rPr lang="en">
                <a:solidFill>
                  <a:schemeClr val="dk1"/>
                </a:solidFill>
              </a:rPr>
              <a:t> We want to increase engagement with campaign emails across all segments because recent attendees make up only about one fifth of our subscriber list. Past attendees and subscribers who have never attended a performance make up </a:t>
            </a:r>
            <a:r>
              <a:rPr b="1" lang="en">
                <a:solidFill>
                  <a:schemeClr val="dk1"/>
                </a:solidFill>
              </a:rPr>
              <a:t>over three quarters of our email list</a:t>
            </a:r>
            <a:r>
              <a:rPr lang="en">
                <a:solidFill>
                  <a:schemeClr val="dk1"/>
                </a:solidFill>
              </a:rPr>
              <a:t>. In order to reach our overall goal of a 10% increase in attendance, we need to engage these segments more effectively.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ed48cb8e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ed48cb8e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Summary:</a:t>
            </a:r>
            <a:r>
              <a:rPr lang="en">
                <a:solidFill>
                  <a:schemeClr val="dk1"/>
                </a:solidFill>
              </a:rPr>
              <a:t> Recent attendees are the ones who opens our emails the most. Promotions has the best open rate. If we want to increase our summer season sales we need to use more promotions and engage past attendees and never attended groups.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ed48cb8e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ed48cb8e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Summary: The best promotion type for never attended open rates is the BOGO. Last-minute discount and BOGO are the best for past attendees. Pre-order discount performs the best with recent attendees. We can segment our email into groups to give each group type the most suitable promotion type.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f1126ea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f1126ea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Summary:</a:t>
            </a:r>
            <a:r>
              <a:rPr lang="en">
                <a:solidFill>
                  <a:schemeClr val="dk1"/>
                </a:solidFill>
              </a:rPr>
              <a:t> Recent attendees prefer pre-order discount as a promotion as they are more likely to click on this kind of promotion type. Past attendees prefers last-minute discount as they are more likely click using this type of promotion. Never attended clicks more likely on BOGO promotion type. If we are trying to increase sale then we have to use the promotion type with the highest click-to-open rates for each group type.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716a165b2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716a165b2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462200" y="4243750"/>
            <a:ext cx="62196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700">
                <a:solidFill>
                  <a:schemeClr val="dk2"/>
                </a:solidFill>
              </a:rPr>
              <a:t>Email marketing report</a:t>
            </a:r>
            <a:endParaRPr b="1" sz="2700">
              <a:solidFill>
                <a:schemeClr val="dk2"/>
              </a:solidFill>
            </a:endParaRPr>
          </a:p>
        </p:txBody>
      </p:sp>
      <p:pic>
        <p:nvPicPr>
          <p:cNvPr id="55" name="Google Shape;55;p13" title="Plot Twist Theater Company logo"/>
          <p:cNvPicPr preferRelativeResize="0"/>
          <p:nvPr/>
        </p:nvPicPr>
        <p:blipFill>
          <a:blip r:embed="rId3">
            <a:alphaModFix/>
          </a:blip>
          <a:stretch>
            <a:fillRect/>
          </a:stretch>
        </p:blipFill>
        <p:spPr>
          <a:xfrm>
            <a:off x="2655862" y="304800"/>
            <a:ext cx="3832270" cy="3938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556350" y="521225"/>
            <a:ext cx="803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90000"/>
                </a:solidFill>
              </a:rPr>
              <a:t>Overall marketing goal</a:t>
            </a:r>
            <a:endParaRPr b="1">
              <a:solidFill>
                <a:srgbClr val="990000"/>
              </a:solidFill>
            </a:endParaRPr>
          </a:p>
        </p:txBody>
      </p:sp>
      <p:sp>
        <p:nvSpPr>
          <p:cNvPr id="61" name="Google Shape;61;p14"/>
          <p:cNvSpPr txBox="1"/>
          <p:nvPr>
            <p:ph idx="1" type="body"/>
          </p:nvPr>
        </p:nvSpPr>
        <p:spPr>
          <a:xfrm>
            <a:off x="1056750" y="1998150"/>
            <a:ext cx="7030500" cy="114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000">
                <a:solidFill>
                  <a:srgbClr val="434343"/>
                </a:solidFill>
              </a:rPr>
              <a:t>Our goal is to increase summer season ticket sales by 10% over</a:t>
            </a:r>
            <a:r>
              <a:rPr b="1" lang="en" sz="2000">
                <a:solidFill>
                  <a:srgbClr val="434343"/>
                </a:solidFill>
              </a:rPr>
              <a:t> last year’s numbers through a combination of targeted paid, social, and email marketing campaigns.</a:t>
            </a:r>
            <a:endParaRPr b="1" sz="2000">
              <a:solidFill>
                <a:srgbClr val="434343"/>
              </a:solidFill>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556350" y="521225"/>
            <a:ext cx="803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90000"/>
                </a:solidFill>
              </a:rPr>
              <a:t>Email marketing goal</a:t>
            </a:r>
            <a:endParaRPr b="1">
              <a:solidFill>
                <a:srgbClr val="990000"/>
              </a:solidFill>
            </a:endParaRPr>
          </a:p>
        </p:txBody>
      </p:sp>
      <p:sp>
        <p:nvSpPr>
          <p:cNvPr id="67" name="Google Shape;67;p15"/>
          <p:cNvSpPr txBox="1"/>
          <p:nvPr/>
        </p:nvSpPr>
        <p:spPr>
          <a:xfrm>
            <a:off x="799050" y="1535250"/>
            <a:ext cx="7545900" cy="2755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434343"/>
              </a:buClr>
              <a:buSzPts val="1800"/>
              <a:buChar char="●"/>
            </a:pPr>
            <a:r>
              <a:rPr lang="en" sz="1800">
                <a:solidFill>
                  <a:srgbClr val="434343"/>
                </a:solidFill>
              </a:rPr>
              <a:t>To support the overall goal of selling more tickets, we want to raise open rates and click-to-open rates for campaign emails.</a:t>
            </a:r>
            <a:endParaRPr sz="1800">
              <a:solidFill>
                <a:srgbClr val="434343"/>
              </a:solidFill>
            </a:endParaRPr>
          </a:p>
          <a:p>
            <a:pPr indent="-342900" lvl="0" marL="457200" rtl="0" algn="l">
              <a:lnSpc>
                <a:spcPct val="115000"/>
              </a:lnSpc>
              <a:spcBef>
                <a:spcPts val="1000"/>
              </a:spcBef>
              <a:spcAft>
                <a:spcPts val="0"/>
              </a:spcAft>
              <a:buClr>
                <a:srgbClr val="434343"/>
              </a:buClr>
              <a:buSzPts val="1800"/>
              <a:buChar char="●"/>
            </a:pPr>
            <a:r>
              <a:rPr lang="en" sz="1800">
                <a:solidFill>
                  <a:srgbClr val="434343"/>
                </a:solidFill>
              </a:rPr>
              <a:t>We want to know:</a:t>
            </a:r>
            <a:endParaRPr sz="1800">
              <a:solidFill>
                <a:srgbClr val="434343"/>
              </a:solidFill>
            </a:endParaRPr>
          </a:p>
          <a:p>
            <a:pPr indent="-342900" lvl="1" marL="914400" rtl="0" algn="l">
              <a:lnSpc>
                <a:spcPct val="115000"/>
              </a:lnSpc>
              <a:spcBef>
                <a:spcPts val="1000"/>
              </a:spcBef>
              <a:spcAft>
                <a:spcPts val="0"/>
              </a:spcAft>
              <a:buClr>
                <a:srgbClr val="434343"/>
              </a:buClr>
              <a:buSzPts val="1800"/>
              <a:buChar char="○"/>
            </a:pPr>
            <a:r>
              <a:rPr b="1" lang="en" sz="1800">
                <a:solidFill>
                  <a:srgbClr val="434343"/>
                </a:solidFill>
              </a:rPr>
              <a:t>What types of emails have performed the best with different subscriber segments in the past?</a:t>
            </a:r>
            <a:endParaRPr b="1" sz="1800">
              <a:solidFill>
                <a:srgbClr val="434343"/>
              </a:solidFill>
            </a:endParaRPr>
          </a:p>
          <a:p>
            <a:pPr indent="-342900" lvl="1" marL="914400" rtl="0" algn="l">
              <a:lnSpc>
                <a:spcPct val="115000"/>
              </a:lnSpc>
              <a:spcBef>
                <a:spcPts val="1000"/>
              </a:spcBef>
              <a:spcAft>
                <a:spcPts val="1000"/>
              </a:spcAft>
              <a:buClr>
                <a:srgbClr val="434343"/>
              </a:buClr>
              <a:buSzPts val="1800"/>
              <a:buChar char="○"/>
            </a:pPr>
            <a:r>
              <a:rPr b="1" lang="en" sz="1800">
                <a:solidFill>
                  <a:srgbClr val="434343"/>
                </a:solidFill>
              </a:rPr>
              <a:t>What types of email content should we prioritize for each segment in our new campaign?</a:t>
            </a:r>
            <a:endParaRPr b="1" sz="1800">
              <a:solidFill>
                <a:srgbClr val="434343"/>
              </a:solidFill>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descr="21.4% are recent attendees, 35.7% are past attendees, and 42.9% have never attended a performance." id="72" name="Google Shape;72;p16" title="Email subscriber segments donut chart"/>
          <p:cNvPicPr preferRelativeResize="0"/>
          <p:nvPr/>
        </p:nvPicPr>
        <p:blipFill>
          <a:blip r:embed="rId3">
            <a:alphaModFix/>
          </a:blip>
          <a:stretch>
            <a:fillRect/>
          </a:stretch>
        </p:blipFill>
        <p:spPr>
          <a:xfrm>
            <a:off x="1046913" y="784150"/>
            <a:ext cx="7050174" cy="4359350"/>
          </a:xfrm>
          <a:prstGeom prst="rect">
            <a:avLst/>
          </a:prstGeom>
          <a:noFill/>
          <a:ln>
            <a:noFill/>
          </a:ln>
        </p:spPr>
      </p:pic>
      <p:sp>
        <p:nvSpPr>
          <p:cNvPr id="73" name="Google Shape;73;p16"/>
          <p:cNvSpPr txBox="1"/>
          <p:nvPr>
            <p:ph type="title"/>
          </p:nvPr>
        </p:nvSpPr>
        <p:spPr>
          <a:xfrm>
            <a:off x="556350" y="292625"/>
            <a:ext cx="803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90000"/>
                </a:solidFill>
              </a:rPr>
              <a:t>Email subscriber segments</a:t>
            </a:r>
            <a:endParaRPr b="1">
              <a:solidFill>
                <a:srgbClr val="99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Grouped column chart showing email open rates for newsletters, new show announcements, and promotions for each email subscriber group." id="78" name="Google Shape;78;p17" title="Open rates by email category"/>
          <p:cNvPicPr preferRelativeResize="0"/>
          <p:nvPr/>
        </p:nvPicPr>
        <p:blipFill>
          <a:blip r:embed="rId3">
            <a:alphaModFix/>
          </a:blip>
          <a:stretch>
            <a:fillRect/>
          </a:stretch>
        </p:blipFill>
        <p:spPr>
          <a:xfrm>
            <a:off x="1049475" y="787300"/>
            <a:ext cx="7045050" cy="4356200"/>
          </a:xfrm>
          <a:prstGeom prst="rect">
            <a:avLst/>
          </a:prstGeom>
          <a:noFill/>
          <a:ln>
            <a:noFill/>
          </a:ln>
        </p:spPr>
      </p:pic>
      <p:sp>
        <p:nvSpPr>
          <p:cNvPr id="79" name="Google Shape;79;p17"/>
          <p:cNvSpPr txBox="1"/>
          <p:nvPr>
            <p:ph type="title"/>
          </p:nvPr>
        </p:nvSpPr>
        <p:spPr>
          <a:xfrm>
            <a:off x="556350" y="292625"/>
            <a:ext cx="803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90000"/>
                </a:solidFill>
              </a:rPr>
              <a:t>Open rates by email category</a:t>
            </a:r>
            <a:endParaRPr b="1">
              <a:solidFill>
                <a:srgbClr val="99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Grouped column chart showing email open rates for pre-order discounts, last-minute discounts, and buy one get one free (BOGO) promotions. " id="84" name="Google Shape;84;p18" title="Open rate by promotion type"/>
          <p:cNvPicPr preferRelativeResize="0"/>
          <p:nvPr/>
        </p:nvPicPr>
        <p:blipFill>
          <a:blip r:embed="rId3">
            <a:alphaModFix/>
          </a:blip>
          <a:stretch>
            <a:fillRect/>
          </a:stretch>
        </p:blipFill>
        <p:spPr>
          <a:xfrm>
            <a:off x="1049475" y="787300"/>
            <a:ext cx="7045050" cy="4356200"/>
          </a:xfrm>
          <a:prstGeom prst="rect">
            <a:avLst/>
          </a:prstGeom>
          <a:noFill/>
          <a:ln>
            <a:noFill/>
          </a:ln>
        </p:spPr>
      </p:pic>
      <p:sp>
        <p:nvSpPr>
          <p:cNvPr id="85" name="Google Shape;85;p18"/>
          <p:cNvSpPr txBox="1"/>
          <p:nvPr>
            <p:ph idx="4294967295" type="title"/>
          </p:nvPr>
        </p:nvSpPr>
        <p:spPr>
          <a:xfrm>
            <a:off x="556350" y="292625"/>
            <a:ext cx="803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90000"/>
                </a:solidFill>
              </a:rPr>
              <a:t>Open rates by promotion type</a:t>
            </a:r>
            <a:endParaRPr b="1">
              <a:solidFill>
                <a:srgbClr val="99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4294967295" type="title"/>
          </p:nvPr>
        </p:nvSpPr>
        <p:spPr>
          <a:xfrm>
            <a:off x="556350" y="292625"/>
            <a:ext cx="803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90000"/>
                </a:solidFill>
              </a:rPr>
              <a:t>Click-to-open rates by promotion type</a:t>
            </a:r>
            <a:endParaRPr b="1">
              <a:solidFill>
                <a:srgbClr val="990000"/>
              </a:solidFill>
            </a:endParaRPr>
          </a:p>
        </p:txBody>
      </p:sp>
      <p:pic>
        <p:nvPicPr>
          <p:cNvPr descr="Grouped column chart showing click-to-open rates for pre-order discounts, last-minute discounts, and buy one get one free (BOGO) promotions. " id="91" name="Google Shape;91;p19" title="Click-to-open rates by promotion type"/>
          <p:cNvPicPr preferRelativeResize="0"/>
          <p:nvPr/>
        </p:nvPicPr>
        <p:blipFill>
          <a:blip r:embed="rId3">
            <a:alphaModFix/>
          </a:blip>
          <a:stretch>
            <a:fillRect/>
          </a:stretch>
        </p:blipFill>
        <p:spPr>
          <a:xfrm>
            <a:off x="1055800" y="795125"/>
            <a:ext cx="7032399" cy="4348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90000"/>
                </a:solidFill>
              </a:rPr>
              <a:t>Conclusion and recommendations</a:t>
            </a:r>
            <a:endParaRPr b="1">
              <a:solidFill>
                <a:srgbClr val="990000"/>
              </a:solidFill>
            </a:endParaRPr>
          </a:p>
        </p:txBody>
      </p:sp>
      <p:sp>
        <p:nvSpPr>
          <p:cNvPr id="97" name="Google Shape;97;p20"/>
          <p:cNvSpPr txBox="1"/>
          <p:nvPr>
            <p:ph idx="1" type="body"/>
          </p:nvPr>
        </p:nvSpPr>
        <p:spPr>
          <a:xfrm>
            <a:off x="1009500" y="1271425"/>
            <a:ext cx="7324800" cy="33234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rgbClr val="434343"/>
              </a:buClr>
              <a:buSzPts val="1700"/>
              <a:buChar char="●"/>
            </a:pPr>
            <a:r>
              <a:rPr b="1" lang="en" sz="1700">
                <a:solidFill>
                  <a:srgbClr val="434343"/>
                </a:solidFill>
              </a:rPr>
              <a:t>Recent attendees:</a:t>
            </a:r>
            <a:r>
              <a:rPr lang="en" sz="1700">
                <a:solidFill>
                  <a:srgbClr val="434343"/>
                </a:solidFill>
              </a:rPr>
              <a:t> Send Pre-order discount promotional emails  </a:t>
            </a:r>
            <a:endParaRPr sz="1700">
              <a:solidFill>
                <a:srgbClr val="434343"/>
              </a:solidFill>
            </a:endParaRPr>
          </a:p>
          <a:p>
            <a:pPr indent="0" lvl="0" marL="0" rtl="0" algn="l">
              <a:lnSpc>
                <a:spcPct val="100000"/>
              </a:lnSpc>
              <a:spcBef>
                <a:spcPts val="0"/>
              </a:spcBef>
              <a:spcAft>
                <a:spcPts val="0"/>
              </a:spcAft>
              <a:buNone/>
            </a:pPr>
            <a:r>
              <a:t/>
            </a:r>
            <a:endParaRPr sz="1700">
              <a:solidFill>
                <a:srgbClr val="434343"/>
              </a:solidFill>
            </a:endParaRPr>
          </a:p>
          <a:p>
            <a:pPr indent="-336550" lvl="0" marL="457200" rtl="0" algn="l">
              <a:lnSpc>
                <a:spcPct val="100000"/>
              </a:lnSpc>
              <a:spcBef>
                <a:spcPts val="0"/>
              </a:spcBef>
              <a:spcAft>
                <a:spcPts val="0"/>
              </a:spcAft>
              <a:buClr>
                <a:srgbClr val="434343"/>
              </a:buClr>
              <a:buSzPts val="1700"/>
              <a:buChar char="●"/>
            </a:pPr>
            <a:r>
              <a:rPr b="1" lang="en" sz="1700">
                <a:solidFill>
                  <a:srgbClr val="434343"/>
                </a:solidFill>
              </a:rPr>
              <a:t>Past attendees: </a:t>
            </a:r>
            <a:r>
              <a:rPr lang="en" sz="1700">
                <a:solidFill>
                  <a:srgbClr val="434343"/>
                </a:solidFill>
              </a:rPr>
              <a:t>Send Last-minute discount promotional emails </a:t>
            </a:r>
            <a:endParaRPr sz="1700">
              <a:solidFill>
                <a:srgbClr val="434343"/>
              </a:solidFill>
            </a:endParaRPr>
          </a:p>
          <a:p>
            <a:pPr indent="0" lvl="0" marL="0" rtl="0" algn="l">
              <a:lnSpc>
                <a:spcPct val="100000"/>
              </a:lnSpc>
              <a:spcBef>
                <a:spcPts val="0"/>
              </a:spcBef>
              <a:spcAft>
                <a:spcPts val="0"/>
              </a:spcAft>
              <a:buNone/>
            </a:pPr>
            <a:r>
              <a:t/>
            </a:r>
            <a:endParaRPr sz="1700">
              <a:solidFill>
                <a:srgbClr val="434343"/>
              </a:solidFill>
            </a:endParaRPr>
          </a:p>
          <a:p>
            <a:pPr indent="-336550" lvl="0" marL="457200" rtl="0" algn="l">
              <a:lnSpc>
                <a:spcPct val="100000"/>
              </a:lnSpc>
              <a:spcBef>
                <a:spcPts val="0"/>
              </a:spcBef>
              <a:spcAft>
                <a:spcPts val="0"/>
              </a:spcAft>
              <a:buClr>
                <a:srgbClr val="434343"/>
              </a:buClr>
              <a:buSzPts val="1700"/>
              <a:buChar char="●"/>
            </a:pPr>
            <a:r>
              <a:rPr b="1" lang="en" sz="1700">
                <a:solidFill>
                  <a:srgbClr val="434343"/>
                </a:solidFill>
              </a:rPr>
              <a:t>Never attended: </a:t>
            </a:r>
            <a:r>
              <a:rPr lang="en" sz="1700">
                <a:solidFill>
                  <a:srgbClr val="434343"/>
                </a:solidFill>
              </a:rPr>
              <a:t>Send Buy one, get one free promotional emails</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