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442709-D8E9-4F8C-9D5B-1C5AE6705BC0}">
  <a:tblStyle styleId="{B7442709-D8E9-4F8C-9D5B-1C5AE6705B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e8a785e7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0e8a785e7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Chart shows social media total mention comparisons between 2020 and 2021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e8a785e7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e8a785e7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Chart shows total number of Instagram followers for 2020 and 2021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e8a785e7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e8a785e7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Chart shows total number of Instagram engagements for 2020 and 2021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e8a785e7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e8a785e7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Chart shows total number of Twitter followers for 2020 and 2021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e8a785e7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e8a785e7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Chart shows total number of Twitter engagements for 2020 and 2021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e8a785e78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0e8a785e78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e8a785e7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e8a785e7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had a net growth of 3.03% in organic traffic from 2020 to 2021.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ede57be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ede57be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ede57bed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0ede57bed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e8a785e7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e8a785e7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e8a785e7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e8a785e7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ede57bed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ede57bed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e8a785e7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e8a785e7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e8a785e7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e8a785e7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Chart shows total organic traffic data for 2020 and 2021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e8a785e7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e8a785e7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Graph displays pages per customer visit rates between January and December. The pages increased until october where it </a:t>
            </a:r>
            <a:r>
              <a:rPr lang="en">
                <a:solidFill>
                  <a:schemeClr val="dk1"/>
                </a:solidFill>
              </a:rPr>
              <a:t>plateaued</a:t>
            </a:r>
            <a:r>
              <a:rPr lang="en">
                <a:solidFill>
                  <a:schemeClr val="dk1"/>
                </a:solidFill>
              </a:rPr>
              <a:t> until december.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e8a785e7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e8a785e7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Graph shows bounce rate by percentage between January and December. The bounce rate started decreasing on September and continued until December.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e8a785e7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0e8a785e7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Chart shows average visit duration between January and December. The average visit duration </a:t>
            </a:r>
            <a:r>
              <a:rPr lang="en">
                <a:solidFill>
                  <a:schemeClr val="dk1"/>
                </a:solidFill>
              </a:rPr>
              <a:t>steadily</a:t>
            </a:r>
            <a:r>
              <a:rPr lang="en">
                <a:solidFill>
                  <a:schemeClr val="dk1"/>
                </a:solidFill>
              </a:rPr>
              <a:t> increased until october where it </a:t>
            </a:r>
            <a:r>
              <a:rPr lang="en">
                <a:solidFill>
                  <a:schemeClr val="dk1"/>
                </a:solidFill>
              </a:rPr>
              <a:t>stabilize</a:t>
            </a:r>
            <a:r>
              <a:rPr lang="en">
                <a:solidFill>
                  <a:schemeClr val="dk1"/>
                </a:solidFill>
              </a:rPr>
              <a:t> to 2:20 per visit.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End-of-Year</a:t>
            </a:r>
            <a:endParaRPr/>
          </a:p>
          <a:p>
            <a:pPr indent="0" lvl="0" marL="0" rtl="0" algn="l">
              <a:spcBef>
                <a:spcPts val="0"/>
              </a:spcBef>
              <a:spcAft>
                <a:spcPts val="0"/>
              </a:spcAft>
              <a:buNone/>
            </a:pPr>
            <a:r>
              <a:rPr lang="en"/>
              <a:t>M</a:t>
            </a:r>
            <a:r>
              <a:rPr lang="en"/>
              <a:t>arketing Report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Sinclair Verde Lamp Company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Social media mentions</a:t>
            </a:r>
            <a:endParaRPr/>
          </a:p>
        </p:txBody>
      </p:sp>
      <p:sp>
        <p:nvSpPr>
          <p:cNvPr id="332" name="Google Shape;332;p22"/>
          <p:cNvSpPr txBox="1"/>
          <p:nvPr>
            <p:ph idx="1" type="body"/>
          </p:nvPr>
        </p:nvSpPr>
        <p:spPr>
          <a:xfrm>
            <a:off x="311700" y="1152475"/>
            <a:ext cx="391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t>In January, there were</a:t>
            </a:r>
            <a:r>
              <a:rPr lang="en" sz="1400">
                <a:highlight>
                  <a:srgbClr val="FFFF00"/>
                </a:highlight>
              </a:rPr>
              <a:t>(500)</a:t>
            </a:r>
            <a:r>
              <a:rPr lang="en" sz="1400"/>
              <a:t> social media mentions.</a:t>
            </a:r>
            <a:endParaRPr sz="1400"/>
          </a:p>
          <a:p>
            <a:pPr indent="0" lvl="0" marL="0" rtl="0" algn="l">
              <a:spcBef>
                <a:spcPts val="1200"/>
              </a:spcBef>
              <a:spcAft>
                <a:spcPts val="0"/>
              </a:spcAft>
              <a:buClr>
                <a:schemeClr val="dk1"/>
              </a:buClr>
              <a:buSzPts val="1100"/>
              <a:buFont typeface="Arial"/>
              <a:buNone/>
            </a:pPr>
            <a:r>
              <a:rPr lang="en" sz="1400"/>
              <a:t>In December, there were </a:t>
            </a:r>
            <a:r>
              <a:rPr lang="en" sz="1400">
                <a:highlight>
                  <a:srgbClr val="FFFF00"/>
                </a:highlight>
              </a:rPr>
              <a:t>(660)</a:t>
            </a:r>
            <a:r>
              <a:rPr lang="en" sz="1400"/>
              <a:t>.</a:t>
            </a:r>
            <a:endParaRPr sz="1400"/>
          </a:p>
          <a:p>
            <a:pPr indent="0" lvl="0" marL="0" rtl="0" algn="l">
              <a:spcBef>
                <a:spcPts val="1200"/>
              </a:spcBef>
              <a:spcAft>
                <a:spcPts val="1200"/>
              </a:spcAft>
              <a:buClr>
                <a:schemeClr val="dk1"/>
              </a:buClr>
              <a:buSzPts val="1100"/>
              <a:buFont typeface="Arial"/>
              <a:buNone/>
            </a:pPr>
            <a:r>
              <a:t/>
            </a:r>
            <a:endParaRPr/>
          </a:p>
        </p:txBody>
      </p:sp>
      <p:pic>
        <p:nvPicPr>
          <p:cNvPr descr="Chart shows social media total mention comparisons between 2020 and 2021" id="333" name="Google Shape;333;p22" title="Chart"/>
          <p:cNvPicPr preferRelativeResize="0"/>
          <p:nvPr/>
        </p:nvPicPr>
        <p:blipFill>
          <a:blip r:embed="rId3">
            <a:alphaModFix/>
          </a:blip>
          <a:stretch>
            <a:fillRect/>
          </a:stretch>
        </p:blipFill>
        <p:spPr>
          <a:xfrm>
            <a:off x="4381500" y="1170125"/>
            <a:ext cx="4610100" cy="28472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Instagram followers </a:t>
            </a:r>
            <a:endParaRPr/>
          </a:p>
        </p:txBody>
      </p:sp>
      <p:sp>
        <p:nvSpPr>
          <p:cNvPr id="339" name="Google Shape;339;p23"/>
          <p:cNvSpPr txBox="1"/>
          <p:nvPr>
            <p:ph idx="1" type="body"/>
          </p:nvPr>
        </p:nvSpPr>
        <p:spPr>
          <a:xfrm>
            <a:off x="311700" y="1152475"/>
            <a:ext cx="4023000" cy="36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Followers also </a:t>
            </a:r>
            <a:r>
              <a:rPr lang="en" sz="1400"/>
              <a:t>increased</a:t>
            </a:r>
            <a:r>
              <a:rPr lang="en" sz="1400"/>
              <a:t>. In 2021, the Sinclair Verde social media page gained</a:t>
            </a:r>
            <a:r>
              <a:rPr lang="en" sz="1400">
                <a:highlight>
                  <a:srgbClr val="FFFF00"/>
                </a:highlight>
              </a:rPr>
              <a:t>(9000)</a:t>
            </a:r>
            <a:r>
              <a:rPr lang="en" sz="1400"/>
              <a:t> followers.</a:t>
            </a:r>
            <a:endParaRPr sz="1400"/>
          </a:p>
          <a:p>
            <a:pPr indent="0" lvl="0" marL="0" rtl="0" algn="l">
              <a:spcBef>
                <a:spcPts val="1200"/>
              </a:spcBef>
              <a:spcAft>
                <a:spcPts val="0"/>
              </a:spcAft>
              <a:buNone/>
            </a:pPr>
            <a:r>
              <a:t/>
            </a:r>
            <a:endParaRPr sz="1400"/>
          </a:p>
          <a:p>
            <a:pPr indent="0" lvl="0" marL="0" rtl="0" algn="l">
              <a:spcBef>
                <a:spcPts val="1200"/>
              </a:spcBef>
              <a:spcAft>
                <a:spcPts val="0"/>
              </a:spcAft>
              <a:buClr>
                <a:schemeClr val="dk1"/>
              </a:buClr>
              <a:buSzPts val="1100"/>
              <a:buFont typeface="Arial"/>
              <a:buNone/>
            </a:pPr>
            <a:r>
              <a:rPr lang="en" sz="1400"/>
              <a:t>This was </a:t>
            </a:r>
            <a:r>
              <a:rPr lang="en" sz="1400">
                <a:highlight>
                  <a:srgbClr val="FFFF00"/>
                </a:highlight>
              </a:rPr>
              <a:t>64%</a:t>
            </a:r>
            <a:r>
              <a:rPr lang="en" sz="1400"/>
              <a:t> greater than the previous year.</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1200"/>
              </a:spcAft>
              <a:buNone/>
            </a:pPr>
            <a:r>
              <a:t/>
            </a:r>
            <a:endParaRPr/>
          </a:p>
        </p:txBody>
      </p:sp>
      <p:pic>
        <p:nvPicPr>
          <p:cNvPr descr="Chart shows total number of Instagram followers for 2020 and 2021" id="340" name="Google Shape;340;p23" title="Chart"/>
          <p:cNvPicPr preferRelativeResize="0"/>
          <p:nvPr/>
        </p:nvPicPr>
        <p:blipFill>
          <a:blip r:embed="rId3">
            <a:alphaModFix/>
          </a:blip>
          <a:stretch>
            <a:fillRect/>
          </a:stretch>
        </p:blipFill>
        <p:spPr>
          <a:xfrm>
            <a:off x="4487100" y="1170125"/>
            <a:ext cx="4504501" cy="27820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Instagram engagement</a:t>
            </a:r>
            <a:endParaRPr/>
          </a:p>
        </p:txBody>
      </p:sp>
      <p:sp>
        <p:nvSpPr>
          <p:cNvPr id="346" name="Google Shape;346;p24"/>
          <p:cNvSpPr txBox="1"/>
          <p:nvPr>
            <p:ph idx="1" type="body"/>
          </p:nvPr>
        </p:nvSpPr>
        <p:spPr>
          <a:xfrm>
            <a:off x="311700" y="1152475"/>
            <a:ext cx="4023000" cy="36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t>In January, there were </a:t>
            </a:r>
            <a:r>
              <a:rPr lang="en" sz="1400">
                <a:highlight>
                  <a:srgbClr val="FFFF00"/>
                </a:highlight>
              </a:rPr>
              <a:t>500</a:t>
            </a:r>
            <a:r>
              <a:rPr lang="en" sz="1400"/>
              <a:t> Instagram enegagements.</a:t>
            </a:r>
            <a:endParaRPr sz="1400"/>
          </a:p>
          <a:p>
            <a:pPr indent="0" lvl="0" marL="0" rtl="0" algn="l">
              <a:spcBef>
                <a:spcPts val="1200"/>
              </a:spcBef>
              <a:spcAft>
                <a:spcPts val="0"/>
              </a:spcAft>
              <a:buNone/>
            </a:pPr>
            <a:r>
              <a:rPr lang="en" sz="1400"/>
              <a:t>In December, there were </a:t>
            </a:r>
            <a:r>
              <a:rPr lang="en" sz="1400">
                <a:highlight>
                  <a:srgbClr val="FFFF00"/>
                </a:highlight>
              </a:rPr>
              <a:t>600</a:t>
            </a:r>
            <a:r>
              <a:rPr lang="en" sz="1400"/>
              <a:t> Instagram enegagements.</a:t>
            </a:r>
            <a:endParaRPr sz="1400"/>
          </a:p>
          <a:p>
            <a:pPr indent="0" lvl="0" marL="0" rtl="0" algn="l">
              <a:spcBef>
                <a:spcPts val="1200"/>
              </a:spcBef>
              <a:spcAft>
                <a:spcPts val="1200"/>
              </a:spcAft>
              <a:buClr>
                <a:schemeClr val="dk1"/>
              </a:buClr>
              <a:buSzPts val="1100"/>
              <a:buFont typeface="Arial"/>
              <a:buNone/>
            </a:pPr>
            <a:r>
              <a:rPr lang="en" sz="1400"/>
              <a:t>This shows a </a:t>
            </a:r>
            <a:r>
              <a:rPr lang="en" sz="1400">
                <a:highlight>
                  <a:srgbClr val="FFFF00"/>
                </a:highlight>
              </a:rPr>
              <a:t>9%</a:t>
            </a:r>
            <a:r>
              <a:rPr lang="en" sz="1400"/>
              <a:t> increase from the previous year. </a:t>
            </a:r>
            <a:endParaRPr sz="1400"/>
          </a:p>
        </p:txBody>
      </p:sp>
      <p:pic>
        <p:nvPicPr>
          <p:cNvPr descr="Chart shows total number of Instagram engagements for 2020 and 2021" id="347" name="Google Shape;347;p24" title="Chart"/>
          <p:cNvPicPr preferRelativeResize="0"/>
          <p:nvPr/>
        </p:nvPicPr>
        <p:blipFill>
          <a:blip r:embed="rId3">
            <a:alphaModFix/>
          </a:blip>
          <a:stretch>
            <a:fillRect/>
          </a:stretch>
        </p:blipFill>
        <p:spPr>
          <a:xfrm>
            <a:off x="4487100" y="1170125"/>
            <a:ext cx="4504501" cy="27820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Twitter followers</a:t>
            </a:r>
            <a:endParaRPr/>
          </a:p>
        </p:txBody>
      </p:sp>
      <p:sp>
        <p:nvSpPr>
          <p:cNvPr id="353" name="Google Shape;353;p25"/>
          <p:cNvSpPr txBox="1"/>
          <p:nvPr>
            <p:ph idx="1" type="body"/>
          </p:nvPr>
        </p:nvSpPr>
        <p:spPr>
          <a:xfrm>
            <a:off x="311700" y="1152475"/>
            <a:ext cx="4073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t>In January, there were </a:t>
            </a:r>
            <a:r>
              <a:rPr lang="en" sz="1400">
                <a:highlight>
                  <a:srgbClr val="FFFF00"/>
                </a:highlight>
              </a:rPr>
              <a:t>5000</a:t>
            </a:r>
            <a:r>
              <a:rPr lang="en" sz="1400"/>
              <a:t> Twitter followers.</a:t>
            </a:r>
            <a:endParaRPr sz="1400"/>
          </a:p>
          <a:p>
            <a:pPr indent="0" lvl="0" marL="0" rtl="0" algn="l">
              <a:spcBef>
                <a:spcPts val="1200"/>
              </a:spcBef>
              <a:spcAft>
                <a:spcPts val="0"/>
              </a:spcAft>
              <a:buClr>
                <a:schemeClr val="dk1"/>
              </a:buClr>
              <a:buSzPts val="1100"/>
              <a:buFont typeface="Arial"/>
              <a:buNone/>
            </a:pPr>
            <a:r>
              <a:rPr lang="en" sz="1400"/>
              <a:t>In December, there were </a:t>
            </a:r>
            <a:r>
              <a:rPr lang="en" sz="1400">
                <a:highlight>
                  <a:srgbClr val="FFFF00"/>
                </a:highlight>
              </a:rPr>
              <a:t>6800</a:t>
            </a:r>
            <a:r>
              <a:rPr lang="en" sz="1400"/>
              <a:t> Twitter followers.</a:t>
            </a:r>
            <a:endParaRPr sz="1400"/>
          </a:p>
          <a:p>
            <a:pPr indent="0" lvl="0" marL="0" rtl="0" algn="l">
              <a:spcBef>
                <a:spcPts val="1200"/>
              </a:spcBef>
              <a:spcAft>
                <a:spcPts val="0"/>
              </a:spcAft>
              <a:buClr>
                <a:schemeClr val="dk1"/>
              </a:buClr>
              <a:buSzPts val="1100"/>
              <a:buFont typeface="Arial"/>
              <a:buNone/>
            </a:pPr>
            <a:r>
              <a:rPr lang="en" sz="1400"/>
              <a:t>This shows a </a:t>
            </a:r>
            <a:r>
              <a:rPr lang="en" sz="1400">
                <a:highlight>
                  <a:srgbClr val="FFFF00"/>
                </a:highlight>
              </a:rPr>
              <a:t>39%</a:t>
            </a:r>
            <a:r>
              <a:rPr lang="en" sz="1400"/>
              <a:t> increase from the previous year.</a:t>
            </a:r>
            <a:endParaRPr sz="1400"/>
          </a:p>
          <a:p>
            <a:pPr indent="0" lvl="0" marL="0" rtl="0" algn="l">
              <a:spcBef>
                <a:spcPts val="1200"/>
              </a:spcBef>
              <a:spcAft>
                <a:spcPts val="1200"/>
              </a:spcAft>
              <a:buClr>
                <a:schemeClr val="dk1"/>
              </a:buClr>
              <a:buSzPts val="1100"/>
              <a:buFont typeface="Arial"/>
              <a:buNone/>
            </a:pPr>
            <a:r>
              <a:rPr lang="en" sz="1400"/>
              <a:t> </a:t>
            </a:r>
            <a:endParaRPr/>
          </a:p>
        </p:txBody>
      </p:sp>
      <p:pic>
        <p:nvPicPr>
          <p:cNvPr descr="Chart shows total number of Twitter followers for 2020 and 2021&#10;" id="354" name="Google Shape;354;p25" title="Chart"/>
          <p:cNvPicPr preferRelativeResize="0"/>
          <p:nvPr/>
        </p:nvPicPr>
        <p:blipFill>
          <a:blip r:embed="rId3">
            <a:alphaModFix/>
          </a:blip>
          <a:stretch>
            <a:fillRect/>
          </a:stretch>
        </p:blipFill>
        <p:spPr>
          <a:xfrm>
            <a:off x="4537800" y="1170125"/>
            <a:ext cx="4453799" cy="27507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Twitter</a:t>
            </a:r>
            <a:r>
              <a:rPr lang="en"/>
              <a:t> </a:t>
            </a:r>
            <a:r>
              <a:rPr lang="en"/>
              <a:t>engagement</a:t>
            </a:r>
            <a:r>
              <a:rPr lang="en"/>
              <a:t> </a:t>
            </a:r>
            <a:endParaRPr/>
          </a:p>
        </p:txBody>
      </p:sp>
      <p:sp>
        <p:nvSpPr>
          <p:cNvPr id="360" name="Google Shape;360;p26"/>
          <p:cNvSpPr txBox="1"/>
          <p:nvPr>
            <p:ph idx="1" type="body"/>
          </p:nvPr>
        </p:nvSpPr>
        <p:spPr>
          <a:xfrm>
            <a:off x="311700" y="1152475"/>
            <a:ext cx="4313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t>In January, there were </a:t>
            </a:r>
            <a:r>
              <a:rPr lang="en" sz="1400">
                <a:highlight>
                  <a:srgbClr val="FFFF00"/>
                </a:highlight>
              </a:rPr>
              <a:t>500</a:t>
            </a:r>
            <a:r>
              <a:rPr lang="en" sz="1400"/>
              <a:t> Twitter engagements.</a:t>
            </a:r>
            <a:endParaRPr sz="1400"/>
          </a:p>
          <a:p>
            <a:pPr indent="0" lvl="0" marL="0" rtl="0" algn="l">
              <a:spcBef>
                <a:spcPts val="1200"/>
              </a:spcBef>
              <a:spcAft>
                <a:spcPts val="0"/>
              </a:spcAft>
              <a:buClr>
                <a:schemeClr val="dk1"/>
              </a:buClr>
              <a:buSzPts val="1100"/>
              <a:buFont typeface="Arial"/>
              <a:buNone/>
            </a:pPr>
            <a:r>
              <a:rPr lang="en" sz="1400"/>
              <a:t>In December, there were </a:t>
            </a:r>
            <a:r>
              <a:rPr lang="en" sz="1400">
                <a:highlight>
                  <a:srgbClr val="FFFF00"/>
                </a:highlight>
              </a:rPr>
              <a:t>950</a:t>
            </a:r>
            <a:r>
              <a:rPr lang="en" sz="1400"/>
              <a:t> Twitter engagements.</a:t>
            </a:r>
            <a:endParaRPr sz="1400"/>
          </a:p>
          <a:p>
            <a:pPr indent="0" lvl="0" marL="0" rtl="0" algn="l">
              <a:spcBef>
                <a:spcPts val="1200"/>
              </a:spcBef>
              <a:spcAft>
                <a:spcPts val="1200"/>
              </a:spcAft>
              <a:buClr>
                <a:schemeClr val="dk1"/>
              </a:buClr>
              <a:buSzPts val="1100"/>
              <a:buFont typeface="Arial"/>
              <a:buNone/>
            </a:pPr>
            <a:r>
              <a:rPr lang="en" sz="1400"/>
              <a:t>This shows a </a:t>
            </a:r>
            <a:r>
              <a:rPr lang="en" sz="1400">
                <a:highlight>
                  <a:srgbClr val="FFFF00"/>
                </a:highlight>
              </a:rPr>
              <a:t>111%</a:t>
            </a:r>
            <a:r>
              <a:rPr lang="en" sz="1400"/>
              <a:t> increase from the previous year. </a:t>
            </a:r>
            <a:endParaRPr/>
          </a:p>
        </p:txBody>
      </p:sp>
      <p:pic>
        <p:nvPicPr>
          <p:cNvPr descr="Chart shows total number of Twitter engagements for 2020 and 2021&#10;" id="361" name="Google Shape;361;p26" title="Chart"/>
          <p:cNvPicPr preferRelativeResize="0"/>
          <p:nvPr/>
        </p:nvPicPr>
        <p:blipFill>
          <a:blip r:embed="rId3">
            <a:alphaModFix/>
          </a:blip>
          <a:stretch>
            <a:fillRect/>
          </a:stretch>
        </p:blipFill>
        <p:spPr>
          <a:xfrm>
            <a:off x="4777200" y="1170125"/>
            <a:ext cx="4214399" cy="26028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7"/>
          <p:cNvSpPr txBox="1"/>
          <p:nvPr>
            <p:ph type="title"/>
          </p:nvPr>
        </p:nvSpPr>
        <p:spPr>
          <a:xfrm>
            <a:off x="311700" y="858375"/>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Holiday Season Report</a:t>
            </a:r>
            <a:endParaRPr/>
          </a:p>
        </p:txBody>
      </p:sp>
      <p:sp>
        <p:nvSpPr>
          <p:cNvPr id="367" name="Google Shape;367;p27"/>
          <p:cNvSpPr txBox="1"/>
          <p:nvPr>
            <p:ph type="title"/>
          </p:nvPr>
        </p:nvSpPr>
        <p:spPr>
          <a:xfrm>
            <a:off x="311700" y="1925175"/>
            <a:ext cx="8520600" cy="2901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9E9E9E"/>
                </a:solidFill>
              </a:rPr>
              <a:t>This section summarizes the data presented in the analytics report, specifically focusing on the months of November and </a:t>
            </a:r>
            <a:r>
              <a:rPr lang="en">
                <a:solidFill>
                  <a:srgbClr val="9E9E9E"/>
                </a:solidFill>
              </a:rPr>
              <a:t>December</a:t>
            </a:r>
            <a:r>
              <a:rPr lang="en">
                <a:solidFill>
                  <a:srgbClr val="9E9E9E"/>
                </a:solidFill>
              </a:rPr>
              <a:t>.</a:t>
            </a:r>
            <a:endParaRPr>
              <a:solidFill>
                <a:srgbClr val="9E9E9E"/>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graphicFrame>
        <p:nvGraphicFramePr>
          <p:cNvPr id="372" name="Google Shape;372;p28"/>
          <p:cNvGraphicFramePr/>
          <p:nvPr/>
        </p:nvGraphicFramePr>
        <p:xfrm>
          <a:off x="1088775" y="1344313"/>
          <a:ext cx="3000000" cy="3000000"/>
        </p:xfrm>
        <a:graphic>
          <a:graphicData uri="http://schemas.openxmlformats.org/drawingml/2006/table">
            <a:tbl>
              <a:tblPr>
                <a:noFill/>
                <a:tableStyleId>{B7442709-D8E9-4F8C-9D5B-1C5AE6705BC0}</a:tableStyleId>
              </a:tblPr>
              <a:tblGrid>
                <a:gridCol w="1741625"/>
                <a:gridCol w="1741625"/>
                <a:gridCol w="1741625"/>
                <a:gridCol w="1741625"/>
              </a:tblGrid>
              <a:tr h="626125">
                <a:tc>
                  <a:txBody>
                    <a:bodyPr/>
                    <a:lstStyle/>
                    <a:p>
                      <a:pPr indent="0" lvl="0" marL="0" rtl="0" algn="ctr">
                        <a:spcBef>
                          <a:spcPts val="0"/>
                        </a:spcBef>
                        <a:spcAft>
                          <a:spcPts val="0"/>
                        </a:spcAft>
                        <a:buNone/>
                      </a:pPr>
                      <a:r>
                        <a:t/>
                      </a:r>
                      <a:endParaRPr b="1"/>
                    </a:p>
                  </a:txBody>
                  <a:tcPr marT="91425" marB="91425" marR="91425" marL="91425" anchor="ctr">
                    <a:solidFill>
                      <a:srgbClr val="9E9E9E">
                        <a:alpha val="0"/>
                      </a:srgbClr>
                    </a:solidFill>
                  </a:tcPr>
                </a:tc>
                <a:tc>
                  <a:txBody>
                    <a:bodyPr/>
                    <a:lstStyle/>
                    <a:p>
                      <a:pPr indent="0" lvl="0" marL="0" rtl="0" algn="ctr">
                        <a:spcBef>
                          <a:spcPts val="0"/>
                        </a:spcBef>
                        <a:spcAft>
                          <a:spcPts val="0"/>
                        </a:spcAft>
                        <a:buNone/>
                      </a:pPr>
                      <a:r>
                        <a:rPr b="1" lang="en"/>
                        <a:t>November</a:t>
                      </a:r>
                      <a:endParaRPr b="1"/>
                    </a:p>
                    <a:p>
                      <a:pPr indent="0" lvl="0" marL="0" rtl="0" algn="ctr">
                        <a:spcBef>
                          <a:spcPts val="0"/>
                        </a:spcBef>
                        <a:spcAft>
                          <a:spcPts val="0"/>
                        </a:spcAft>
                        <a:buNone/>
                      </a:pPr>
                      <a:r>
                        <a:rPr b="1" lang="en"/>
                        <a:t>(Month 11)</a:t>
                      </a:r>
                      <a:endParaRPr b="1"/>
                    </a:p>
                  </a:txBody>
                  <a:tcPr marT="91425" marB="91425" marR="91425" marL="91425" anchor="ctr">
                    <a:solidFill>
                      <a:srgbClr val="CCCCCC"/>
                    </a:solidFill>
                  </a:tcPr>
                </a:tc>
                <a:tc>
                  <a:txBody>
                    <a:bodyPr/>
                    <a:lstStyle/>
                    <a:p>
                      <a:pPr indent="0" lvl="0" marL="0" rtl="0" algn="ctr">
                        <a:spcBef>
                          <a:spcPts val="0"/>
                        </a:spcBef>
                        <a:spcAft>
                          <a:spcPts val="0"/>
                        </a:spcAft>
                        <a:buNone/>
                      </a:pPr>
                      <a:r>
                        <a:rPr b="1" lang="en"/>
                        <a:t>December </a:t>
                      </a:r>
                      <a:endParaRPr b="1"/>
                    </a:p>
                    <a:p>
                      <a:pPr indent="0" lvl="0" marL="0" rtl="0" algn="ctr">
                        <a:spcBef>
                          <a:spcPts val="0"/>
                        </a:spcBef>
                        <a:spcAft>
                          <a:spcPts val="0"/>
                        </a:spcAft>
                        <a:buNone/>
                      </a:pPr>
                      <a:r>
                        <a:rPr b="1" lang="en"/>
                        <a:t>Month 12</a:t>
                      </a:r>
                      <a:endParaRPr b="1"/>
                    </a:p>
                  </a:txBody>
                  <a:tcPr marT="91425" marB="91425" marR="91425" marL="91425" anchor="ctr">
                    <a:solidFill>
                      <a:srgbClr val="CCCCCC"/>
                    </a:solidFill>
                  </a:tcPr>
                </a:tc>
                <a:tc>
                  <a:txBody>
                    <a:bodyPr/>
                    <a:lstStyle/>
                    <a:p>
                      <a:pPr indent="0" lvl="0" marL="0" rtl="0" algn="ctr">
                        <a:spcBef>
                          <a:spcPts val="0"/>
                        </a:spcBef>
                        <a:spcAft>
                          <a:spcPts val="0"/>
                        </a:spcAft>
                        <a:buNone/>
                      </a:pPr>
                      <a:r>
                        <a:rPr b="1" lang="en"/>
                        <a:t>Net Growth:</a:t>
                      </a:r>
                      <a:endParaRPr b="1"/>
                    </a:p>
                  </a:txBody>
                  <a:tcPr marT="91425" marB="91425" marR="91425" marL="91425" anchor="ctr">
                    <a:solidFill>
                      <a:srgbClr val="CCCCCC"/>
                    </a:solidFill>
                  </a:tcPr>
                </a:tc>
              </a:tr>
              <a:tr h="609575">
                <a:tc>
                  <a:txBody>
                    <a:bodyPr/>
                    <a:lstStyle/>
                    <a:p>
                      <a:pPr indent="0" lvl="0" marL="0" rtl="0" algn="l">
                        <a:spcBef>
                          <a:spcPts val="0"/>
                        </a:spcBef>
                        <a:spcAft>
                          <a:spcPts val="0"/>
                        </a:spcAft>
                        <a:buClr>
                          <a:schemeClr val="dk1"/>
                        </a:buClr>
                        <a:buSzPts val="1100"/>
                        <a:buFont typeface="Arial"/>
                        <a:buNone/>
                      </a:pPr>
                      <a:r>
                        <a:rPr b="1" lang="en">
                          <a:solidFill>
                            <a:schemeClr val="dk1"/>
                          </a:solidFill>
                        </a:rPr>
                        <a:t>2020 Holiday Season</a:t>
                      </a:r>
                      <a:endParaRPr b="1"/>
                    </a:p>
                  </a:txBody>
                  <a:tcPr marT="91425" marB="91425" marR="91425" marL="91425" anchor="ctr">
                    <a:solidFill>
                      <a:srgbClr val="CCCCCC"/>
                    </a:solidFill>
                  </a:tcPr>
                </a:tc>
                <a:tc>
                  <a:txBody>
                    <a:bodyPr/>
                    <a:lstStyle/>
                    <a:p>
                      <a:pPr indent="0" lvl="0" marL="0" rtl="0" algn="l">
                        <a:spcBef>
                          <a:spcPts val="0"/>
                        </a:spcBef>
                        <a:spcAft>
                          <a:spcPts val="0"/>
                        </a:spcAft>
                        <a:buNone/>
                      </a:pPr>
                      <a:r>
                        <a:rPr lang="en">
                          <a:highlight>
                            <a:srgbClr val="FFFF00"/>
                          </a:highlight>
                        </a:rPr>
                        <a:t>60000</a:t>
                      </a:r>
                      <a:endParaRPr>
                        <a:highlight>
                          <a:srgbClr val="FFFF00"/>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00"/>
                          </a:highlight>
                        </a:rPr>
                        <a:t>70000</a:t>
                      </a:r>
                      <a:endParaRPr>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00"/>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00"/>
                          </a:highlight>
                        </a:rPr>
                        <a:t>0%</a:t>
                      </a:r>
                      <a:endParaRPr>
                        <a:solidFill>
                          <a:schemeClr val="dk1"/>
                        </a:solidFill>
                        <a:highlight>
                          <a:srgbClr val="FFFF00"/>
                        </a:highlight>
                      </a:endParaRPr>
                    </a:p>
                    <a:p>
                      <a:pPr indent="0" lvl="0" marL="0" rtl="0" algn="l">
                        <a:spcBef>
                          <a:spcPts val="0"/>
                        </a:spcBef>
                        <a:spcAft>
                          <a:spcPts val="0"/>
                        </a:spcAft>
                        <a:buNone/>
                      </a:pPr>
                      <a:r>
                        <a:t/>
                      </a:r>
                      <a:endParaRPr>
                        <a:solidFill>
                          <a:schemeClr val="dk1"/>
                        </a:solidFill>
                        <a:highlight>
                          <a:srgbClr val="FFFF00"/>
                        </a:highlight>
                      </a:endParaRPr>
                    </a:p>
                  </a:txBody>
                  <a:tcPr marT="91425" marB="91425" marR="91425" marL="91425"/>
                </a:tc>
              </a:tr>
              <a:tr h="609575">
                <a:tc>
                  <a:txBody>
                    <a:bodyPr/>
                    <a:lstStyle/>
                    <a:p>
                      <a:pPr indent="0" lvl="0" marL="0" rtl="0" algn="l">
                        <a:spcBef>
                          <a:spcPts val="0"/>
                        </a:spcBef>
                        <a:spcAft>
                          <a:spcPts val="0"/>
                        </a:spcAft>
                        <a:buClr>
                          <a:schemeClr val="dk1"/>
                        </a:buClr>
                        <a:buSzPts val="1100"/>
                        <a:buFont typeface="Arial"/>
                        <a:buNone/>
                      </a:pPr>
                      <a:r>
                        <a:rPr b="1" lang="en">
                          <a:solidFill>
                            <a:schemeClr val="dk1"/>
                          </a:solidFill>
                        </a:rPr>
                        <a:t>2021 Holiday Season</a:t>
                      </a:r>
                      <a:endParaRPr b="1"/>
                    </a:p>
                  </a:txBody>
                  <a:tcPr marT="91425" marB="91425" marR="91425" marL="91425" anchor="ctr">
                    <a:solidFill>
                      <a:srgbClr val="CCCCCC"/>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00"/>
                          </a:highlight>
                        </a:rPr>
                        <a:t>165000</a:t>
                      </a:r>
                      <a:endParaRPr>
                        <a:solidFill>
                          <a:schemeClr val="dk1"/>
                        </a:solidFill>
                        <a:highlight>
                          <a:srgbClr val="FFFF00"/>
                        </a:highlight>
                      </a:endParaRPr>
                    </a:p>
                    <a:p>
                      <a:pPr indent="0" lvl="0" marL="0" rtl="0" algn="l">
                        <a:spcBef>
                          <a:spcPts val="0"/>
                        </a:spcBef>
                        <a:spcAft>
                          <a:spcPts val="0"/>
                        </a:spcAft>
                        <a:buNone/>
                      </a:pPr>
                      <a:r>
                        <a:t/>
                      </a:r>
                      <a:endParaRPr>
                        <a:solidFill>
                          <a:schemeClr val="dk1"/>
                        </a:solidFill>
                        <a:highlight>
                          <a:srgbClr val="FFFF00"/>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00"/>
                          </a:highlight>
                        </a:rPr>
                        <a:t>170000</a:t>
                      </a:r>
                      <a:endParaRPr>
                        <a:solidFill>
                          <a:schemeClr val="dk1"/>
                        </a:solidFill>
                        <a:highlight>
                          <a:srgbClr val="FFFF00"/>
                        </a:highlight>
                      </a:endParaRPr>
                    </a:p>
                    <a:p>
                      <a:pPr indent="0" lvl="0" marL="0" rtl="0" algn="l">
                        <a:spcBef>
                          <a:spcPts val="0"/>
                        </a:spcBef>
                        <a:spcAft>
                          <a:spcPts val="0"/>
                        </a:spcAft>
                        <a:buNone/>
                      </a:pPr>
                      <a:r>
                        <a:t/>
                      </a:r>
                      <a:endParaRPr>
                        <a:solidFill>
                          <a:schemeClr val="dk1"/>
                        </a:solidFill>
                        <a:highlight>
                          <a:srgbClr val="FFFF00"/>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00"/>
                          </a:highlight>
                        </a:rPr>
                        <a:t>3.03%</a:t>
                      </a:r>
                      <a:endParaRPr>
                        <a:solidFill>
                          <a:schemeClr val="dk1"/>
                        </a:solidFill>
                        <a:highlight>
                          <a:srgbClr val="FFFF00"/>
                        </a:highlight>
                      </a:endParaRPr>
                    </a:p>
                    <a:p>
                      <a:pPr indent="0" lvl="0" marL="0" rtl="0" algn="l">
                        <a:spcBef>
                          <a:spcPts val="0"/>
                        </a:spcBef>
                        <a:spcAft>
                          <a:spcPts val="0"/>
                        </a:spcAft>
                        <a:buNone/>
                      </a:pPr>
                      <a:r>
                        <a:t/>
                      </a:r>
                      <a:endParaRPr>
                        <a:solidFill>
                          <a:schemeClr val="dk1"/>
                        </a:solidFill>
                        <a:highlight>
                          <a:srgbClr val="FFFF00"/>
                        </a:highlight>
                      </a:endParaRPr>
                    </a:p>
                  </a:txBody>
                  <a:tcPr marT="91425" marB="91425" marR="91425" marL="91425"/>
                </a:tc>
              </a:tr>
            </a:tbl>
          </a:graphicData>
        </a:graphic>
      </p:graphicFrame>
      <p:sp>
        <p:nvSpPr>
          <p:cNvPr id="373" name="Google Shape;373;p28"/>
          <p:cNvSpPr txBox="1"/>
          <p:nvPr/>
        </p:nvSpPr>
        <p:spPr>
          <a:xfrm>
            <a:off x="474775" y="386850"/>
            <a:ext cx="47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Organic Performance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type="title"/>
          </p:nvPr>
        </p:nvSpPr>
        <p:spPr>
          <a:xfrm>
            <a:off x="311700" y="858375"/>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79" name="Google Shape;379;p29"/>
          <p:cNvSpPr txBox="1"/>
          <p:nvPr>
            <p:ph type="title"/>
          </p:nvPr>
        </p:nvSpPr>
        <p:spPr>
          <a:xfrm>
            <a:off x="311700" y="1925175"/>
            <a:ext cx="8520600" cy="2901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solidFill>
                  <a:srgbClr val="9E9E9E"/>
                </a:solidFill>
              </a:rPr>
              <a:t>In this section, we will </a:t>
            </a:r>
            <a:r>
              <a:rPr lang="en">
                <a:solidFill>
                  <a:srgbClr val="9E9E9E"/>
                </a:solidFill>
              </a:rPr>
              <a:t>summarize</a:t>
            </a:r>
            <a:r>
              <a:rPr lang="en">
                <a:solidFill>
                  <a:srgbClr val="9E9E9E"/>
                </a:solidFill>
              </a:rPr>
              <a:t> the overall success of the campaign and make predictions about the upcoming year. </a:t>
            </a:r>
            <a:endParaRPr>
              <a:solidFill>
                <a:srgbClr val="9E9E9E"/>
              </a:solidFill>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85" name="Google Shape;385;p30"/>
          <p:cNvSpPr txBox="1"/>
          <p:nvPr>
            <p:ph idx="1" type="body"/>
          </p:nvPr>
        </p:nvSpPr>
        <p:spPr>
          <a:xfrm>
            <a:off x="311700" y="1179200"/>
            <a:ext cx="8520600" cy="180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conclusion, the overall marketing data suggests that we are steadily increasing brand awareness. We also met the 3% growth we are aiming for. However, we do not know if website traffic drives physical store traffic, and the performance of social and paid sources are terrible we should either focus on organic and direct traffic, or fix the </a:t>
            </a:r>
            <a:r>
              <a:rPr lang="en"/>
              <a:t>strategy</a:t>
            </a:r>
            <a:r>
              <a:rPr lang="en"/>
              <a:t> for paid and social traffic.</a:t>
            </a:r>
            <a:endParaRPr>
              <a:highlight>
                <a:srgbClr val="FFFF00"/>
              </a:highlight>
            </a:endParaRPr>
          </a:p>
        </p:txBody>
      </p:sp>
      <p:sp>
        <p:nvSpPr>
          <p:cNvPr id="386" name="Google Shape;386;p30"/>
          <p:cNvSpPr txBox="1"/>
          <p:nvPr>
            <p:ph idx="1" type="body"/>
          </p:nvPr>
        </p:nvSpPr>
        <p:spPr>
          <a:xfrm>
            <a:off x="311700" y="2685275"/>
            <a:ext cx="8520600" cy="180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t>
            </a:r>
            <a:r>
              <a:rPr lang="en"/>
              <a:t>ased on this data, Good Mercury Marketing predicts that in the upcoming year based on the trend we </a:t>
            </a:r>
            <a:r>
              <a:rPr lang="en"/>
              <a:t>should expect more traffic in our website, and increased social media followers and engagement.</a:t>
            </a:r>
            <a:endParaRPr>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graphicFrame>
        <p:nvGraphicFramePr>
          <p:cNvPr id="284" name="Google Shape;284;p14"/>
          <p:cNvGraphicFramePr/>
          <p:nvPr/>
        </p:nvGraphicFramePr>
        <p:xfrm>
          <a:off x="899750" y="1510825"/>
          <a:ext cx="3000000" cy="3000000"/>
        </p:xfrm>
        <a:graphic>
          <a:graphicData uri="http://schemas.openxmlformats.org/drawingml/2006/table">
            <a:tbl>
              <a:tblPr>
                <a:noFill/>
                <a:tableStyleId>{B7442709-D8E9-4F8C-9D5B-1C5AE6705BC0}</a:tableStyleId>
              </a:tblPr>
              <a:tblGrid>
                <a:gridCol w="382850"/>
                <a:gridCol w="6856150"/>
              </a:tblGrid>
              <a:tr h="381000">
                <a:tc>
                  <a:txBody>
                    <a:bodyPr/>
                    <a:lstStyle/>
                    <a:p>
                      <a:pPr indent="0" lvl="0" marL="0" rtl="0" algn="l">
                        <a:spcBef>
                          <a:spcPts val="0"/>
                        </a:spcBef>
                        <a:spcAft>
                          <a:spcPts val="0"/>
                        </a:spcAft>
                        <a:buNone/>
                      </a:pPr>
                      <a:r>
                        <a:rPr lang="en"/>
                        <a:t>1.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Learning the Marketing Goal</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End-of-Year Overview</a:t>
                      </a:r>
                      <a:endParaRPr>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Holiday Season Report</a:t>
                      </a:r>
                      <a:endParaRPr>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Conclusion</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Goal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Goal</a:t>
            </a:r>
            <a:endParaRPr/>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three primary marketing goals for the Sinclair Verde Lamp Company are:</a:t>
            </a:r>
            <a:endParaRPr/>
          </a:p>
          <a:p>
            <a:pPr indent="-304800" lvl="0" marL="4572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Create brand awareness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Drive visits to the physical store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Increase online holiday sales by 3 percent</a:t>
            </a:r>
            <a:endParaRPr>
              <a:highlight>
                <a:srgbClr val="FF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311700" y="858375"/>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End-of-Year</a:t>
            </a:r>
            <a:r>
              <a:rPr lang="en"/>
              <a:t> Overview</a:t>
            </a:r>
            <a:endParaRPr/>
          </a:p>
        </p:txBody>
      </p:sp>
      <p:sp>
        <p:nvSpPr>
          <p:cNvPr id="301" name="Google Shape;301;p17"/>
          <p:cNvSpPr txBox="1"/>
          <p:nvPr>
            <p:ph type="title"/>
          </p:nvPr>
        </p:nvSpPr>
        <p:spPr>
          <a:xfrm>
            <a:off x="311700" y="1925175"/>
            <a:ext cx="8520600" cy="2901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9E9E9E"/>
                </a:solidFill>
              </a:rPr>
              <a:t>This section will give a review of the marketing trends presented in the analytics report.</a:t>
            </a:r>
            <a:endParaRPr>
              <a:solidFill>
                <a:srgbClr val="9E9E9E"/>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Organic </a:t>
            </a:r>
            <a:r>
              <a:rPr lang="en"/>
              <a:t>traffic</a:t>
            </a:r>
            <a:endParaRPr/>
          </a:p>
        </p:txBody>
      </p:sp>
      <p:sp>
        <p:nvSpPr>
          <p:cNvPr id="307" name="Google Shape;307;p18"/>
          <p:cNvSpPr txBox="1"/>
          <p:nvPr>
            <p:ph idx="1" type="body"/>
          </p:nvPr>
        </p:nvSpPr>
        <p:spPr>
          <a:xfrm>
            <a:off x="311700" y="1152475"/>
            <a:ext cx="3999900" cy="632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In 2021, we experienced an overall</a:t>
            </a:r>
            <a:r>
              <a:rPr lang="en">
                <a:highlight>
                  <a:srgbClr val="FFFF00"/>
                </a:highlight>
              </a:rPr>
              <a:t> increase</a:t>
            </a:r>
            <a:r>
              <a:rPr lang="en"/>
              <a:t> organic traffic to the Sinclair Verde website.</a:t>
            </a:r>
            <a:endParaRPr/>
          </a:p>
        </p:txBody>
      </p:sp>
      <p:sp>
        <p:nvSpPr>
          <p:cNvPr id="308" name="Google Shape;308;p18"/>
          <p:cNvSpPr txBox="1"/>
          <p:nvPr/>
        </p:nvSpPr>
        <p:spPr>
          <a:xfrm>
            <a:off x="362400" y="2095475"/>
            <a:ext cx="3898500" cy="16992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None/>
            </a:pPr>
            <a:r>
              <a:rPr lang="en">
                <a:solidFill>
                  <a:schemeClr val="dk2"/>
                </a:solidFill>
              </a:rPr>
              <a:t>In January, we started with </a:t>
            </a:r>
            <a:r>
              <a:rPr lang="en">
                <a:solidFill>
                  <a:schemeClr val="dk2"/>
                </a:solidFill>
                <a:highlight>
                  <a:srgbClr val="FFFF00"/>
                </a:highlight>
              </a:rPr>
              <a:t>120000</a:t>
            </a:r>
            <a:r>
              <a:rPr lang="en">
                <a:solidFill>
                  <a:schemeClr val="dk2"/>
                </a:solidFill>
              </a:rPr>
              <a:t> organic searches.</a:t>
            </a:r>
            <a:endParaRPr>
              <a:solidFill>
                <a:schemeClr val="dk2"/>
              </a:solidFill>
            </a:endParaRPr>
          </a:p>
          <a:p>
            <a:pPr indent="0" lvl="0" marL="0" marR="0" rtl="0" algn="l">
              <a:lnSpc>
                <a:spcPct val="115000"/>
              </a:lnSpc>
              <a:spcBef>
                <a:spcPts val="1200"/>
              </a:spcBef>
              <a:spcAft>
                <a:spcPts val="0"/>
              </a:spcAft>
              <a:buNone/>
            </a:pPr>
            <a:r>
              <a:rPr lang="en">
                <a:solidFill>
                  <a:schemeClr val="dk2"/>
                </a:solidFill>
              </a:rPr>
              <a:t>We ended December with </a:t>
            </a:r>
            <a:r>
              <a:rPr lang="en">
                <a:solidFill>
                  <a:schemeClr val="dk2"/>
                </a:solidFill>
                <a:highlight>
                  <a:srgbClr val="FFFF00"/>
                </a:highlight>
              </a:rPr>
              <a:t>(141.67)%</a:t>
            </a:r>
            <a:r>
              <a:rPr lang="en">
                <a:solidFill>
                  <a:schemeClr val="dk2"/>
                </a:solidFill>
              </a:rPr>
              <a:t> organic searches.</a:t>
            </a:r>
            <a:endParaRPr>
              <a:solidFill>
                <a:schemeClr val="dk2"/>
              </a:solidFill>
            </a:endParaRPr>
          </a:p>
          <a:p>
            <a:pPr indent="0" lvl="0" marL="0" marR="0" rtl="0" algn="l">
              <a:lnSpc>
                <a:spcPct val="115000"/>
              </a:lnSpc>
              <a:spcBef>
                <a:spcPts val="1200"/>
              </a:spcBef>
              <a:spcAft>
                <a:spcPts val="1200"/>
              </a:spcAft>
              <a:buNone/>
            </a:pPr>
            <a:r>
              <a:rPr lang="en">
                <a:solidFill>
                  <a:schemeClr val="dk2"/>
                </a:solidFill>
              </a:rPr>
              <a:t>This is up 17.24% from last year.</a:t>
            </a:r>
            <a:endParaRPr>
              <a:solidFill>
                <a:schemeClr val="dk2"/>
              </a:solidFill>
            </a:endParaRPr>
          </a:p>
        </p:txBody>
      </p:sp>
      <p:pic>
        <p:nvPicPr>
          <p:cNvPr descr="Chart shows total organic traffic data for 2020 and 2021" id="309" name="Google Shape;309;p18" title="Chart"/>
          <p:cNvPicPr preferRelativeResize="0"/>
          <p:nvPr/>
        </p:nvPicPr>
        <p:blipFill>
          <a:blip r:embed="rId3">
            <a:alphaModFix/>
          </a:blip>
          <a:stretch>
            <a:fillRect/>
          </a:stretch>
        </p:blipFill>
        <p:spPr>
          <a:xfrm>
            <a:off x="4572000" y="1465250"/>
            <a:ext cx="4578300" cy="28250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descr="Chart displays bounce rate states between January and December" id="314" name="Google Shape;314;p19" title="Chart"/>
          <p:cNvPicPr preferRelativeResize="0"/>
          <p:nvPr/>
        </p:nvPicPr>
        <p:blipFill>
          <a:blip r:embed="rId3">
            <a:alphaModFix/>
          </a:blip>
          <a:stretch>
            <a:fillRect/>
          </a:stretch>
        </p:blipFill>
        <p:spPr>
          <a:xfrm>
            <a:off x="1517950" y="550063"/>
            <a:ext cx="6543675" cy="4043363"/>
          </a:xfrm>
          <a:prstGeom prst="rect">
            <a:avLst/>
          </a:prstGeom>
          <a:noFill/>
          <a:ln>
            <a:noFill/>
          </a:ln>
        </p:spPr>
      </p:pic>
      <p:pic>
        <p:nvPicPr>
          <p:cNvPr descr="Chart displays bounce rate states between January and December" id="315" name="Google Shape;315;p19" title="Chart"/>
          <p:cNvPicPr preferRelativeResize="0"/>
          <p:nvPr/>
        </p:nvPicPr>
        <p:blipFill>
          <a:blip r:embed="rId4">
            <a:alphaModFix/>
          </a:blip>
          <a:stretch>
            <a:fillRect/>
          </a:stretch>
        </p:blipFill>
        <p:spPr>
          <a:xfrm>
            <a:off x="1300163" y="550069"/>
            <a:ext cx="6543675" cy="40433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descr="Graph shows bounce rate by percentage between January and December" id="320" name="Google Shape;320;p20" title="Chart"/>
          <p:cNvPicPr preferRelativeResize="0"/>
          <p:nvPr/>
        </p:nvPicPr>
        <p:blipFill>
          <a:blip r:embed="rId3">
            <a:alphaModFix/>
          </a:blip>
          <a:stretch>
            <a:fillRect/>
          </a:stretch>
        </p:blipFill>
        <p:spPr>
          <a:xfrm>
            <a:off x="1300163" y="550063"/>
            <a:ext cx="6543675" cy="40433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descr="Chart shows average visit duration between January and December" id="325" name="Google Shape;325;p21" title="Chart"/>
          <p:cNvPicPr preferRelativeResize="0"/>
          <p:nvPr/>
        </p:nvPicPr>
        <p:blipFill>
          <a:blip r:embed="rId3">
            <a:alphaModFix/>
          </a:blip>
          <a:stretch>
            <a:fillRect/>
          </a:stretch>
        </p:blipFill>
        <p:spPr>
          <a:xfrm>
            <a:off x="1300163" y="550063"/>
            <a:ext cx="6543675" cy="4043363"/>
          </a:xfrm>
          <a:prstGeom prst="rect">
            <a:avLst/>
          </a:prstGeom>
          <a:noFill/>
          <a:ln>
            <a:noFill/>
          </a:ln>
        </p:spPr>
      </p:pic>
      <p:pic>
        <p:nvPicPr>
          <p:cNvPr descr="Chart shows average visit duration between January and December" id="326" name="Google Shape;326;p21" title="Chart"/>
          <p:cNvPicPr preferRelativeResize="0"/>
          <p:nvPr/>
        </p:nvPicPr>
        <p:blipFill>
          <a:blip r:embed="rId4">
            <a:alphaModFix/>
          </a:blip>
          <a:stretch>
            <a:fillRect/>
          </a:stretch>
        </p:blipFill>
        <p:spPr>
          <a:xfrm>
            <a:off x="1300163" y="550069"/>
            <a:ext cx="6543675" cy="40433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