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73b08af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73b08af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3b08af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3b08af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3b08af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3b08af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3b08af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3b08af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a:t>
            </a:r>
            <a:r>
              <a:rPr lang="en"/>
              <a:t>This chart shows the total number of sessions, broken down by times of day and days of the week. There is a general pattern to how this metric rises and falls over a 24-hour period: Sessions are at their lowest overnight, when many people are asleep. They climb sharply from 6:00 onward, until peaking around the 10:00 and 11:00 blocks. They then fall sharply around noon and level off before decreasing more slowly throughout the rest of the day. Overall session volume is highest from Wednesday to Friday, and lowest on Saturday. If we were considering session volume alone, weekdays between 10:00 and noon might seem like a the best time to run extra ads. But our conversion data tells a different story.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3b08af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3b08af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a:t>
            </a:r>
            <a:r>
              <a:rPr lang="en"/>
              <a:t> The peak hour range when we gain the most conversions is on 9:00-14:00 we should make sure we run ads at this time of the day. The weakest days performance is during Sunday and Saturday even at peak hours there is no significant spike in total conversions. We should focus on Tuesday, Wednesday and Thursday as they generate the most conversions compare to other days.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73b08af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73b08af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Summary:</a:t>
            </a:r>
            <a:r>
              <a:rPr lang="en">
                <a:solidFill>
                  <a:schemeClr val="dk1"/>
                </a:solidFill>
              </a:rPr>
              <a:t> Friday, Saturday, and Sunday are below the average conversion rate. We should switch our focus on Monday- Thursday as they will yield the most conversions since they are above the average weekly CVR. This further solidifies our finding on the </a:t>
            </a:r>
            <a:r>
              <a:rPr lang="en">
                <a:solidFill>
                  <a:schemeClr val="dk1"/>
                </a:solidFill>
              </a:rPr>
              <a:t>previous</a:t>
            </a:r>
            <a:r>
              <a:rPr lang="en">
                <a:solidFill>
                  <a:schemeClr val="dk1"/>
                </a:solidFill>
              </a:rPr>
              <a:t> slide that the weekends </a:t>
            </a:r>
            <a:r>
              <a:rPr lang="en">
                <a:solidFill>
                  <a:schemeClr val="dk1"/>
                </a:solidFill>
              </a:rPr>
              <a:t>don't</a:t>
            </a:r>
            <a:r>
              <a:rPr lang="en">
                <a:solidFill>
                  <a:schemeClr val="dk1"/>
                </a:solidFill>
              </a:rPr>
              <a:t> perform well in gaining conversions.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73b08af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73b08af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Summary:</a:t>
            </a:r>
            <a:r>
              <a:rPr lang="en">
                <a:solidFill>
                  <a:schemeClr val="dk1"/>
                </a:solidFill>
              </a:rPr>
              <a:t> We can see that there is a dead time from 2:00-4:00 with CVR dipping to around 5%. We can see that from 8:00-20:00 the CVR tends to be around 15% which is the peak CVR. This is </a:t>
            </a:r>
            <a:r>
              <a:rPr lang="en">
                <a:solidFill>
                  <a:schemeClr val="dk1"/>
                </a:solidFill>
              </a:rPr>
              <a:t>echoed</a:t>
            </a:r>
            <a:r>
              <a:rPr lang="en">
                <a:solidFill>
                  <a:schemeClr val="dk1"/>
                </a:solidFill>
              </a:rPr>
              <a:t> when we break down the CVR in just our best performing days.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3b08af0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73b08af0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8865" l="1254" r="0" t="31187"/>
          <a:stretch/>
        </p:blipFill>
        <p:spPr>
          <a:xfrm>
            <a:off x="1567122" y="1488177"/>
            <a:ext cx="6009775" cy="1709950"/>
          </a:xfrm>
          <a:prstGeom prst="rect">
            <a:avLst/>
          </a:prstGeom>
          <a:noFill/>
          <a:ln>
            <a:noFill/>
          </a:ln>
        </p:spPr>
      </p:pic>
      <p:sp>
        <p:nvSpPr>
          <p:cNvPr id="55" name="Google Shape;55;p13"/>
          <p:cNvSpPr txBox="1"/>
          <p:nvPr/>
        </p:nvSpPr>
        <p:spPr>
          <a:xfrm>
            <a:off x="556350" y="36454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CC0000"/>
                </a:solidFill>
              </a:rPr>
              <a:t>Campaign data report</a:t>
            </a:r>
            <a:endParaRPr b="1" sz="28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Goal and proposals</a:t>
            </a:r>
            <a:endParaRPr b="1" sz="2800">
              <a:solidFill>
                <a:srgbClr val="CC0000"/>
              </a:solidFill>
            </a:endParaRPr>
          </a:p>
        </p:txBody>
      </p:sp>
      <p:sp>
        <p:nvSpPr>
          <p:cNvPr id="61" name="Google Shape;61;p14"/>
          <p:cNvSpPr txBox="1"/>
          <p:nvPr/>
        </p:nvSpPr>
        <p:spPr>
          <a:xfrm>
            <a:off x="1056750" y="1430800"/>
            <a:ext cx="7030500" cy="29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rPr>
              <a:t>We plan to adjust our ad strategy and budget to maximize conversions. We propose:</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b="1" lang="en" sz="2000">
                <a:solidFill>
                  <a:srgbClr val="434343"/>
                </a:solidFill>
              </a:rPr>
              <a:t>Running more ads during peak conversion periods to increase traffic</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Running fewer ads when session volume is high, but conversions are low</a:t>
            </a:r>
            <a:endParaRPr b="1" sz="20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Key performance indicators (KPIs)</a:t>
            </a:r>
            <a:endParaRPr b="1" sz="2800">
              <a:solidFill>
                <a:srgbClr val="CC0000"/>
              </a:solidFill>
            </a:endParaRPr>
          </a:p>
        </p:txBody>
      </p:sp>
      <p:sp>
        <p:nvSpPr>
          <p:cNvPr id="67" name="Google Shape;67;p15"/>
          <p:cNvSpPr txBox="1"/>
          <p:nvPr/>
        </p:nvSpPr>
        <p:spPr>
          <a:xfrm>
            <a:off x="1056750" y="1507000"/>
            <a:ext cx="7030500" cy="29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rPr>
              <a:t>Metrics we examined:</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b="1" lang="en" sz="2000">
                <a:solidFill>
                  <a:srgbClr val="434343"/>
                </a:solidFill>
              </a:rPr>
              <a:t>Daily sessions (site visits)</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Conversions (account creations)</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Conversion rate</a:t>
            </a:r>
            <a:endParaRPr b="1" sz="20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Stacked vertical column chart showing the total number of sessions, broken down by times of day and days of the week." id="72" name="Google Shape;72;p16" title="Total sessions by hour of day"/>
          <p:cNvPicPr preferRelativeResize="0"/>
          <p:nvPr/>
        </p:nvPicPr>
        <p:blipFill>
          <a:blip r:embed="rId3">
            <a:alphaModFix/>
          </a:blip>
          <a:stretch>
            <a:fillRect/>
          </a:stretch>
        </p:blipFill>
        <p:spPr>
          <a:xfrm>
            <a:off x="556350" y="798188"/>
            <a:ext cx="8031301" cy="4328075"/>
          </a:xfrm>
          <a:prstGeom prst="rect">
            <a:avLst/>
          </a:prstGeom>
          <a:noFill/>
          <a:ln>
            <a:noFill/>
          </a:ln>
        </p:spPr>
      </p:pic>
      <p:sp>
        <p:nvSpPr>
          <p:cNvPr id="73" name="Google Shape;73;p16"/>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Total </a:t>
            </a:r>
            <a:r>
              <a:rPr b="1" lang="en" sz="2800">
                <a:solidFill>
                  <a:srgbClr val="CC0000"/>
                </a:solidFill>
              </a:rPr>
              <a:t>sessions by hour of day</a:t>
            </a:r>
            <a:endParaRPr b="1" sz="2800">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Stacked vertical column chart showing the total number of conversions, broken down by times of day and days of the week." id="78" name="Google Shape;78;p17" title="Total conversions by hour of day"/>
          <p:cNvPicPr preferRelativeResize="0"/>
          <p:nvPr/>
        </p:nvPicPr>
        <p:blipFill>
          <a:blip r:embed="rId3">
            <a:alphaModFix/>
          </a:blip>
          <a:stretch>
            <a:fillRect/>
          </a:stretch>
        </p:blipFill>
        <p:spPr>
          <a:xfrm>
            <a:off x="556350" y="780959"/>
            <a:ext cx="8031301" cy="4362541"/>
          </a:xfrm>
          <a:prstGeom prst="rect">
            <a:avLst/>
          </a:prstGeom>
          <a:noFill/>
          <a:ln>
            <a:noFill/>
          </a:ln>
        </p:spPr>
      </p:pic>
      <p:sp>
        <p:nvSpPr>
          <p:cNvPr id="79" name="Google Shape;79;p17"/>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Total </a:t>
            </a:r>
            <a:r>
              <a:rPr b="1" lang="en" sz="2800">
                <a:solidFill>
                  <a:srgbClr val="CC0000"/>
                </a:solidFill>
              </a:rPr>
              <a:t>conversions by hour of day</a:t>
            </a:r>
            <a:endParaRPr b="1" sz="2800">
              <a:solidFill>
                <a:srgbClr val="CC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Vertical column chart comparing the average conversion rate of each day to the average of 12.27%. Monday-Thursday are above the average, while Friday-Sunday are below it." id="84" name="Google Shape;84;p18" title="Average conversion rates by day of week"/>
          <p:cNvPicPr preferRelativeResize="0"/>
          <p:nvPr/>
        </p:nvPicPr>
        <p:blipFill>
          <a:blip r:embed="rId3">
            <a:alphaModFix/>
          </a:blip>
          <a:stretch>
            <a:fillRect/>
          </a:stretch>
        </p:blipFill>
        <p:spPr>
          <a:xfrm>
            <a:off x="556350" y="1018200"/>
            <a:ext cx="6274224" cy="4125300"/>
          </a:xfrm>
          <a:prstGeom prst="rect">
            <a:avLst/>
          </a:prstGeom>
          <a:noFill/>
          <a:ln>
            <a:noFill/>
          </a:ln>
        </p:spPr>
      </p:pic>
      <p:sp>
        <p:nvSpPr>
          <p:cNvPr id="85" name="Google Shape;85;p18"/>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Average conversion rates by day of week</a:t>
            </a:r>
            <a:endParaRPr b="1" sz="2800">
              <a:solidFill>
                <a:srgbClr val="CC0000"/>
              </a:solidFill>
            </a:endParaRPr>
          </a:p>
        </p:txBody>
      </p:sp>
      <p:sp>
        <p:nvSpPr>
          <p:cNvPr id="86" name="Google Shape;86;p18"/>
          <p:cNvSpPr/>
          <p:nvPr/>
        </p:nvSpPr>
        <p:spPr>
          <a:xfrm>
            <a:off x="6994900" y="1757200"/>
            <a:ext cx="1639800" cy="1304400"/>
          </a:xfrm>
          <a:prstGeom prst="roundRect">
            <a:avLst>
              <a:gd fmla="val 16667" name="adj"/>
            </a:avLst>
          </a:prstGeom>
          <a:solidFill>
            <a:srgbClr val="CC0000"/>
          </a:solid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Average weekly CVR</a:t>
            </a:r>
            <a:endParaRPr b="1" sz="1800">
              <a:solidFill>
                <a:schemeClr val="lt1"/>
              </a:solidFill>
            </a:endParaRPr>
          </a:p>
          <a:p>
            <a:pPr indent="0" lvl="0" marL="0" rtl="0" algn="ctr">
              <a:spcBef>
                <a:spcPts val="0"/>
              </a:spcBef>
              <a:spcAft>
                <a:spcPts val="0"/>
              </a:spcAft>
              <a:buNone/>
            </a:pPr>
            <a:r>
              <a:rPr b="1" lang="en" sz="2800">
                <a:solidFill>
                  <a:schemeClr val="lt1"/>
                </a:solidFill>
              </a:rPr>
              <a:t>12.75%</a:t>
            </a:r>
            <a:endParaRPr b="1" sz="2800">
              <a:solidFill>
                <a:schemeClr val="lt1"/>
              </a:solidFill>
            </a:endParaRPr>
          </a:p>
        </p:txBody>
      </p:sp>
      <p:cxnSp>
        <p:nvCxnSpPr>
          <p:cNvPr id="87" name="Google Shape;87;p18"/>
          <p:cNvCxnSpPr/>
          <p:nvPr/>
        </p:nvCxnSpPr>
        <p:spPr>
          <a:xfrm flipH="1" rot="10800000">
            <a:off x="1150600" y="1757200"/>
            <a:ext cx="6664200" cy="6000"/>
          </a:xfrm>
          <a:prstGeom prst="straightConnector1">
            <a:avLst/>
          </a:prstGeom>
          <a:noFill/>
          <a:ln cap="flat" cmpd="sng" w="19050">
            <a:solidFill>
              <a:srgbClr val="660000"/>
            </a:solidFill>
            <a:prstDash val="solid"/>
            <a:round/>
            <a:headEnd len="med" w="med" type="oval"/>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n area chart with the average weekly conversion rate broken down by hour of the day." id="92" name="Google Shape;92;p19" title="Weekly average conversion rates by hour"/>
          <p:cNvPicPr preferRelativeResize="0"/>
          <p:nvPr/>
        </p:nvPicPr>
        <p:blipFill>
          <a:blip r:embed="rId3">
            <a:alphaModFix/>
          </a:blip>
          <a:stretch>
            <a:fillRect/>
          </a:stretch>
        </p:blipFill>
        <p:spPr>
          <a:xfrm>
            <a:off x="-25" y="1392500"/>
            <a:ext cx="4454049" cy="2984227"/>
          </a:xfrm>
          <a:prstGeom prst="rect">
            <a:avLst/>
          </a:prstGeom>
          <a:noFill/>
          <a:ln>
            <a:noFill/>
          </a:ln>
        </p:spPr>
      </p:pic>
      <p:sp>
        <p:nvSpPr>
          <p:cNvPr id="93" name="Google Shape;93;p19"/>
          <p:cNvSpPr txBox="1"/>
          <p:nvPr/>
        </p:nvSpPr>
        <p:spPr>
          <a:xfrm>
            <a:off x="170800" y="786075"/>
            <a:ext cx="4112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CC0000"/>
                </a:solidFill>
              </a:rPr>
              <a:t>Weekly average conversion rates by hour of day</a:t>
            </a:r>
            <a:endParaRPr b="1" sz="2000">
              <a:solidFill>
                <a:srgbClr val="CC0000"/>
              </a:solidFill>
            </a:endParaRPr>
          </a:p>
        </p:txBody>
      </p:sp>
      <p:pic>
        <p:nvPicPr>
          <p:cNvPr descr="Conversion rates for Monday, Tuesday, and Wednesday over the course of 24 hours." id="94" name="Google Shape;94;p19" title="Monday-Wednesday conversion rates by hour of day"/>
          <p:cNvPicPr preferRelativeResize="0"/>
          <p:nvPr/>
        </p:nvPicPr>
        <p:blipFill>
          <a:blip r:embed="rId4">
            <a:alphaModFix/>
          </a:blip>
          <a:stretch>
            <a:fillRect/>
          </a:stretch>
        </p:blipFill>
        <p:spPr>
          <a:xfrm>
            <a:off x="4366375" y="1392500"/>
            <a:ext cx="4788000" cy="3207974"/>
          </a:xfrm>
          <a:prstGeom prst="rect">
            <a:avLst/>
          </a:prstGeom>
          <a:noFill/>
          <a:ln>
            <a:noFill/>
          </a:ln>
        </p:spPr>
      </p:pic>
      <p:sp>
        <p:nvSpPr>
          <p:cNvPr id="95" name="Google Shape;95;p19"/>
          <p:cNvSpPr txBox="1"/>
          <p:nvPr/>
        </p:nvSpPr>
        <p:spPr>
          <a:xfrm>
            <a:off x="4572000" y="786075"/>
            <a:ext cx="4494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CC0000"/>
                </a:solidFill>
              </a:rPr>
              <a:t>Monday-Wednesday conversion rates by hour of day</a:t>
            </a:r>
            <a:endParaRPr b="1" sz="2000">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Conclusions and next steps</a:t>
            </a:r>
            <a:endParaRPr b="1" sz="2800">
              <a:solidFill>
                <a:srgbClr val="CC0000"/>
              </a:solidFill>
            </a:endParaRPr>
          </a:p>
        </p:txBody>
      </p:sp>
      <p:sp>
        <p:nvSpPr>
          <p:cNvPr id="101" name="Google Shape;101;p20"/>
          <p:cNvSpPr txBox="1"/>
          <p:nvPr/>
        </p:nvSpPr>
        <p:spPr>
          <a:xfrm>
            <a:off x="1056750" y="1600575"/>
            <a:ext cx="7030500" cy="282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Char char="●"/>
            </a:pPr>
            <a:r>
              <a:rPr lang="en" sz="2000">
                <a:solidFill>
                  <a:srgbClr val="434343"/>
                </a:solidFill>
              </a:rPr>
              <a:t>We should run our ads from 8:00-20:00 as that is where we peak in conversion rates.</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We should not focus anymore in weekends and instead focus on Monday-Thursday as this will be the most </a:t>
            </a:r>
            <a:r>
              <a:rPr lang="en" sz="2000">
                <a:solidFill>
                  <a:srgbClr val="434343"/>
                </a:solidFill>
              </a:rPr>
              <a:t>effective</a:t>
            </a:r>
            <a:r>
              <a:rPr lang="en" sz="2000">
                <a:solidFill>
                  <a:srgbClr val="434343"/>
                </a:solidFill>
              </a:rPr>
              <a:t> days to get conversions.</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This aligns with the goal of the company as more conversion means that new people are </a:t>
            </a:r>
            <a:r>
              <a:rPr lang="en" sz="2000">
                <a:solidFill>
                  <a:srgbClr val="434343"/>
                </a:solidFill>
              </a:rPr>
              <a:t>signing</a:t>
            </a:r>
            <a:r>
              <a:rPr lang="en" sz="2000">
                <a:solidFill>
                  <a:srgbClr val="434343"/>
                </a:solidFill>
              </a:rPr>
              <a:t> up to create an account.</a:t>
            </a:r>
            <a:endParaRPr sz="2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