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F74890-5EE6-4337-8F26-A60FAF22E9E8}">
  <a:tblStyle styleId="{EDF74890-5EE6-4337-8F26-A60FAF22E9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D51B784-94E6-4E47-821F-215CC0FE72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d9cdadd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7d9cda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d9cdadd0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07d9cdadd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d9cdadd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d9cdadd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354650" y="4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{EDF74890-5EE6-4337-8F26-A60FAF22E9E8}</a:tableStyleId>
              </a:tblPr>
              <a:tblGrid>
                <a:gridCol w="1211725"/>
                <a:gridCol w="706450"/>
                <a:gridCol w="612500"/>
                <a:gridCol w="2733525"/>
                <a:gridCol w="3284750"/>
              </a:tblGrid>
              <a:tr h="77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100"/>
                        <a:t>Role </a:t>
                      </a:r>
                      <a:endParaRPr b="1"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000"/>
                        <a:t>Influence (H/M/L)</a:t>
                      </a:r>
                      <a:endParaRPr b="1"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000"/>
                        <a:t>Interest (H/M/L)</a:t>
                      </a:r>
                      <a:endParaRPr b="1"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Primary Information Needs</a:t>
                      </a:r>
                      <a:endParaRPr b="1"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100"/>
                        <a:t>Communication Approach</a:t>
                      </a:r>
                      <a:endParaRPr b="1"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8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CEO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Conversion and sales data, revenue forecasts, ROAS, ROI, historical perspective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Provide overview updates with only the most essential information via email monthly and meetings quarterly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Marketing team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Engagement and conversion goals and data, campaign strategy, task assignments and deadlines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all relevant details daily via email and chat and hold weekly meetings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Project manager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Campaign progress, task assignments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 deadlines, scheduling delays, budget constraints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about campaign progress bi-weekly via email and as needed and hold weekly meetings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Information technology (IT)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team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Software and hardware requirements and issues, data archiving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Keep updated on requirements and issues as needed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External ad agency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Creative requirements, contractual information, scheduling, budget and payment details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Provide updates via email weekly and as needed and meetings monthly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927725" y="0"/>
            <a:ext cx="740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  <a:highlight>
                  <a:schemeClr val="lt1"/>
                </a:highlight>
              </a:rPr>
              <a:t>Stakeholder Analysis</a:t>
            </a:r>
            <a:endParaRPr b="1" sz="18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82938" y="91725"/>
            <a:ext cx="7256725" cy="5029450"/>
            <a:chOff x="1311100" y="114050"/>
            <a:chExt cx="7256725" cy="5029450"/>
          </a:xfrm>
        </p:grpSpPr>
        <p:sp>
          <p:nvSpPr>
            <p:cNvPr id="106" name="Google Shape;106;p26"/>
            <p:cNvSpPr txBox="1"/>
            <p:nvPr/>
          </p:nvSpPr>
          <p:spPr>
            <a:xfrm>
              <a:off x="2642351" y="705986"/>
              <a:ext cx="2817600" cy="186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Inform</a:t>
              </a:r>
              <a:endParaRPr b="1"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26"/>
            <p:cNvSpPr txBox="1"/>
            <p:nvPr/>
          </p:nvSpPr>
          <p:spPr>
            <a:xfrm>
              <a:off x="5459946" y="705986"/>
              <a:ext cx="2817600" cy="18681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  <a:highlight>
                  <a:srgbClr val="E06666"/>
                </a:highlight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Inform and respond to needs</a:t>
              </a:r>
              <a:endParaRPr b="1"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26"/>
            <p:cNvSpPr txBox="1"/>
            <p:nvPr/>
          </p:nvSpPr>
          <p:spPr>
            <a:xfrm>
              <a:off x="2642351" y="2575946"/>
              <a:ext cx="2817600" cy="18681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  <a:highlight>
                  <a:srgbClr val="FFE599"/>
                </a:highlight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Update</a:t>
              </a:r>
              <a:endParaRPr b="1"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26"/>
            <p:cNvSpPr txBox="1"/>
            <p:nvPr/>
          </p:nvSpPr>
          <p:spPr>
            <a:xfrm>
              <a:off x="5459946" y="2574221"/>
              <a:ext cx="2817600" cy="18681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Respond to needs</a:t>
              </a:r>
              <a:endParaRPr b="1" i="0" sz="14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26"/>
            <p:cNvSpPr txBox="1"/>
            <p:nvPr/>
          </p:nvSpPr>
          <p:spPr>
            <a:xfrm>
              <a:off x="1311100" y="602636"/>
              <a:ext cx="12204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666666"/>
                  </a:solidFill>
                </a:rPr>
                <a:t>high</a:t>
              </a:r>
              <a:endParaRPr b="1" i="0" sz="1400" u="none" cap="none" strike="noStrike">
                <a:solidFill>
                  <a:srgbClr val="666666"/>
                </a:solidFill>
              </a:endParaRPr>
            </a:p>
          </p:txBody>
        </p:sp>
        <p:sp>
          <p:nvSpPr>
            <p:cNvPr id="111" name="Google Shape;111;p26"/>
            <p:cNvSpPr txBox="1"/>
            <p:nvPr/>
          </p:nvSpPr>
          <p:spPr>
            <a:xfrm>
              <a:off x="1311100" y="4208025"/>
              <a:ext cx="12204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666666"/>
                  </a:solidFill>
                </a:rPr>
                <a:t>low</a:t>
              </a:r>
              <a:endParaRPr b="1" i="0" sz="1400" u="none" cap="none" strike="noStrike">
                <a:solidFill>
                  <a:srgbClr val="666666"/>
                </a:solidFill>
              </a:endParaRPr>
            </a:p>
          </p:txBody>
        </p:sp>
        <p:cxnSp>
          <p:nvCxnSpPr>
            <p:cNvPr id="112" name="Google Shape;112;p26" title="up arrow"/>
            <p:cNvCxnSpPr/>
            <p:nvPr/>
          </p:nvCxnSpPr>
          <p:spPr>
            <a:xfrm rot="10800000">
              <a:off x="2283756" y="993450"/>
              <a:ext cx="0" cy="1476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3" name="Google Shape;113;p26" title="down arrow"/>
            <p:cNvCxnSpPr/>
            <p:nvPr/>
          </p:nvCxnSpPr>
          <p:spPr>
            <a:xfrm>
              <a:off x="2283756" y="2695294"/>
              <a:ext cx="0" cy="15429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4" name="Google Shape;114;p26"/>
            <p:cNvSpPr txBox="1"/>
            <p:nvPr/>
          </p:nvSpPr>
          <p:spPr>
            <a:xfrm>
              <a:off x="7643525" y="4445934"/>
              <a:ext cx="924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666666"/>
                  </a:solidFill>
                </a:rPr>
                <a:t>high</a:t>
              </a:r>
              <a:endParaRPr b="1" i="0" sz="1400" u="none" cap="none" strike="noStrike">
                <a:solidFill>
                  <a:srgbClr val="666666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302900" y="4445934"/>
              <a:ext cx="924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666666"/>
                  </a:solidFill>
                </a:rPr>
                <a:t>low</a:t>
              </a:r>
              <a:endParaRPr b="1" i="0" sz="1400" u="none" cap="none" strike="noStrike">
                <a:solidFill>
                  <a:srgbClr val="666666"/>
                </a:solidFill>
              </a:endParaRPr>
            </a:p>
          </p:txBody>
        </p:sp>
        <p:cxnSp>
          <p:nvCxnSpPr>
            <p:cNvPr id="116" name="Google Shape;116;p26" title="right arrow"/>
            <p:cNvCxnSpPr/>
            <p:nvPr/>
          </p:nvCxnSpPr>
          <p:spPr>
            <a:xfrm>
              <a:off x="6008301" y="4617394"/>
              <a:ext cx="18402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" name="Google Shape;117;p26" title="left arrow"/>
            <p:cNvCxnSpPr>
              <a:stCxn id="118" idx="1"/>
              <a:endCxn id="115" idx="3"/>
            </p:cNvCxnSpPr>
            <p:nvPr/>
          </p:nvCxnSpPr>
          <p:spPr>
            <a:xfrm rot="10800000">
              <a:off x="3227200" y="4617384"/>
              <a:ext cx="17739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9" name="Google Shape;119;p26"/>
            <p:cNvSpPr txBox="1"/>
            <p:nvPr/>
          </p:nvSpPr>
          <p:spPr>
            <a:xfrm>
              <a:off x="3344925" y="114050"/>
              <a:ext cx="4209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1800">
                  <a:solidFill>
                    <a:srgbClr val="4285F4"/>
                  </a:solidFill>
                </a:rPr>
                <a:t>Stakeholder Map</a:t>
              </a:r>
              <a:r>
                <a:rPr b="1" i="0" lang="en" sz="1800" u="none" cap="none" strike="noStrike">
                  <a:solidFill>
                    <a:srgbClr val="4285F4"/>
                  </a:solidFill>
                </a:rPr>
                <a:t> </a:t>
              </a:r>
              <a:endParaRPr b="1" i="0" sz="1800" u="none" cap="none" strike="noStrike">
                <a:solidFill>
                  <a:srgbClr val="4285F4"/>
                </a:solidFill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7117675" y="770150"/>
              <a:ext cx="1088100" cy="342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Marketing team 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4287025" y="3963900"/>
              <a:ext cx="1088100" cy="354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IT team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7090600" y="2618250"/>
              <a:ext cx="1053900" cy="354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CEO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4287025" y="2127150"/>
              <a:ext cx="1088100" cy="342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Project manager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5909238" y="2623788"/>
              <a:ext cx="1053900" cy="342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External ad agency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 rot="-5400000">
              <a:off x="1404550" y="2417300"/>
              <a:ext cx="9519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6AA84F"/>
                  </a:solidFill>
                </a:rPr>
                <a:t>Interest</a:t>
              </a:r>
              <a:endParaRPr b="1" i="0" sz="1600" u="none" cap="none" strike="noStrike">
                <a:solidFill>
                  <a:srgbClr val="6AA84F"/>
                </a:solidFill>
              </a:endParaRPr>
            </a:p>
          </p:txBody>
        </p:sp>
        <p:sp>
          <p:nvSpPr>
            <p:cNvPr id="126" name="Google Shape;126;p26"/>
            <p:cNvSpPr txBox="1"/>
            <p:nvPr/>
          </p:nvSpPr>
          <p:spPr>
            <a:xfrm>
              <a:off x="5001201" y="4445944"/>
              <a:ext cx="1007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500">
                  <a:solidFill>
                    <a:srgbClr val="666666"/>
                  </a:solidFill>
                </a:rPr>
                <a:t>med</a:t>
              </a:r>
              <a:endParaRPr b="1" i="0" sz="1500" u="none" cap="none" strike="noStrike">
                <a:solidFill>
                  <a:srgbClr val="666666"/>
                </a:solidFill>
              </a:endParaRPr>
            </a:p>
          </p:txBody>
        </p:sp>
        <p:sp>
          <p:nvSpPr>
            <p:cNvPr id="127" name="Google Shape;127;p26"/>
            <p:cNvSpPr txBox="1"/>
            <p:nvPr/>
          </p:nvSpPr>
          <p:spPr>
            <a:xfrm>
              <a:off x="4839375" y="4712400"/>
              <a:ext cx="1220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9900"/>
                  </a:solidFill>
                </a:rPr>
                <a:t>Influence</a:t>
              </a:r>
              <a:endParaRPr b="1"/>
            </a:p>
          </p:txBody>
        </p:sp>
        <p:sp>
          <p:nvSpPr>
            <p:cNvPr id="128" name="Google Shape;128;p26"/>
            <p:cNvSpPr txBox="1"/>
            <p:nvPr/>
          </p:nvSpPr>
          <p:spPr>
            <a:xfrm>
              <a:off x="1786976" y="2351019"/>
              <a:ext cx="1007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500">
                  <a:solidFill>
                    <a:srgbClr val="666666"/>
                  </a:solidFill>
                </a:rPr>
                <a:t>med</a:t>
              </a:r>
              <a:endParaRPr b="1" i="0" sz="1500" u="none" cap="none" strike="noStrike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7"/>
          <p:cNvGraphicFramePr/>
          <p:nvPr/>
        </p:nvGraphicFramePr>
        <p:xfrm>
          <a:off x="93563" y="42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{ED51B784-94E6-4E47-821F-215CC0FE72E4}</a:tableStyleId>
              </a:tblPr>
              <a:tblGrid>
                <a:gridCol w="1226600"/>
                <a:gridCol w="4601100"/>
                <a:gridCol w="3129175"/>
              </a:tblGrid>
              <a:tr h="3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Role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Information to Be Shared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Means of Communication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CEO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ROAS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ROI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Revenue </a:t>
                      </a:r>
                      <a:r>
                        <a:rPr lang="en"/>
                        <a:t>forecast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Sales Data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</a:t>
                      </a:r>
                      <a:r>
                        <a:rPr lang="en"/>
                        <a:t>istorical perspective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Email a monthly </a:t>
                      </a:r>
                      <a:r>
                        <a:rPr lang="en"/>
                        <a:t>dashboard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Have a scheduled meeting every quarter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67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Marketing team</a:t>
                      </a:r>
                      <a:endParaRPr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Engagement Data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Conversion Data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Campaign Schedule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Campaign Goals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Tasks and Deadlines</a:t>
                      </a:r>
                      <a:endParaRPr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Have a scheduled weekly meeting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Email a monthly report </a:t>
                      </a:r>
                      <a:endParaRPr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manager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Campaign Progress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Tasks and Deadlines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Scheduling Delays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Budget Constraints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Email bi weekly report or as needed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Have a schedule </a:t>
                      </a:r>
                      <a:r>
                        <a:rPr lang="en"/>
                        <a:t>weekly</a:t>
                      </a:r>
                      <a:r>
                        <a:rPr lang="en"/>
                        <a:t> meeting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 team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 that needs to be archived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Software and hardware requirements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Software and hardware issues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Schedule meetings as needed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External ad agency</a:t>
                      </a:r>
                      <a:endParaRPr sz="10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Creative requirements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Contractual information, scheduling, budget and payment details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Schedule monthly meeting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Email by weekly or as needed </a:t>
                      </a:r>
                      <a:endParaRPr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34" name="Google Shape;134;p27"/>
          <p:cNvSpPr txBox="1"/>
          <p:nvPr/>
        </p:nvSpPr>
        <p:spPr>
          <a:xfrm>
            <a:off x="3028800" y="-25250"/>
            <a:ext cx="284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</a:rPr>
              <a:t>Communication Plan </a:t>
            </a:r>
            <a:endParaRPr b="1" sz="1800"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