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
      <p:font typeface="Maven Pro"/>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7" Type="http://schemas.openxmlformats.org/officeDocument/2006/relationships/font" Target="fonts/MavenPro-regular.fntdata"/><Relationship Id="rId16"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0716a165b2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0716a165b2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0716a165b2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0716a165b2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0716a165b2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0716a165b2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cfee1525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cfee1525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Summary:</a:t>
            </a:r>
            <a:r>
              <a:rPr lang="en">
                <a:solidFill>
                  <a:schemeClr val="dk1"/>
                </a:solidFill>
              </a:rPr>
              <a:t> We are bound to get at least 2000 subs in September if the trend continues. If we gain 2000 in september we will miss the goal by 1337. There is a significant increase in new subscribers after the launch of the campaign.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lang="en">
                <a:solidFill>
                  <a:schemeClr val="dk1"/>
                </a:solidFill>
              </a:rPr>
              <a:t>Recommendations:</a:t>
            </a:r>
            <a:r>
              <a:rPr lang="en">
                <a:solidFill>
                  <a:schemeClr val="dk1"/>
                </a:solidFill>
              </a:rPr>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084af3f60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084af3f60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Summary:</a:t>
            </a:r>
            <a:r>
              <a:rPr lang="en">
                <a:solidFill>
                  <a:schemeClr val="dk1"/>
                </a:solidFill>
              </a:rPr>
              <a:t> After the launch of the campaign our conversion rates is steadily increasing by .25%. If we compare our conversion rate last year to this year after the launch of the campaign we can see that we improved our conversion rate. If the trend line stays the same we will miss our goal to increase conversion rate by 2% at the end of December.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Recommendations:</a:t>
            </a:r>
            <a:r>
              <a:rPr lang="en">
                <a:solidFill>
                  <a:schemeClr val="dk1"/>
                </a:solidFill>
              </a:rPr>
              <a: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0716a165b2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0716a165b2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Summary:</a:t>
            </a:r>
            <a:r>
              <a:rPr lang="en">
                <a:solidFill>
                  <a:schemeClr val="dk1"/>
                </a:solidFill>
              </a:rPr>
              <a:t> On average we are above the benchmark for open rates. We also show a steady increase on open rate as the week goes by. We are underperforming in click-to-open rate when compared to the industry benchmark. We need to improve our call to action.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Recommendations:</a:t>
            </a:r>
            <a:r>
              <a:rPr lang="en">
                <a:solidFill>
                  <a:schemeClr val="dk1"/>
                </a:solidFill>
              </a:rPr>
              <a: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0716a165b2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0716a165b2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p:nvPr/>
        </p:nvSpPr>
        <p:spPr>
          <a:xfrm>
            <a:off x="78750" y="75450"/>
            <a:ext cx="8986500" cy="4992600"/>
          </a:xfrm>
          <a:prstGeom prst="rect">
            <a:avLst/>
          </a:prstGeom>
          <a:noFill/>
          <a:ln cap="flat" cmpd="sng" w="76200">
            <a:solidFill>
              <a:srgbClr val="4581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3"/>
          <p:cNvSpPr/>
          <p:nvPr/>
        </p:nvSpPr>
        <p:spPr>
          <a:xfrm>
            <a:off x="193800" y="184950"/>
            <a:ext cx="8756400" cy="47736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3"/>
          <p:cNvSpPr txBox="1"/>
          <p:nvPr/>
        </p:nvSpPr>
        <p:spPr>
          <a:xfrm>
            <a:off x="1462200" y="3482925"/>
            <a:ext cx="62196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700">
                <a:solidFill>
                  <a:srgbClr val="45818E"/>
                </a:solidFill>
              </a:rPr>
              <a:t>August Email Marketing Report</a:t>
            </a:r>
            <a:endParaRPr b="1" sz="2700">
              <a:solidFill>
                <a:srgbClr val="45818E"/>
              </a:solidFill>
            </a:endParaRPr>
          </a:p>
          <a:p>
            <a:pPr indent="0" lvl="0" marL="0" rtl="0" algn="ctr">
              <a:spcBef>
                <a:spcPts val="0"/>
              </a:spcBef>
              <a:spcAft>
                <a:spcPts val="0"/>
              </a:spcAft>
              <a:buNone/>
            </a:pPr>
            <a:r>
              <a:rPr b="1" i="1" lang="en" sz="2700">
                <a:solidFill>
                  <a:srgbClr val="45818E"/>
                </a:solidFill>
              </a:rPr>
              <a:t>For All </a:t>
            </a:r>
            <a:r>
              <a:rPr b="1" lang="en" sz="2700">
                <a:solidFill>
                  <a:srgbClr val="45818E"/>
                </a:solidFill>
              </a:rPr>
              <a:t>Line</a:t>
            </a:r>
            <a:endParaRPr b="1" sz="2700">
              <a:solidFill>
                <a:srgbClr val="45818E"/>
              </a:solidFill>
            </a:endParaRPr>
          </a:p>
        </p:txBody>
      </p:sp>
      <p:pic>
        <p:nvPicPr>
          <p:cNvPr descr="Feels like home logo" id="280" name="Google Shape;280;p13" title="Feels like home logo"/>
          <p:cNvPicPr preferRelativeResize="0"/>
          <p:nvPr/>
        </p:nvPicPr>
        <p:blipFill>
          <a:blip r:embed="rId3">
            <a:alphaModFix/>
          </a:blip>
          <a:stretch>
            <a:fillRect/>
          </a:stretch>
        </p:blipFill>
        <p:spPr>
          <a:xfrm>
            <a:off x="3113450" y="565825"/>
            <a:ext cx="2917100" cy="2917100"/>
          </a:xfrm>
          <a:prstGeom prst="rect">
            <a:avLst/>
          </a:prstGeom>
          <a:noFill/>
          <a:ln cap="flat" cmpd="sng" w="9525">
            <a:solidFill>
              <a:srgbClr val="EFEFEF"/>
            </a:solidFill>
            <a:prstDash val="solid"/>
            <a:miter lim="8000"/>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p:nvPr/>
        </p:nvSpPr>
        <p:spPr>
          <a:xfrm>
            <a:off x="78750" y="75450"/>
            <a:ext cx="8986500" cy="4992600"/>
          </a:xfrm>
          <a:prstGeom prst="rect">
            <a:avLst/>
          </a:prstGeom>
          <a:noFill/>
          <a:ln cap="flat" cmpd="sng" w="76200">
            <a:solidFill>
              <a:srgbClr val="4581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193800" y="184950"/>
            <a:ext cx="8756400" cy="47736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34F5C"/>
                </a:solidFill>
                <a:latin typeface="Arial"/>
                <a:ea typeface="Arial"/>
                <a:cs typeface="Arial"/>
                <a:sym typeface="Arial"/>
              </a:rPr>
              <a:t>Campaign</a:t>
            </a:r>
            <a:r>
              <a:rPr lang="en">
                <a:solidFill>
                  <a:srgbClr val="134F5C"/>
                </a:solidFill>
                <a:latin typeface="Arial"/>
                <a:ea typeface="Arial"/>
                <a:cs typeface="Arial"/>
                <a:sym typeface="Arial"/>
              </a:rPr>
              <a:t> SMART goals &amp; activities</a:t>
            </a:r>
            <a:endParaRPr>
              <a:solidFill>
                <a:srgbClr val="134F5C"/>
              </a:solidFill>
              <a:latin typeface="Arial"/>
              <a:ea typeface="Arial"/>
              <a:cs typeface="Arial"/>
              <a:sym typeface="Arial"/>
            </a:endParaRPr>
          </a:p>
        </p:txBody>
      </p:sp>
      <p:sp>
        <p:nvSpPr>
          <p:cNvPr id="288" name="Google Shape;288;p14"/>
          <p:cNvSpPr txBox="1"/>
          <p:nvPr>
            <p:ph idx="1" type="body"/>
          </p:nvPr>
        </p:nvSpPr>
        <p:spPr>
          <a:xfrm>
            <a:off x="1303800" y="1726600"/>
            <a:ext cx="7030500" cy="2541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Arial"/>
              <a:buChar char="●"/>
            </a:pPr>
            <a:r>
              <a:rPr b="1" lang="en" sz="1600">
                <a:latin typeface="Arial"/>
                <a:ea typeface="Arial"/>
                <a:cs typeface="Arial"/>
                <a:sym typeface="Arial"/>
              </a:rPr>
              <a:t>Goal </a:t>
            </a:r>
            <a:r>
              <a:rPr b="1" lang="en" sz="1600">
                <a:latin typeface="Arial"/>
                <a:ea typeface="Arial"/>
                <a:cs typeface="Arial"/>
                <a:sym typeface="Arial"/>
              </a:rPr>
              <a:t>1: </a:t>
            </a:r>
            <a:r>
              <a:rPr lang="en" sz="1600">
                <a:latin typeface="Arial"/>
                <a:ea typeface="Arial"/>
                <a:cs typeface="Arial"/>
                <a:sym typeface="Arial"/>
              </a:rPr>
              <a:t>Grow the email subscriber list by 12,000 people by the end of September by partnering with social and paid media specialists and launching an email referral program that offers discounts to existing subscribers</a:t>
            </a:r>
            <a:endParaRPr sz="1600">
              <a:latin typeface="Arial"/>
              <a:ea typeface="Arial"/>
              <a:cs typeface="Arial"/>
              <a:sym typeface="Arial"/>
            </a:endParaRPr>
          </a:p>
          <a:p>
            <a:pPr indent="-330200" lvl="0" marL="457200" rtl="0" algn="l">
              <a:spcBef>
                <a:spcPts val="1000"/>
              </a:spcBef>
              <a:spcAft>
                <a:spcPts val="1200"/>
              </a:spcAft>
              <a:buSzPts val="1600"/>
              <a:buFont typeface="Arial"/>
              <a:buChar char="●"/>
            </a:pPr>
            <a:r>
              <a:rPr b="1" lang="en" sz="1600">
                <a:latin typeface="Arial"/>
                <a:ea typeface="Arial"/>
                <a:cs typeface="Arial"/>
                <a:sym typeface="Arial"/>
              </a:rPr>
              <a:t>Goal 2: </a:t>
            </a:r>
            <a:r>
              <a:rPr lang="en" sz="1600">
                <a:latin typeface="Arial"/>
                <a:ea typeface="Arial"/>
                <a:cs typeface="Arial"/>
                <a:sym typeface="Arial"/>
              </a:rPr>
              <a:t>Increase the monthly conversion rate of current subscribers by 2% within six months of launch by segmenting the email list for the </a:t>
            </a:r>
            <a:r>
              <a:rPr i="1" lang="en" sz="1600">
                <a:latin typeface="Arial"/>
                <a:ea typeface="Arial"/>
                <a:cs typeface="Arial"/>
                <a:sym typeface="Arial"/>
              </a:rPr>
              <a:t>For All </a:t>
            </a:r>
            <a:r>
              <a:rPr lang="en" sz="1600">
                <a:latin typeface="Arial"/>
                <a:ea typeface="Arial"/>
                <a:cs typeface="Arial"/>
                <a:sym typeface="Arial"/>
              </a:rPr>
              <a:t>line of products.</a:t>
            </a:r>
            <a:endParaRPr sz="16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5"/>
          <p:cNvSpPr/>
          <p:nvPr/>
        </p:nvSpPr>
        <p:spPr>
          <a:xfrm>
            <a:off x="78750" y="75450"/>
            <a:ext cx="8986500" cy="4992600"/>
          </a:xfrm>
          <a:prstGeom prst="rect">
            <a:avLst/>
          </a:prstGeom>
          <a:noFill/>
          <a:ln cap="flat" cmpd="sng" w="76200">
            <a:solidFill>
              <a:srgbClr val="4581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
          <p:cNvSpPr/>
          <p:nvPr/>
        </p:nvSpPr>
        <p:spPr>
          <a:xfrm>
            <a:off x="193800" y="184950"/>
            <a:ext cx="8756400" cy="47736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34F5C"/>
                </a:solidFill>
                <a:latin typeface="Arial"/>
                <a:ea typeface="Arial"/>
                <a:cs typeface="Arial"/>
                <a:sym typeface="Arial"/>
              </a:rPr>
              <a:t>C</a:t>
            </a:r>
            <a:r>
              <a:rPr lang="en">
                <a:solidFill>
                  <a:srgbClr val="134F5C"/>
                </a:solidFill>
                <a:latin typeface="Arial"/>
                <a:ea typeface="Arial"/>
                <a:cs typeface="Arial"/>
                <a:sym typeface="Arial"/>
              </a:rPr>
              <a:t>ampaign KPIs</a:t>
            </a:r>
            <a:endParaRPr>
              <a:solidFill>
                <a:srgbClr val="134F5C"/>
              </a:solidFill>
              <a:latin typeface="Arial"/>
              <a:ea typeface="Arial"/>
              <a:cs typeface="Arial"/>
              <a:sym typeface="Arial"/>
            </a:endParaRPr>
          </a:p>
        </p:txBody>
      </p:sp>
      <p:sp>
        <p:nvSpPr>
          <p:cNvPr id="296" name="Google Shape;296;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Arial"/>
              <a:buChar char="●"/>
            </a:pPr>
            <a:r>
              <a:rPr lang="en" sz="1800">
                <a:latin typeface="Arial"/>
                <a:ea typeface="Arial"/>
                <a:cs typeface="Arial"/>
                <a:sym typeface="Arial"/>
              </a:rPr>
              <a:t>New subscribers added</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Conversion </a:t>
            </a:r>
            <a:r>
              <a:rPr lang="en" sz="1800">
                <a:latin typeface="Arial"/>
                <a:ea typeface="Arial"/>
                <a:cs typeface="Arial"/>
                <a:sym typeface="Arial"/>
              </a:rPr>
              <a:t>rate</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Open rate</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Click-to-open rate</a:t>
            </a:r>
            <a:endParaRPr sz="18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6"/>
          <p:cNvSpPr/>
          <p:nvPr/>
        </p:nvSpPr>
        <p:spPr>
          <a:xfrm>
            <a:off x="78750" y="75450"/>
            <a:ext cx="8986500" cy="4992600"/>
          </a:xfrm>
          <a:prstGeom prst="rect">
            <a:avLst/>
          </a:prstGeom>
          <a:noFill/>
          <a:ln cap="flat" cmpd="sng" w="76200">
            <a:solidFill>
              <a:srgbClr val="4581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6"/>
          <p:cNvSpPr/>
          <p:nvPr/>
        </p:nvSpPr>
        <p:spPr>
          <a:xfrm>
            <a:off x="193800" y="184950"/>
            <a:ext cx="8756400" cy="47736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34F5C"/>
                </a:solidFill>
                <a:latin typeface="Arial"/>
                <a:ea typeface="Arial"/>
                <a:cs typeface="Arial"/>
                <a:sym typeface="Arial"/>
              </a:rPr>
              <a:t>New email subscribers added</a:t>
            </a:r>
            <a:endParaRPr>
              <a:solidFill>
                <a:srgbClr val="134F5C"/>
              </a:solidFill>
              <a:latin typeface="Arial"/>
              <a:ea typeface="Arial"/>
              <a:cs typeface="Arial"/>
              <a:sym typeface="Arial"/>
            </a:endParaRPr>
          </a:p>
        </p:txBody>
      </p:sp>
      <p:pic>
        <p:nvPicPr>
          <p:cNvPr descr="A column chart that shows monthly subscriber increases from January to August. Increases are between 1200 and 1700 for April through June, and rise sharply to over 2000 after the end-of-June launch." id="304" name="Google Shape;304;p16" title="Subscriber list growth chart"/>
          <p:cNvPicPr preferRelativeResize="0"/>
          <p:nvPr/>
        </p:nvPicPr>
        <p:blipFill>
          <a:blip r:embed="rId3">
            <a:alphaModFix/>
          </a:blip>
          <a:stretch>
            <a:fillRect/>
          </a:stretch>
        </p:blipFill>
        <p:spPr>
          <a:xfrm>
            <a:off x="3091250" y="1351425"/>
            <a:ext cx="5502249" cy="3402226"/>
          </a:xfrm>
          <a:prstGeom prst="rect">
            <a:avLst/>
          </a:prstGeom>
          <a:noFill/>
          <a:ln>
            <a:noFill/>
          </a:ln>
        </p:spPr>
      </p:pic>
      <p:sp>
        <p:nvSpPr>
          <p:cNvPr id="305" name="Google Shape;305;p16"/>
          <p:cNvSpPr/>
          <p:nvPr/>
        </p:nvSpPr>
        <p:spPr>
          <a:xfrm>
            <a:off x="757325" y="1847925"/>
            <a:ext cx="1764600" cy="999300"/>
          </a:xfrm>
          <a:prstGeom prst="rect">
            <a:avLst/>
          </a:prstGeom>
          <a:solidFill>
            <a:srgbClr val="0B539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2000">
                <a:solidFill>
                  <a:srgbClr val="FFFFFF"/>
                </a:solidFill>
              </a:rPr>
              <a:t>Goal</a:t>
            </a:r>
            <a:endParaRPr b="1" sz="2000">
              <a:solidFill>
                <a:srgbClr val="FFFFFF"/>
              </a:solidFill>
            </a:endParaRPr>
          </a:p>
          <a:p>
            <a:pPr indent="0" lvl="0" marL="0" rtl="0" algn="ctr">
              <a:spcBef>
                <a:spcPts val="0"/>
              </a:spcBef>
              <a:spcAft>
                <a:spcPts val="0"/>
              </a:spcAft>
              <a:buNone/>
            </a:pPr>
            <a:r>
              <a:rPr b="1" lang="en">
                <a:solidFill>
                  <a:srgbClr val="FFFFFF"/>
                </a:solidFill>
              </a:rPr>
              <a:t>12K new subs by end of Sept.</a:t>
            </a:r>
            <a:endParaRPr b="1">
              <a:solidFill>
                <a:srgbClr val="FFFFFF"/>
              </a:solidFill>
            </a:endParaRPr>
          </a:p>
        </p:txBody>
      </p:sp>
      <p:sp>
        <p:nvSpPr>
          <p:cNvPr id="306" name="Google Shape;306;p16"/>
          <p:cNvSpPr/>
          <p:nvPr/>
        </p:nvSpPr>
        <p:spPr>
          <a:xfrm>
            <a:off x="757325" y="3230375"/>
            <a:ext cx="1764600" cy="1162800"/>
          </a:xfrm>
          <a:prstGeom prst="rect">
            <a:avLst/>
          </a:prstGeom>
          <a:solidFill>
            <a:srgbClr val="0B539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2000">
                <a:solidFill>
                  <a:srgbClr val="FFFFFF"/>
                </a:solidFill>
              </a:rPr>
              <a:t>Gap to target</a:t>
            </a:r>
            <a:endParaRPr b="1" sz="2000">
              <a:solidFill>
                <a:srgbClr val="FFFFFF"/>
              </a:solidFill>
            </a:endParaRPr>
          </a:p>
          <a:p>
            <a:pPr indent="0" lvl="0" marL="0" rtl="0" algn="ctr">
              <a:spcBef>
                <a:spcPts val="0"/>
              </a:spcBef>
              <a:spcAft>
                <a:spcPts val="0"/>
              </a:spcAft>
              <a:buNone/>
            </a:pPr>
            <a:r>
              <a:rPr b="1" lang="en">
                <a:solidFill>
                  <a:srgbClr val="FFFFFF"/>
                </a:solidFill>
              </a:rPr>
              <a:t>Aug: 3,337</a:t>
            </a:r>
            <a:endParaRPr b="1">
              <a:solidFill>
                <a:srgbClr val="FFFFFF"/>
              </a:solidFill>
            </a:endParaRPr>
          </a:p>
        </p:txBody>
      </p:sp>
      <p:cxnSp>
        <p:nvCxnSpPr>
          <p:cNvPr id="307" name="Google Shape;307;p16"/>
          <p:cNvCxnSpPr/>
          <p:nvPr/>
        </p:nvCxnSpPr>
        <p:spPr>
          <a:xfrm>
            <a:off x="6443775" y="1916475"/>
            <a:ext cx="0" cy="2751900"/>
          </a:xfrm>
          <a:prstGeom prst="straightConnector1">
            <a:avLst/>
          </a:prstGeom>
          <a:noFill/>
          <a:ln cap="flat" cmpd="sng" w="9525">
            <a:solidFill>
              <a:srgbClr val="0000FF"/>
            </a:solidFill>
            <a:prstDash val="solid"/>
            <a:round/>
            <a:headEnd len="med" w="med" type="none"/>
            <a:tailEnd len="med" w="med" type="none"/>
          </a:ln>
        </p:spPr>
      </p:cxnSp>
      <p:sp>
        <p:nvSpPr>
          <p:cNvPr id="308" name="Google Shape;308;p16"/>
          <p:cNvSpPr txBox="1"/>
          <p:nvPr/>
        </p:nvSpPr>
        <p:spPr>
          <a:xfrm>
            <a:off x="5962525" y="4573650"/>
            <a:ext cx="10017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rgbClr val="666666"/>
                </a:solidFill>
              </a:rPr>
              <a:t>Launch</a:t>
            </a:r>
            <a:endParaRPr b="1" sz="1300">
              <a:solidFill>
                <a:srgbClr val="66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7"/>
          <p:cNvSpPr/>
          <p:nvPr/>
        </p:nvSpPr>
        <p:spPr>
          <a:xfrm>
            <a:off x="78750" y="75450"/>
            <a:ext cx="8986500" cy="4992600"/>
          </a:xfrm>
          <a:prstGeom prst="rect">
            <a:avLst/>
          </a:prstGeom>
          <a:noFill/>
          <a:ln cap="flat" cmpd="sng" w="76200">
            <a:solidFill>
              <a:srgbClr val="4581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7"/>
          <p:cNvSpPr/>
          <p:nvPr/>
        </p:nvSpPr>
        <p:spPr>
          <a:xfrm>
            <a:off x="193800" y="184950"/>
            <a:ext cx="8756400" cy="47736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34F5C"/>
                </a:solidFill>
                <a:latin typeface="Arial"/>
                <a:ea typeface="Arial"/>
                <a:cs typeface="Arial"/>
                <a:sym typeface="Arial"/>
              </a:rPr>
              <a:t>Monthly c</a:t>
            </a:r>
            <a:r>
              <a:rPr lang="en">
                <a:solidFill>
                  <a:srgbClr val="134F5C"/>
                </a:solidFill>
                <a:latin typeface="Arial"/>
                <a:ea typeface="Arial"/>
                <a:cs typeface="Arial"/>
                <a:sym typeface="Arial"/>
              </a:rPr>
              <a:t>onversion rates</a:t>
            </a:r>
            <a:endParaRPr>
              <a:solidFill>
                <a:srgbClr val="134F5C"/>
              </a:solidFill>
              <a:latin typeface="Arial"/>
              <a:ea typeface="Arial"/>
              <a:cs typeface="Arial"/>
              <a:sym typeface="Arial"/>
            </a:endParaRPr>
          </a:p>
        </p:txBody>
      </p:sp>
      <p:pic>
        <p:nvPicPr>
          <p:cNvPr descr="A clustered bar graph comparing company-wide conversion rates for April through August, this year versus last year. This year's rates begin at 5%, rising to 5.25% in July and 5.5% in August." id="316" name="Google Shape;316;p17" title="Monthly, company-wide conversion rates"/>
          <p:cNvPicPr preferRelativeResize="0"/>
          <p:nvPr/>
        </p:nvPicPr>
        <p:blipFill rotWithShape="1">
          <a:blip r:embed="rId3">
            <a:alphaModFix/>
          </a:blip>
          <a:srcRect b="0" l="0" r="0" t="0"/>
          <a:stretch/>
        </p:blipFill>
        <p:spPr>
          <a:xfrm>
            <a:off x="631263" y="1597875"/>
            <a:ext cx="7881474" cy="3297075"/>
          </a:xfrm>
          <a:prstGeom prst="rect">
            <a:avLst/>
          </a:prstGeom>
          <a:noFill/>
          <a:ln>
            <a:noFill/>
          </a:ln>
        </p:spPr>
      </p:pic>
      <p:sp>
        <p:nvSpPr>
          <p:cNvPr id="317" name="Google Shape;317;p17"/>
          <p:cNvSpPr/>
          <p:nvPr/>
        </p:nvSpPr>
        <p:spPr>
          <a:xfrm>
            <a:off x="6680975" y="598575"/>
            <a:ext cx="1452300" cy="999300"/>
          </a:xfrm>
          <a:prstGeom prst="rect">
            <a:avLst/>
          </a:prstGeom>
          <a:solidFill>
            <a:srgbClr val="0B539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2000">
                <a:solidFill>
                  <a:srgbClr val="FFFFFF"/>
                </a:solidFill>
              </a:rPr>
              <a:t>Goal</a:t>
            </a:r>
            <a:endParaRPr b="1" sz="2000">
              <a:solidFill>
                <a:srgbClr val="FFFFFF"/>
              </a:solidFill>
            </a:endParaRPr>
          </a:p>
          <a:p>
            <a:pPr indent="0" lvl="0" marL="0" rtl="0" algn="ctr">
              <a:spcBef>
                <a:spcPts val="0"/>
              </a:spcBef>
              <a:spcAft>
                <a:spcPts val="0"/>
              </a:spcAft>
              <a:buNone/>
            </a:pPr>
            <a:r>
              <a:rPr b="1" lang="en">
                <a:solidFill>
                  <a:srgbClr val="FFFFFF"/>
                </a:solidFill>
              </a:rPr>
              <a:t>Increase 2% by end of Dec.</a:t>
            </a:r>
            <a:endParaRPr b="1">
              <a:solidFill>
                <a:srgbClr val="FFFFFF"/>
              </a:solidFill>
            </a:endParaRPr>
          </a:p>
        </p:txBody>
      </p:sp>
      <p:cxnSp>
        <p:nvCxnSpPr>
          <p:cNvPr id="318" name="Google Shape;318;p17"/>
          <p:cNvCxnSpPr/>
          <p:nvPr/>
        </p:nvCxnSpPr>
        <p:spPr>
          <a:xfrm flipH="1">
            <a:off x="5422750" y="2418275"/>
            <a:ext cx="6000" cy="2258700"/>
          </a:xfrm>
          <a:prstGeom prst="straightConnector1">
            <a:avLst/>
          </a:prstGeom>
          <a:noFill/>
          <a:ln cap="flat" cmpd="sng" w="9525">
            <a:solidFill>
              <a:srgbClr val="0000FF"/>
            </a:solidFill>
            <a:prstDash val="solid"/>
            <a:round/>
            <a:headEnd len="med" w="med" type="none"/>
            <a:tailEnd len="med" w="med" type="none"/>
          </a:ln>
        </p:spPr>
      </p:cxnSp>
      <p:sp>
        <p:nvSpPr>
          <p:cNvPr id="319" name="Google Shape;319;p17"/>
          <p:cNvSpPr txBox="1"/>
          <p:nvPr/>
        </p:nvSpPr>
        <p:spPr>
          <a:xfrm>
            <a:off x="4941350" y="4582375"/>
            <a:ext cx="10017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rgbClr val="666666"/>
                </a:solidFill>
              </a:rPr>
              <a:t>Launch</a:t>
            </a:r>
            <a:endParaRPr b="1" sz="1300">
              <a:solidFill>
                <a:srgbClr val="66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8"/>
          <p:cNvSpPr/>
          <p:nvPr/>
        </p:nvSpPr>
        <p:spPr>
          <a:xfrm>
            <a:off x="193800" y="184950"/>
            <a:ext cx="8756400" cy="47736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8"/>
          <p:cNvSpPr/>
          <p:nvPr/>
        </p:nvSpPr>
        <p:spPr>
          <a:xfrm>
            <a:off x="78750" y="75450"/>
            <a:ext cx="8986500" cy="4992600"/>
          </a:xfrm>
          <a:prstGeom prst="rect">
            <a:avLst/>
          </a:prstGeom>
          <a:noFill/>
          <a:ln cap="flat" cmpd="sng" w="76200">
            <a:solidFill>
              <a:srgbClr val="4581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An area graph that compares the weekly email open rate to the click-to-open rate for July and August. The open rate gradually rises from 20% to 28%. The click-to-open rate fluctuates between 1.5% and 2.5%." id="326" name="Google Shape;326;p18" title="Weekly open rate versus click-to-open rate"/>
          <p:cNvPicPr preferRelativeResize="0"/>
          <p:nvPr/>
        </p:nvPicPr>
        <p:blipFill>
          <a:blip r:embed="rId3">
            <a:alphaModFix/>
          </a:blip>
          <a:stretch>
            <a:fillRect/>
          </a:stretch>
        </p:blipFill>
        <p:spPr>
          <a:xfrm>
            <a:off x="2521950" y="1201200"/>
            <a:ext cx="5979924" cy="3639138"/>
          </a:xfrm>
          <a:prstGeom prst="rect">
            <a:avLst/>
          </a:prstGeom>
          <a:noFill/>
          <a:ln>
            <a:noFill/>
          </a:ln>
        </p:spPr>
      </p:pic>
      <p:sp>
        <p:nvSpPr>
          <p:cNvPr id="327" name="Google Shape;327;p18"/>
          <p:cNvSpPr txBox="1"/>
          <p:nvPr>
            <p:ph type="title"/>
          </p:nvPr>
        </p:nvSpPr>
        <p:spPr>
          <a:xfrm>
            <a:off x="1303800" y="598575"/>
            <a:ext cx="71982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34F5C"/>
                </a:solidFill>
                <a:latin typeface="Arial"/>
                <a:ea typeface="Arial"/>
                <a:cs typeface="Arial"/>
                <a:sym typeface="Arial"/>
              </a:rPr>
              <a:t>Weekly open rates vs. click-to-open rates</a:t>
            </a:r>
            <a:endParaRPr>
              <a:solidFill>
                <a:srgbClr val="134F5C"/>
              </a:solidFill>
              <a:latin typeface="Arial"/>
              <a:ea typeface="Arial"/>
              <a:cs typeface="Arial"/>
              <a:sym typeface="Arial"/>
            </a:endParaRPr>
          </a:p>
        </p:txBody>
      </p:sp>
      <p:sp>
        <p:nvSpPr>
          <p:cNvPr id="328" name="Google Shape;328;p18"/>
          <p:cNvSpPr/>
          <p:nvPr/>
        </p:nvSpPr>
        <p:spPr>
          <a:xfrm>
            <a:off x="681125" y="2076525"/>
            <a:ext cx="1718400" cy="1955100"/>
          </a:xfrm>
          <a:prstGeom prst="rect">
            <a:avLst/>
          </a:prstGeom>
          <a:solidFill>
            <a:srgbClr val="0B539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2000">
                <a:solidFill>
                  <a:srgbClr val="FFFFFF"/>
                </a:solidFill>
              </a:rPr>
              <a:t>Industry benchmarks</a:t>
            </a:r>
            <a:endParaRPr b="1" sz="2000">
              <a:solidFill>
                <a:srgbClr val="FFFFFF"/>
              </a:solidFill>
            </a:endParaRPr>
          </a:p>
          <a:p>
            <a:pPr indent="0" lvl="0" marL="0" rtl="0" algn="ctr">
              <a:spcBef>
                <a:spcPts val="1000"/>
              </a:spcBef>
              <a:spcAft>
                <a:spcPts val="0"/>
              </a:spcAft>
              <a:buNone/>
            </a:pPr>
            <a:r>
              <a:rPr b="1" lang="en">
                <a:solidFill>
                  <a:srgbClr val="FFFFFF"/>
                </a:solidFill>
              </a:rPr>
              <a:t>Open rate: 20%</a:t>
            </a:r>
            <a:endParaRPr b="1">
              <a:solidFill>
                <a:srgbClr val="FFFFFF"/>
              </a:solidFill>
            </a:endParaRPr>
          </a:p>
          <a:p>
            <a:pPr indent="0" lvl="0" marL="0" rtl="0" algn="ctr">
              <a:spcBef>
                <a:spcPts val="1000"/>
              </a:spcBef>
              <a:spcAft>
                <a:spcPts val="0"/>
              </a:spcAft>
              <a:buNone/>
            </a:pPr>
            <a:r>
              <a:rPr b="1" lang="en">
                <a:solidFill>
                  <a:srgbClr val="FFFFFF"/>
                </a:solidFill>
              </a:rPr>
              <a:t>Click-to-open rate: 3%</a:t>
            </a:r>
            <a:endParaRPr b="1">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9"/>
          <p:cNvSpPr/>
          <p:nvPr/>
        </p:nvSpPr>
        <p:spPr>
          <a:xfrm>
            <a:off x="78750" y="75450"/>
            <a:ext cx="8986500" cy="4992600"/>
          </a:xfrm>
          <a:prstGeom prst="rect">
            <a:avLst/>
          </a:prstGeom>
          <a:noFill/>
          <a:ln cap="flat" cmpd="sng" w="76200">
            <a:solidFill>
              <a:srgbClr val="4581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9"/>
          <p:cNvSpPr/>
          <p:nvPr/>
        </p:nvSpPr>
        <p:spPr>
          <a:xfrm>
            <a:off x="193800" y="184950"/>
            <a:ext cx="8756400" cy="47736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34F5C"/>
                </a:solidFill>
                <a:latin typeface="Arial"/>
                <a:ea typeface="Arial"/>
                <a:cs typeface="Arial"/>
                <a:sym typeface="Arial"/>
              </a:rPr>
              <a:t>Conclusion and next steps</a:t>
            </a:r>
            <a:endParaRPr>
              <a:solidFill>
                <a:srgbClr val="134F5C"/>
              </a:solidFill>
              <a:latin typeface="Arial"/>
              <a:ea typeface="Arial"/>
              <a:cs typeface="Arial"/>
              <a:sym typeface="Arial"/>
            </a:endParaRPr>
          </a:p>
        </p:txBody>
      </p:sp>
      <p:sp>
        <p:nvSpPr>
          <p:cNvPr id="336" name="Google Shape;336;p19"/>
          <p:cNvSpPr txBox="1"/>
          <p:nvPr>
            <p:ph idx="1" type="body"/>
          </p:nvPr>
        </p:nvSpPr>
        <p:spPr>
          <a:xfrm>
            <a:off x="1303800" y="1423825"/>
            <a:ext cx="7030500" cy="3107700"/>
          </a:xfrm>
          <a:prstGeom prst="rect">
            <a:avLst/>
          </a:prstGeom>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SzPts val="1700"/>
              <a:buFont typeface="Arial"/>
              <a:buChar char="●"/>
            </a:pPr>
            <a:r>
              <a:rPr lang="en" sz="1700">
                <a:latin typeface="Arial"/>
                <a:ea typeface="Arial"/>
                <a:cs typeface="Arial"/>
                <a:sym typeface="Arial"/>
              </a:rPr>
              <a:t>If we do not improve the For All campaign then we will not meet our goal.</a:t>
            </a:r>
            <a:endParaRPr sz="1700">
              <a:latin typeface="Arial"/>
              <a:ea typeface="Arial"/>
              <a:cs typeface="Arial"/>
              <a:sym typeface="Arial"/>
            </a:endParaRPr>
          </a:p>
          <a:p>
            <a:pPr indent="-336550" lvl="0" marL="457200" rtl="0" algn="l">
              <a:lnSpc>
                <a:spcPct val="100000"/>
              </a:lnSpc>
              <a:spcBef>
                <a:spcPts val="0"/>
              </a:spcBef>
              <a:spcAft>
                <a:spcPts val="0"/>
              </a:spcAft>
              <a:buSzPts val="1700"/>
              <a:buFont typeface="Arial"/>
              <a:buChar char="●"/>
            </a:pPr>
            <a:r>
              <a:rPr lang="en" sz="1700">
                <a:latin typeface="Arial"/>
                <a:ea typeface="Arial"/>
                <a:cs typeface="Arial"/>
                <a:sym typeface="Arial"/>
              </a:rPr>
              <a:t>I suggest we improve our campaign by improving the body of our email and our call to action. As the click-to-open rate shows we are not enticing our customer to click on the button when they open the email.</a:t>
            </a:r>
            <a:endParaRPr sz="1700">
              <a:latin typeface="Arial"/>
              <a:ea typeface="Arial"/>
              <a:cs typeface="Arial"/>
              <a:sym typeface="Arial"/>
            </a:endParaRPr>
          </a:p>
          <a:p>
            <a:pPr indent="-336550" lvl="0" marL="457200" rtl="0" algn="l">
              <a:lnSpc>
                <a:spcPct val="100000"/>
              </a:lnSpc>
              <a:spcBef>
                <a:spcPts val="0"/>
              </a:spcBef>
              <a:spcAft>
                <a:spcPts val="0"/>
              </a:spcAft>
              <a:buSzPts val="1700"/>
              <a:buFont typeface="Arial"/>
              <a:buChar char="●"/>
            </a:pPr>
            <a:r>
              <a:rPr lang="en" sz="1700">
                <a:latin typeface="Arial"/>
                <a:ea typeface="Arial"/>
                <a:cs typeface="Arial"/>
                <a:sym typeface="Arial"/>
              </a:rPr>
              <a:t>We can run a special discount during the campaign to incentives our customers to take the </a:t>
            </a:r>
            <a:r>
              <a:rPr lang="en" sz="1700">
                <a:latin typeface="Arial"/>
                <a:ea typeface="Arial"/>
                <a:cs typeface="Arial"/>
                <a:sym typeface="Arial"/>
              </a:rPr>
              <a:t>desired</a:t>
            </a:r>
            <a:r>
              <a:rPr lang="en" sz="1700">
                <a:latin typeface="Arial"/>
                <a:ea typeface="Arial"/>
                <a:cs typeface="Arial"/>
                <a:sym typeface="Arial"/>
              </a:rPr>
              <a:t> action we want.</a:t>
            </a:r>
            <a:endParaRPr sz="17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