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83"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2"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EB9EA4-B924-4ED0-BD2E-C96917519741}">
          <p14:sldIdLst>
            <p14:sldId id="256"/>
            <p14:sldId id="257"/>
            <p14:sldId id="259"/>
            <p14:sldId id="283"/>
            <p14:sldId id="258"/>
            <p14:sldId id="260"/>
            <p14:sldId id="261"/>
            <p14:sldId id="262"/>
            <p14:sldId id="263"/>
            <p14:sldId id="264"/>
            <p14:sldId id="265"/>
            <p14:sldId id="266"/>
            <p14:sldId id="267"/>
            <p14:sldId id="268"/>
            <p14:sldId id="269"/>
            <p14:sldId id="270"/>
            <p14:sldId id="271"/>
            <p14:sldId id="272"/>
            <p14:sldId id="273"/>
            <p14:sldId id="282"/>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p:cViewPr varScale="1">
        <p:scale>
          <a:sx n="83" d="100"/>
          <a:sy n="83" d="100"/>
        </p:scale>
        <p:origin x="145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A7C7AB-B371-4A8D-BF93-8593007AA454}" type="datetimeFigureOut">
              <a:rPr lang="en-US" smtClean="0"/>
              <a:t>12/28/2016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FA3F3B-C22F-4533-B8ED-E1AD33A2868C}" type="slidenum">
              <a:rPr lang="en-US" smtClean="0"/>
              <a:t>‹#›</a:t>
            </a:fld>
            <a:endParaRPr lang="en-US"/>
          </a:p>
        </p:txBody>
      </p:sp>
    </p:spTree>
    <p:extLst>
      <p:ext uri="{BB962C8B-B14F-4D97-AF65-F5344CB8AC3E}">
        <p14:creationId xmlns:p14="http://schemas.microsoft.com/office/powerpoint/2010/main" val="18651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A3F3B-C22F-4533-B8ED-E1AD33A2868C}" type="slidenum">
              <a:rPr lang="en-US" smtClean="0"/>
              <a:t>1</a:t>
            </a:fld>
            <a:endParaRPr lang="en-US"/>
          </a:p>
        </p:txBody>
      </p:sp>
    </p:spTree>
    <p:extLst>
      <p:ext uri="{BB962C8B-B14F-4D97-AF65-F5344CB8AC3E}">
        <p14:creationId xmlns:p14="http://schemas.microsoft.com/office/powerpoint/2010/main" val="151692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C22D72-1BD8-4CE5-A306-D1E54B4CD2B7}"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35594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22D72-1BD8-4CE5-A306-D1E54B4CD2B7}"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99773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22D72-1BD8-4CE5-A306-D1E54B4CD2B7}"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3708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22D72-1BD8-4CE5-A306-D1E54B4CD2B7}"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41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C22D72-1BD8-4CE5-A306-D1E54B4CD2B7}"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543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C22D72-1BD8-4CE5-A306-D1E54B4CD2B7}"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238338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C22D72-1BD8-4CE5-A306-D1E54B4CD2B7}"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422551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C22D72-1BD8-4CE5-A306-D1E54B4CD2B7}"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07380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22D72-1BD8-4CE5-A306-D1E54B4CD2B7}"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00948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22D72-1BD8-4CE5-A306-D1E54B4CD2B7}"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10112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22D72-1BD8-4CE5-A306-D1E54B4CD2B7}"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302BF-9180-4CB2-91E9-D5DB5E8CB8FB}" type="slidenum">
              <a:rPr lang="en-US" smtClean="0"/>
              <a:t>‹#›</a:t>
            </a:fld>
            <a:endParaRPr lang="en-US"/>
          </a:p>
        </p:txBody>
      </p:sp>
    </p:spTree>
    <p:extLst>
      <p:ext uri="{BB962C8B-B14F-4D97-AF65-F5344CB8AC3E}">
        <p14:creationId xmlns:p14="http://schemas.microsoft.com/office/powerpoint/2010/main" val="36892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Grid">
          <a:fgClr>
            <a:schemeClr val="accent4">
              <a:lumMod val="20000"/>
              <a:lumOff val="80000"/>
            </a:schemeClr>
          </a:fgClr>
          <a:bgClr>
            <a:schemeClr val="accent4">
              <a:lumMod val="40000"/>
              <a:lumOff val="6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22D72-1BD8-4CE5-A306-D1E54B4CD2B7}" type="datetimeFigureOut">
              <a:rPr lang="en-US" smtClean="0"/>
              <a:t>12/28/2016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302BF-9180-4CB2-91E9-D5DB5E8CB8FB}" type="slidenum">
              <a:rPr lang="en-US" smtClean="0"/>
              <a:t>‹#›</a:t>
            </a:fld>
            <a:endParaRPr lang="en-US"/>
          </a:p>
        </p:txBody>
      </p:sp>
    </p:spTree>
    <p:extLst>
      <p:ext uri="{BB962C8B-B14F-4D97-AF65-F5344CB8AC3E}">
        <p14:creationId xmlns:p14="http://schemas.microsoft.com/office/powerpoint/2010/main" val="166375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84"/>
            <a:ext cx="7772400" cy="1470025"/>
          </a:xfrm>
        </p:spPr>
        <p:txBody>
          <a:bodyPr>
            <a:normAutofit/>
          </a:bodyPr>
          <a:lstStyle/>
          <a:p>
            <a:r>
              <a:rPr lang="en-US" b="1" dirty="0" smtClean="0"/>
              <a:t>Mobile Controlled Robot</a:t>
            </a:r>
            <a:br>
              <a:rPr lang="en-US" b="1" dirty="0" smtClean="0"/>
            </a:br>
            <a:r>
              <a:rPr lang="en-US" b="1" dirty="0" smtClean="0"/>
              <a:t>Based on DTMF</a:t>
            </a:r>
            <a:endParaRPr lang="en-US" b="1" dirty="0"/>
          </a:p>
        </p:txBody>
      </p:sp>
      <p:sp>
        <p:nvSpPr>
          <p:cNvPr id="3" name="Subtitle 2"/>
          <p:cNvSpPr>
            <a:spLocks noGrp="1"/>
          </p:cNvSpPr>
          <p:nvPr>
            <p:ph type="subTitle" idx="1"/>
          </p:nvPr>
        </p:nvSpPr>
        <p:spPr>
          <a:xfrm>
            <a:off x="1371600" y="4800600"/>
            <a:ext cx="6400800" cy="1752600"/>
          </a:xfrm>
        </p:spPr>
        <p:txBody>
          <a:bodyPr/>
          <a:lstStyle/>
          <a:p>
            <a:r>
              <a:rPr lang="en-US" b="0" dirty="0" smtClean="0">
                <a:solidFill>
                  <a:srgbClr val="002060"/>
                </a:solidFill>
                <a:latin typeface="Candara" pitchFamily="34" charset="0"/>
              </a:rPr>
              <a:t>GYAN </a:t>
            </a:r>
            <a:r>
              <a:rPr lang="en-US" b="0" dirty="0" smtClean="0">
                <a:solidFill>
                  <a:srgbClr val="002060"/>
                </a:solidFill>
                <a:latin typeface="Candara" pitchFamily="34" charset="0"/>
              </a:rPr>
              <a:t>TATIYA</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600200"/>
            <a:ext cx="2895600" cy="275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490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DC motor</a:t>
            </a:r>
            <a:endParaRPr lang="en-US" dirty="0"/>
          </a:p>
        </p:txBody>
      </p:sp>
      <p:sp>
        <p:nvSpPr>
          <p:cNvPr id="3" name="Content Placeholder 2"/>
          <p:cNvSpPr>
            <a:spLocks noGrp="1"/>
          </p:cNvSpPr>
          <p:nvPr>
            <p:ph idx="1"/>
          </p:nvPr>
        </p:nvSpPr>
        <p:spPr>
          <a:xfrm>
            <a:off x="457200" y="2209800"/>
            <a:ext cx="8229600" cy="4525963"/>
          </a:xfrm>
        </p:spPr>
        <p:txBody>
          <a:bodyPr>
            <a:normAutofit/>
          </a:bodyPr>
          <a:lstStyle/>
          <a:p>
            <a:pPr>
              <a:buFont typeface="Wingdings" pitchFamily="2" charset="2"/>
              <a:buChar char="§"/>
            </a:pPr>
            <a:r>
              <a:rPr lang="en-US" dirty="0" smtClean="0"/>
              <a:t>We use L293D as a driver IC to interface with microcontroller</a:t>
            </a:r>
          </a:p>
          <a:p>
            <a:pPr>
              <a:buFont typeface="Wingdings" pitchFamily="2" charset="2"/>
              <a:buChar char="§"/>
            </a:pPr>
            <a:r>
              <a:rPr lang="en-US" dirty="0" smtClean="0"/>
              <a:t>L293D- The L293D is ideal for controlling the forward/reverse/brake motions of small DC motors controlled by a microcontroller such as an AVR, 8051 microcontroller.</a:t>
            </a:r>
          </a:p>
          <a:p>
            <a:pPr>
              <a:buFont typeface="Wingdings" pitchFamily="2" charset="2"/>
              <a:buChar char="§"/>
            </a:pPr>
            <a:r>
              <a:rPr lang="en-US" dirty="0" smtClean="0"/>
              <a:t>One l293D is capable of driving two DC motor at a time.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447800"/>
            <a:ext cx="1371600" cy="84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043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DC motor control using Driver L293D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26" y="1122947"/>
            <a:ext cx="5412795" cy="3127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343400"/>
            <a:ext cx="382252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034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normAutofit/>
          </a:bodyPr>
          <a:lstStyle/>
          <a:p>
            <a:r>
              <a:rPr lang="en-US" b="1" dirty="0" smtClean="0"/>
              <a:t>16x2 LCD</a:t>
            </a:r>
            <a:endParaRPr lang="en-US" b="1" dirty="0"/>
          </a:p>
        </p:txBody>
      </p:sp>
      <p:sp>
        <p:nvSpPr>
          <p:cNvPr id="3" name="Content Placeholder 2"/>
          <p:cNvSpPr>
            <a:spLocks noGrp="1"/>
          </p:cNvSpPr>
          <p:nvPr>
            <p:ph idx="1"/>
          </p:nvPr>
        </p:nvSpPr>
        <p:spPr>
          <a:xfrm>
            <a:off x="457200" y="2299953"/>
            <a:ext cx="8229600" cy="4525963"/>
          </a:xfrm>
        </p:spPr>
        <p:txBody>
          <a:bodyPr>
            <a:normAutofit fontScale="70000" lnSpcReduction="20000"/>
          </a:bodyPr>
          <a:lstStyle/>
          <a:p>
            <a:r>
              <a:rPr lang="en-US" dirty="0"/>
              <a:t>LCD (Liquid Crystal Display) screen is an electronic display module. A </a:t>
            </a:r>
            <a:r>
              <a:rPr lang="en-US" dirty="0" smtClean="0"/>
              <a:t>16x2 </a:t>
            </a:r>
            <a:r>
              <a:rPr lang="en-US" dirty="0"/>
              <a:t>alphanumeric</a:t>
            </a:r>
            <a:r>
              <a:rPr lang="en-US" dirty="0" smtClean="0"/>
              <a:t> </a:t>
            </a:r>
            <a:r>
              <a:rPr lang="en-US" dirty="0"/>
              <a:t>LCD display is </a:t>
            </a:r>
            <a:r>
              <a:rPr lang="en-US" dirty="0" smtClean="0"/>
              <a:t>very </a:t>
            </a:r>
            <a:r>
              <a:rPr lang="en-US" dirty="0"/>
              <a:t>commonly used in various devices and circuits</a:t>
            </a:r>
            <a:r>
              <a:rPr lang="en-US" dirty="0" smtClean="0"/>
              <a:t>.</a:t>
            </a:r>
          </a:p>
          <a:p>
            <a:r>
              <a:rPr lang="en-US" dirty="0"/>
              <a:t>The reason for choosing LCD over other display component or devices is that it is</a:t>
            </a:r>
          </a:p>
          <a:p>
            <a:pPr marL="0" indent="0">
              <a:buNone/>
            </a:pPr>
            <a:r>
              <a:rPr lang="en-US" dirty="0" smtClean="0"/>
              <a:t>           -Low </a:t>
            </a:r>
            <a:r>
              <a:rPr lang="en-US" dirty="0"/>
              <a:t>cost</a:t>
            </a:r>
          </a:p>
          <a:p>
            <a:pPr marL="0" indent="0">
              <a:buNone/>
            </a:pPr>
            <a:r>
              <a:rPr lang="en-US" dirty="0" smtClean="0"/>
              <a:t>           -Easily </a:t>
            </a:r>
            <a:r>
              <a:rPr lang="en-US" dirty="0"/>
              <a:t>programmable</a:t>
            </a:r>
          </a:p>
          <a:p>
            <a:pPr marL="0" indent="0">
              <a:buNone/>
            </a:pPr>
            <a:r>
              <a:rPr lang="en-US" dirty="0" smtClean="0"/>
              <a:t>           -Large </a:t>
            </a:r>
            <a:r>
              <a:rPr lang="en-US" dirty="0"/>
              <a:t>number of display character etc.</a:t>
            </a:r>
          </a:p>
          <a:p>
            <a:pPr marL="0" indent="0">
              <a:buNone/>
            </a:pPr>
            <a:r>
              <a:rPr lang="en-US" dirty="0" smtClean="0"/>
              <a:t>           -even </a:t>
            </a:r>
            <a:r>
              <a:rPr lang="en-US" dirty="0"/>
              <a:t>custom characters (unlike in seven </a:t>
            </a:r>
            <a:r>
              <a:rPr lang="en-US" dirty="0" smtClean="0"/>
              <a:t>segments)</a:t>
            </a:r>
          </a:p>
          <a:p>
            <a:pPr marL="0" indent="0">
              <a:buNone/>
            </a:pPr>
            <a:r>
              <a:rPr lang="en-US" dirty="0" smtClean="0"/>
              <a:t>           -</a:t>
            </a:r>
            <a:r>
              <a:rPr lang="en-US" dirty="0"/>
              <a:t>animations and so </a:t>
            </a:r>
            <a:r>
              <a:rPr lang="en-US" dirty="0" smtClean="0"/>
              <a:t>on.</a:t>
            </a:r>
          </a:p>
          <a:p>
            <a:r>
              <a:rPr lang="en-US" dirty="0" smtClean="0"/>
              <a:t>A </a:t>
            </a:r>
            <a:r>
              <a:rPr lang="en-US" dirty="0"/>
              <a:t>16x2 LCD means it can display 16 characters per line and there are 2 such lines. In this LCD each character is displayed in 5x7 pixel matrix.</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937" y="914400"/>
            <a:ext cx="2895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96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16x2 </a:t>
            </a:r>
            <a:r>
              <a:rPr lang="en-US" b="1" dirty="0" smtClean="0"/>
              <a:t>LCD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It has two type of register inbuilt that </a:t>
            </a:r>
            <a:r>
              <a:rPr lang="en-US" dirty="0" smtClean="0"/>
              <a:t>is</a:t>
            </a:r>
            <a:endParaRPr lang="en-US" dirty="0"/>
          </a:p>
          <a:p>
            <a:pPr marL="0" indent="0">
              <a:buNone/>
            </a:pPr>
            <a:r>
              <a:rPr lang="en-US" dirty="0" smtClean="0"/>
              <a:t>       -Command </a:t>
            </a:r>
            <a:r>
              <a:rPr lang="en-US" dirty="0"/>
              <a:t>Register</a:t>
            </a:r>
          </a:p>
          <a:p>
            <a:pPr marL="0" indent="0">
              <a:buNone/>
            </a:pPr>
            <a:r>
              <a:rPr lang="en-US" dirty="0" smtClean="0"/>
              <a:t>       -Data Register</a:t>
            </a:r>
          </a:p>
          <a:p>
            <a:r>
              <a:rPr lang="en-US" b="1" dirty="0"/>
              <a:t>Command register </a:t>
            </a:r>
            <a:r>
              <a:rPr lang="en-US" dirty="0"/>
              <a:t>is used to insert a special command into the LCD</a:t>
            </a:r>
            <a:r>
              <a:rPr lang="en-US" dirty="0" smtClean="0"/>
              <a:t>.</a:t>
            </a:r>
            <a:r>
              <a:rPr lang="en-US" dirty="0"/>
              <a:t> Command is a special set of </a:t>
            </a:r>
            <a:r>
              <a:rPr lang="en-US" dirty="0" smtClean="0"/>
              <a:t>data </a:t>
            </a:r>
            <a:r>
              <a:rPr lang="en-US" dirty="0"/>
              <a:t>which is used to give the internal command to LCD like Clear screen, move to line 1 character 1, setting up the cursor etc</a:t>
            </a:r>
            <a:r>
              <a:rPr lang="en-US" dirty="0" smtClean="0"/>
              <a:t>.</a:t>
            </a:r>
          </a:p>
          <a:p>
            <a:r>
              <a:rPr lang="en-US" b="1" dirty="0" smtClean="0"/>
              <a:t>Data </a:t>
            </a:r>
            <a:r>
              <a:rPr lang="en-US" b="1" dirty="0"/>
              <a:t>register </a:t>
            </a:r>
            <a:r>
              <a:rPr lang="en-US" dirty="0"/>
              <a:t>is used to insert a data into the LCD. </a:t>
            </a:r>
          </a:p>
        </p:txBody>
      </p:sp>
    </p:spTree>
    <p:extLst>
      <p:ext uri="{BB962C8B-B14F-4D97-AF65-F5344CB8AC3E}">
        <p14:creationId xmlns:p14="http://schemas.microsoft.com/office/powerpoint/2010/main" val="2270346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Diagram of 16x2 LCD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09160391"/>
              </p:ext>
            </p:extLst>
          </p:nvPr>
        </p:nvGraphicFramePr>
        <p:xfrm>
          <a:off x="152400" y="1219200"/>
          <a:ext cx="6477000" cy="5470037"/>
        </p:xfrm>
        <a:graphic>
          <a:graphicData uri="http://schemas.openxmlformats.org/drawingml/2006/table">
            <a:tbl>
              <a:tblPr/>
              <a:tblGrid>
                <a:gridCol w="760064">
                  <a:extLst>
                    <a:ext uri="{9D8B030D-6E8A-4147-A177-3AD203B41FA5}">
                      <a16:colId xmlns:a16="http://schemas.microsoft.com/office/drawing/2014/main" val="20000"/>
                    </a:ext>
                  </a:extLst>
                </a:gridCol>
                <a:gridCol w="1263999">
                  <a:extLst>
                    <a:ext uri="{9D8B030D-6E8A-4147-A177-3AD203B41FA5}">
                      <a16:colId xmlns:a16="http://schemas.microsoft.com/office/drawing/2014/main" val="20001"/>
                    </a:ext>
                  </a:extLst>
                </a:gridCol>
                <a:gridCol w="4452937">
                  <a:extLst>
                    <a:ext uri="{9D8B030D-6E8A-4147-A177-3AD203B41FA5}">
                      <a16:colId xmlns:a16="http://schemas.microsoft.com/office/drawing/2014/main" val="20002"/>
                    </a:ext>
                  </a:extLst>
                </a:gridCol>
              </a:tblGrid>
              <a:tr h="249882">
                <a:tc>
                  <a:txBody>
                    <a:bodyPr/>
                    <a:lstStyle/>
                    <a:p>
                      <a:pPr algn="ctr">
                        <a:spcAft>
                          <a:spcPts val="0"/>
                        </a:spcAft>
                      </a:pPr>
                      <a:r>
                        <a:rPr lang="en-US" sz="1400" b="1" dirty="0">
                          <a:effectLst/>
                          <a:latin typeface="+mn-lt"/>
                        </a:rPr>
                        <a:t>Sr. No</a:t>
                      </a:r>
                      <a:endParaRPr lang="en-US" sz="1400" dirty="0">
                        <a:effectLst/>
                        <a:latin typeface="+mn-lt"/>
                      </a:endParaRP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b="1">
                          <a:effectLst/>
                          <a:latin typeface="+mn-lt"/>
                        </a:rPr>
                        <a:t>Pin No.</a:t>
                      </a:r>
                      <a:endParaRPr lang="en-US" sz="1400">
                        <a:effectLst/>
                        <a:latin typeface="+mn-lt"/>
                      </a:endParaRP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b="1" dirty="0">
                          <a:effectLst/>
                          <a:latin typeface="+mn-lt"/>
                        </a:rPr>
                        <a:t>Pin Description</a:t>
                      </a:r>
                      <a:endParaRPr lang="en-US" sz="1400" dirty="0">
                        <a:effectLst/>
                        <a:latin typeface="+mn-lt"/>
                      </a:endParaRP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8037">
                <a:tc>
                  <a:txBody>
                    <a:bodyPr/>
                    <a:lstStyle/>
                    <a:p>
                      <a:pPr algn="ctr">
                        <a:spcAft>
                          <a:spcPts val="0"/>
                        </a:spcAft>
                      </a:pPr>
                      <a:r>
                        <a:rPr lang="en-US" sz="1400">
                          <a:effectLst/>
                          <a:latin typeface="+mn-lt"/>
                        </a:rPr>
                        <a:t>1</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a:effectLst/>
                          <a:latin typeface="+mn-lt"/>
                        </a:rPr>
                        <a:t>Pin 1 (GND)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is a ground pin to apply a </a:t>
                      </a:r>
                      <a:r>
                        <a:rPr lang="en-US" sz="1400" b="1" i="0" dirty="0">
                          <a:effectLst/>
                          <a:latin typeface="+mn-lt"/>
                        </a:rPr>
                        <a:t>ground</a:t>
                      </a:r>
                      <a:r>
                        <a:rPr lang="en-US" sz="1400" dirty="0">
                          <a:effectLst/>
                          <a:latin typeface="+mn-lt"/>
                        </a:rPr>
                        <a:t> to LCD.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277199">
                <a:tc>
                  <a:txBody>
                    <a:bodyPr/>
                    <a:lstStyle/>
                    <a:p>
                      <a:pPr algn="ctr">
                        <a:spcAft>
                          <a:spcPts val="0"/>
                        </a:spcAft>
                      </a:pPr>
                      <a:r>
                        <a:rPr lang="en-US" sz="1400">
                          <a:effectLst/>
                          <a:latin typeface="+mn-lt"/>
                        </a:rPr>
                        <a:t>2</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2 (VCC)</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is the </a:t>
                      </a:r>
                      <a:r>
                        <a:rPr lang="en-US" sz="1400" b="1" dirty="0">
                          <a:effectLst/>
                          <a:latin typeface="+mn-lt"/>
                        </a:rPr>
                        <a:t>supply voltage </a:t>
                      </a:r>
                      <a:r>
                        <a:rPr lang="en-US" sz="1400" dirty="0">
                          <a:effectLst/>
                          <a:latin typeface="+mn-lt"/>
                        </a:rPr>
                        <a:t>pin to apply voltage to LCD.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454082">
                <a:tc>
                  <a:txBody>
                    <a:bodyPr/>
                    <a:lstStyle/>
                    <a:p>
                      <a:pPr algn="ctr">
                        <a:spcAft>
                          <a:spcPts val="0"/>
                        </a:spcAft>
                      </a:pPr>
                      <a:r>
                        <a:rPr lang="en-US" sz="1400">
                          <a:effectLst/>
                          <a:latin typeface="+mn-lt"/>
                        </a:rPr>
                        <a:t>3</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3 (VEE)</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is the pin for adjusting a </a:t>
                      </a:r>
                      <a:r>
                        <a:rPr lang="en-US" sz="1400" b="1" dirty="0">
                          <a:effectLst/>
                          <a:latin typeface="+mn-lt"/>
                        </a:rPr>
                        <a:t>contrast </a:t>
                      </a:r>
                      <a:r>
                        <a:rPr lang="en-US" sz="1400" dirty="0">
                          <a:effectLst/>
                          <a:latin typeface="+mn-lt"/>
                        </a:rPr>
                        <a:t>of  the LCD display by attaching a </a:t>
                      </a:r>
                      <a:r>
                        <a:rPr lang="en-US" sz="1400" dirty="0" smtClean="0">
                          <a:effectLst/>
                          <a:latin typeface="+mn-lt"/>
                        </a:rPr>
                        <a:t>variable </a:t>
                      </a:r>
                      <a:r>
                        <a:rPr lang="en-US" sz="1400" dirty="0">
                          <a:effectLst/>
                          <a:latin typeface="+mn-lt"/>
                        </a:rPr>
                        <a:t>resistor in between VCC and GND.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918234">
                <a:tc>
                  <a:txBody>
                    <a:bodyPr/>
                    <a:lstStyle/>
                    <a:p>
                      <a:pPr algn="ctr">
                        <a:spcAft>
                          <a:spcPts val="0"/>
                        </a:spcAft>
                      </a:pPr>
                      <a:r>
                        <a:rPr lang="en-US" sz="1400">
                          <a:effectLst/>
                          <a:latin typeface="+mn-lt"/>
                        </a:rPr>
                        <a:t>4</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4 (RS)</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RS stands for </a:t>
                      </a:r>
                      <a:r>
                        <a:rPr lang="en-US" sz="1400" b="1" dirty="0">
                          <a:effectLst/>
                          <a:latin typeface="+mn-lt"/>
                        </a:rPr>
                        <a:t>Register Select</a:t>
                      </a:r>
                      <a:r>
                        <a:rPr lang="en-US" sz="1400" dirty="0">
                          <a:effectLst/>
                          <a:latin typeface="+mn-lt"/>
                        </a:rPr>
                        <a:t>. This pin is used to select </a:t>
                      </a:r>
                      <a:r>
                        <a:rPr lang="en-US" sz="1400" b="1" dirty="0">
                          <a:effectLst/>
                          <a:latin typeface="+mn-lt"/>
                        </a:rPr>
                        <a:t>command/data register</a:t>
                      </a:r>
                      <a:r>
                        <a:rPr lang="en-US" sz="1400" dirty="0">
                          <a:effectLst/>
                          <a:latin typeface="+mn-lt"/>
                        </a:rPr>
                        <a:t>.</a:t>
                      </a:r>
                    </a:p>
                    <a:p>
                      <a:pPr algn="l">
                        <a:spcAft>
                          <a:spcPts val="0"/>
                        </a:spcAft>
                      </a:pPr>
                      <a:r>
                        <a:rPr lang="en-US" sz="1400" dirty="0">
                          <a:effectLst/>
                          <a:latin typeface="+mn-lt"/>
                        </a:rPr>
                        <a:t>If RS=0 then </a:t>
                      </a:r>
                      <a:r>
                        <a:rPr lang="en-US" sz="1400" b="1" dirty="0">
                          <a:effectLst/>
                          <a:latin typeface="+mn-lt"/>
                        </a:rPr>
                        <a:t>command</a:t>
                      </a:r>
                      <a:r>
                        <a:rPr lang="en-US" sz="1400" dirty="0">
                          <a:effectLst/>
                          <a:latin typeface="+mn-lt"/>
                        </a:rPr>
                        <a:t> register is selected.</a:t>
                      </a:r>
                    </a:p>
                    <a:p>
                      <a:pPr algn="l">
                        <a:spcAft>
                          <a:spcPts val="0"/>
                        </a:spcAft>
                      </a:pPr>
                      <a:r>
                        <a:rPr lang="en-US" sz="1400" dirty="0">
                          <a:effectLst/>
                          <a:latin typeface="+mn-lt"/>
                        </a:rPr>
                        <a:t>If RS=1 then </a:t>
                      </a:r>
                      <a:r>
                        <a:rPr lang="en-US" sz="1400" b="1" dirty="0">
                          <a:effectLst/>
                          <a:latin typeface="+mn-lt"/>
                        </a:rPr>
                        <a:t>data</a:t>
                      </a:r>
                      <a:r>
                        <a:rPr lang="en-US" sz="1400" dirty="0">
                          <a:effectLst/>
                          <a:latin typeface="+mn-lt"/>
                        </a:rPr>
                        <a:t> register is selected.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918234">
                <a:tc>
                  <a:txBody>
                    <a:bodyPr/>
                    <a:lstStyle/>
                    <a:p>
                      <a:pPr algn="ctr">
                        <a:spcAft>
                          <a:spcPts val="0"/>
                        </a:spcAft>
                      </a:pPr>
                      <a:r>
                        <a:rPr lang="en-US" sz="1400">
                          <a:effectLst/>
                          <a:latin typeface="+mn-lt"/>
                        </a:rPr>
                        <a:t>5</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5 (R/W)</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R/W stands for </a:t>
                      </a:r>
                      <a:r>
                        <a:rPr lang="en-US" sz="1400" b="1" dirty="0">
                          <a:effectLst/>
                          <a:latin typeface="+mn-lt"/>
                        </a:rPr>
                        <a:t>Read/Write</a:t>
                      </a:r>
                      <a:r>
                        <a:rPr lang="en-US" sz="1400" dirty="0">
                          <a:effectLst/>
                          <a:latin typeface="+mn-lt"/>
                        </a:rPr>
                        <a:t>. This pin is used to select the operation Read/Write.</a:t>
                      </a:r>
                    </a:p>
                    <a:p>
                      <a:pPr algn="l">
                        <a:spcAft>
                          <a:spcPts val="0"/>
                        </a:spcAft>
                      </a:pPr>
                      <a:r>
                        <a:rPr lang="en-US" sz="1400" dirty="0">
                          <a:effectLst/>
                          <a:latin typeface="+mn-lt"/>
                        </a:rPr>
                        <a:t>If R/W=0 then Write operation is performed.</a:t>
                      </a:r>
                    </a:p>
                    <a:p>
                      <a:pPr algn="l">
                        <a:spcAft>
                          <a:spcPts val="0"/>
                        </a:spcAft>
                      </a:pPr>
                      <a:r>
                        <a:rPr lang="en-US" sz="1400" dirty="0">
                          <a:effectLst/>
                          <a:latin typeface="+mn-lt"/>
                        </a:rPr>
                        <a:t>If R/W=1 then Read operation is performed.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5"/>
                  </a:ext>
                </a:extLst>
              </a:tr>
              <a:tr h="510078">
                <a:tc>
                  <a:txBody>
                    <a:bodyPr/>
                    <a:lstStyle/>
                    <a:p>
                      <a:pPr algn="ctr">
                        <a:spcAft>
                          <a:spcPts val="0"/>
                        </a:spcAft>
                      </a:pPr>
                      <a:r>
                        <a:rPr lang="en-US" sz="1400">
                          <a:effectLst/>
                          <a:latin typeface="+mn-lt"/>
                        </a:rPr>
                        <a:t>6</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6 (EN)</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En stand for </a:t>
                      </a:r>
                      <a:r>
                        <a:rPr lang="en-US" sz="1400" b="1" dirty="0">
                          <a:effectLst/>
                          <a:latin typeface="+mn-lt"/>
                        </a:rPr>
                        <a:t>Enable signal</a:t>
                      </a:r>
                      <a:r>
                        <a:rPr lang="en-US" sz="1400" dirty="0">
                          <a:effectLst/>
                          <a:latin typeface="+mn-lt"/>
                        </a:rPr>
                        <a:t>. A positive going pulse on this pin will perform a read/write function to the LCD.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476073">
                <a:tc>
                  <a:txBody>
                    <a:bodyPr/>
                    <a:lstStyle/>
                    <a:p>
                      <a:pPr algn="ctr">
                        <a:spcAft>
                          <a:spcPts val="0"/>
                        </a:spcAft>
                      </a:pPr>
                      <a:r>
                        <a:rPr lang="en-US" sz="1400">
                          <a:effectLst/>
                          <a:latin typeface="+mn-lt"/>
                        </a:rPr>
                        <a:t>7</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a:t>
                      </a:r>
                      <a:r>
                        <a:rPr lang="en-US" sz="1400" dirty="0" smtClean="0">
                          <a:effectLst/>
                          <a:latin typeface="+mn-lt"/>
                        </a:rPr>
                        <a:t>7-14</a:t>
                      </a:r>
                    </a:p>
                    <a:p>
                      <a:pPr algn="ctr">
                        <a:spcAft>
                          <a:spcPts val="0"/>
                        </a:spcAft>
                      </a:pPr>
                      <a:r>
                        <a:rPr lang="en-US" sz="1400" dirty="0" smtClean="0">
                          <a:effectLst/>
                          <a:latin typeface="+mn-lt"/>
                        </a:rPr>
                        <a:t>(DB0-DB7</a:t>
                      </a:r>
                      <a:r>
                        <a:rPr lang="en-US" sz="1400" dirty="0">
                          <a:effectLst/>
                          <a:latin typeface="+mn-lt"/>
                        </a:rPr>
                        <a:t>)</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8 pin is used as a </a:t>
                      </a:r>
                      <a:r>
                        <a:rPr lang="en-US" sz="1400" b="1" dirty="0">
                          <a:effectLst/>
                          <a:latin typeface="+mn-lt"/>
                        </a:rPr>
                        <a:t>Data pin </a:t>
                      </a:r>
                      <a:r>
                        <a:rPr lang="en-US" sz="1400" dirty="0">
                          <a:effectLst/>
                          <a:latin typeface="+mn-lt"/>
                        </a:rPr>
                        <a:t>of  LCD.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714109">
                <a:tc>
                  <a:txBody>
                    <a:bodyPr/>
                    <a:lstStyle/>
                    <a:p>
                      <a:pPr algn="ctr">
                        <a:spcAft>
                          <a:spcPts val="0"/>
                        </a:spcAft>
                      </a:pPr>
                      <a:r>
                        <a:rPr lang="en-US" sz="1400">
                          <a:effectLst/>
                          <a:latin typeface="+mn-lt"/>
                        </a:rPr>
                        <a:t>8</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15 (LED+)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pin is used with pin 16(LED-) to setting up the illumination of </a:t>
                      </a:r>
                      <a:r>
                        <a:rPr lang="en-US" sz="1400" b="1" dirty="0">
                          <a:effectLst/>
                          <a:latin typeface="+mn-lt"/>
                        </a:rPr>
                        <a:t>back light of LCD</a:t>
                      </a:r>
                      <a:r>
                        <a:rPr lang="en-US" sz="1400" dirty="0">
                          <a:effectLst/>
                          <a:latin typeface="+mn-lt"/>
                        </a:rPr>
                        <a:t>. This pin is connected with VCC.</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714109">
                <a:tc>
                  <a:txBody>
                    <a:bodyPr/>
                    <a:lstStyle/>
                    <a:p>
                      <a:pPr algn="ctr">
                        <a:spcAft>
                          <a:spcPts val="0"/>
                        </a:spcAft>
                      </a:pPr>
                      <a:r>
                        <a:rPr lang="en-US" sz="1400" dirty="0">
                          <a:effectLst/>
                          <a:latin typeface="+mn-lt"/>
                        </a:rPr>
                        <a:t>9</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400" dirty="0">
                          <a:effectLst/>
                          <a:latin typeface="+mn-lt"/>
                        </a:rPr>
                        <a:t>Pin 16 (LEC-)</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a:spcAft>
                          <a:spcPts val="0"/>
                        </a:spcAft>
                      </a:pPr>
                      <a:r>
                        <a:rPr lang="en-US" sz="1400" dirty="0">
                          <a:effectLst/>
                          <a:latin typeface="+mn-lt"/>
                        </a:rPr>
                        <a:t>This pin is used with pin 15(LED+) to setting up the illumination of </a:t>
                      </a:r>
                      <a:r>
                        <a:rPr lang="en-US" sz="1400" b="1" dirty="0">
                          <a:effectLst/>
                          <a:latin typeface="+mn-lt"/>
                        </a:rPr>
                        <a:t>back light of LCD</a:t>
                      </a:r>
                      <a:r>
                        <a:rPr lang="en-US" sz="1400" dirty="0">
                          <a:effectLst/>
                          <a:latin typeface="+mn-lt"/>
                        </a:rPr>
                        <a:t>. This pin is connected with GND.</a:t>
                      </a:r>
                    </a:p>
                  </a:txBody>
                  <a:tcPr marL="55953" marR="559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675731" y="2844300"/>
            <a:ext cx="4419600" cy="238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240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16x2 </a:t>
            </a:r>
            <a:r>
              <a:rPr lang="en-US" dirty="0"/>
              <a:t>LCD with </a:t>
            </a:r>
            <a:r>
              <a:rPr lang="en-US" dirty="0" err="1" smtClean="0"/>
              <a:t>ATmega</a:t>
            </a:r>
            <a:r>
              <a:rPr lang="en-US" dirty="0" smtClean="0"/>
              <a:t> </a:t>
            </a:r>
            <a:r>
              <a:rPr lang="en-US" dirty="0"/>
              <a:t>16</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705600" cy="499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51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Dual Tone </a:t>
            </a:r>
            <a:r>
              <a:rPr lang="en-US" dirty="0" smtClean="0"/>
              <a:t>Multiple-Frequency (DTMF)</a:t>
            </a:r>
            <a:endParaRPr lang="en-US" dirty="0"/>
          </a:p>
        </p:txBody>
      </p:sp>
      <p:sp>
        <p:nvSpPr>
          <p:cNvPr id="3" name="Content Placeholder 2"/>
          <p:cNvSpPr>
            <a:spLocks noGrp="1"/>
          </p:cNvSpPr>
          <p:nvPr>
            <p:ph idx="1"/>
          </p:nvPr>
        </p:nvSpPr>
        <p:spPr/>
        <p:txBody>
          <a:bodyPr>
            <a:normAutofit fontScale="62500" lnSpcReduction="20000"/>
          </a:bodyPr>
          <a:lstStyle/>
          <a:p>
            <a:r>
              <a:rPr lang="en-US" dirty="0"/>
              <a:t>DTMF is a multi frequency tone </a:t>
            </a:r>
            <a:r>
              <a:rPr lang="en-US" dirty="0" err="1"/>
              <a:t>dialling</a:t>
            </a:r>
            <a:r>
              <a:rPr lang="en-US" dirty="0"/>
              <a:t> system used by the push button keypads in telephone and mobile sets to convey the number or key </a:t>
            </a:r>
            <a:r>
              <a:rPr lang="en-US" dirty="0" err="1"/>
              <a:t>dialled</a:t>
            </a:r>
            <a:r>
              <a:rPr lang="en-US" dirty="0"/>
              <a:t> by the caller</a:t>
            </a:r>
            <a:r>
              <a:rPr lang="en-US" dirty="0" smtClean="0"/>
              <a:t>.</a:t>
            </a:r>
          </a:p>
          <a:p>
            <a:r>
              <a:rPr lang="en-US" b="1" dirty="0"/>
              <a:t>DTMF</a:t>
            </a:r>
            <a:r>
              <a:rPr lang="en-US" dirty="0"/>
              <a:t> </a:t>
            </a:r>
            <a:r>
              <a:rPr lang="en-US" dirty="0" smtClean="0"/>
              <a:t>as </a:t>
            </a:r>
            <a:r>
              <a:rPr lang="en-US" dirty="0"/>
              <a:t>the name suggests uses a </a:t>
            </a:r>
            <a:r>
              <a:rPr lang="en-US" b="1" dirty="0"/>
              <a:t>combination of two sine wave tones</a:t>
            </a:r>
            <a:r>
              <a:rPr lang="en-US" dirty="0"/>
              <a:t> to represent a key</a:t>
            </a:r>
            <a:r>
              <a:rPr lang="en-US" dirty="0" smtClean="0"/>
              <a:t>.</a:t>
            </a:r>
          </a:p>
          <a:p>
            <a:r>
              <a:rPr lang="en-US" dirty="0"/>
              <a:t>In this project the robot, is controlled by a mobile phone that makes call to the mobile phone attached to the robot in the course of the call, if any button is pressed control corresponding to the button pressed is heard at the other end of the </a:t>
            </a:r>
            <a:r>
              <a:rPr lang="en-US" dirty="0" smtClean="0"/>
              <a:t>call.</a:t>
            </a:r>
            <a:endParaRPr lang="en-US" dirty="0"/>
          </a:p>
          <a:p>
            <a:r>
              <a:rPr lang="en-US" dirty="0"/>
              <a:t>The received tone is processed by the </a:t>
            </a:r>
            <a:r>
              <a:rPr lang="en-US" dirty="0" smtClean="0"/>
              <a:t>Atmega16 </a:t>
            </a:r>
            <a:r>
              <a:rPr lang="en-US" dirty="0"/>
              <a:t>microcontroller with the help of DTMF decoder </a:t>
            </a:r>
            <a:r>
              <a:rPr lang="en-US" b="1" dirty="0"/>
              <a:t>MT8870</a:t>
            </a:r>
            <a:r>
              <a:rPr lang="en-US" dirty="0"/>
              <a:t> the decoder decodes the DTMF tone in to its equivalent </a:t>
            </a:r>
            <a:r>
              <a:rPr lang="en-US" b="1" dirty="0"/>
              <a:t>binary digit </a:t>
            </a:r>
            <a:r>
              <a:rPr lang="en-US" dirty="0"/>
              <a:t>and this binary number is send to the microcontroller, the microcontroller is </a:t>
            </a:r>
            <a:r>
              <a:rPr lang="en-US" b="1" dirty="0"/>
              <a:t>preprogrammed</a:t>
            </a:r>
            <a:r>
              <a:rPr lang="en-US" dirty="0"/>
              <a:t> to take a decision for any give input and outputs its decision to </a:t>
            </a:r>
            <a:r>
              <a:rPr lang="en-US" b="1" dirty="0"/>
              <a:t>motor</a:t>
            </a:r>
            <a:r>
              <a:rPr lang="en-US" dirty="0"/>
              <a:t> drivers in order to drive the motors for forward or backward motion or a turn</a:t>
            </a:r>
            <a:r>
              <a:rPr lang="en-US" dirty="0" smtClean="0"/>
              <a:t>.</a:t>
            </a:r>
            <a:endParaRPr lang="en-US" dirty="0"/>
          </a:p>
        </p:txBody>
      </p:sp>
    </p:spTree>
    <p:extLst>
      <p:ext uri="{BB962C8B-B14F-4D97-AF65-F5344CB8AC3E}">
        <p14:creationId xmlns:p14="http://schemas.microsoft.com/office/powerpoint/2010/main" val="3316676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DTMF Block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4724400" cy="4629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662626"/>
            <a:ext cx="3252853" cy="259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420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84"/>
            <a:ext cx="8229600" cy="1143000"/>
          </a:xfrm>
        </p:spPr>
        <p:txBody>
          <a:bodyPr/>
          <a:lstStyle/>
          <a:p>
            <a:r>
              <a:rPr lang="en-US" dirty="0" smtClean="0"/>
              <a:t>DTMF</a:t>
            </a:r>
            <a:endParaRPr lang="en-US" dirty="0"/>
          </a:p>
        </p:txBody>
      </p:sp>
      <p:sp>
        <p:nvSpPr>
          <p:cNvPr id="3" name="Content Placeholder 2"/>
          <p:cNvSpPr>
            <a:spLocks noGrp="1"/>
          </p:cNvSpPr>
          <p:nvPr>
            <p:ph idx="1"/>
          </p:nvPr>
        </p:nvSpPr>
        <p:spPr>
          <a:xfrm>
            <a:off x="457200" y="1066800"/>
            <a:ext cx="8229600" cy="2438400"/>
          </a:xfrm>
        </p:spPr>
        <p:txBody>
          <a:bodyPr>
            <a:normAutofit fontScale="70000" lnSpcReduction="20000"/>
          </a:bodyPr>
          <a:lstStyle/>
          <a:p>
            <a:r>
              <a:rPr lang="en-US" dirty="0"/>
              <a:t>A DTMF </a:t>
            </a:r>
            <a:r>
              <a:rPr lang="en-US" dirty="0" smtClean="0"/>
              <a:t>keypad generates </a:t>
            </a:r>
            <a:r>
              <a:rPr lang="en-US" dirty="0"/>
              <a:t>a </a:t>
            </a:r>
            <a:r>
              <a:rPr lang="en-US" b="1" dirty="0"/>
              <a:t>sinusoidal</a:t>
            </a:r>
            <a:r>
              <a:rPr lang="en-US" dirty="0"/>
              <a:t> tone which is mixture of the</a:t>
            </a:r>
            <a:r>
              <a:rPr lang="en-US" b="1" dirty="0"/>
              <a:t> row and column frequencies</a:t>
            </a:r>
            <a:r>
              <a:rPr lang="en-US" dirty="0"/>
              <a:t>. </a:t>
            </a:r>
            <a:endParaRPr lang="en-US" dirty="0" smtClean="0"/>
          </a:p>
          <a:p>
            <a:r>
              <a:rPr lang="en-US" dirty="0" smtClean="0"/>
              <a:t>The </a:t>
            </a:r>
            <a:r>
              <a:rPr lang="en-US" dirty="0"/>
              <a:t>row frequencies are low group frequencies. The column frequencies belong to high group frequencies. </a:t>
            </a:r>
            <a:r>
              <a:rPr lang="en-US" dirty="0" smtClean="0"/>
              <a:t>This </a:t>
            </a:r>
            <a:r>
              <a:rPr lang="en-US" b="1" dirty="0"/>
              <a:t>prevents</a:t>
            </a:r>
            <a:r>
              <a:rPr lang="en-US" dirty="0"/>
              <a:t> </a:t>
            </a:r>
            <a:r>
              <a:rPr lang="en-US" b="1" dirty="0"/>
              <a:t>misinterpretation</a:t>
            </a:r>
            <a:r>
              <a:rPr lang="en-US" dirty="0"/>
              <a:t> of the harmonics</a:t>
            </a:r>
            <a:r>
              <a:rPr lang="en-US" dirty="0" smtClean="0"/>
              <a:t>. </a:t>
            </a:r>
            <a:endParaRPr lang="en-US" dirty="0"/>
          </a:p>
          <a:p>
            <a:r>
              <a:rPr lang="en-US" dirty="0" smtClean="0"/>
              <a:t>DTMF </a:t>
            </a:r>
            <a:r>
              <a:rPr lang="en-US" dirty="0"/>
              <a:t>tones are able to represent one of the 16 common alphanumeric characters (0-9, A-D, *, </a:t>
            </a:r>
            <a:r>
              <a:rPr lang="en-US" dirty="0" smtClean="0"/>
              <a:t>#) on </a:t>
            </a:r>
            <a:r>
              <a:rPr lang="en-US" dirty="0"/>
              <a:t>the keypad. This is equivalent to 4 bits of data, also known as nibble.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372104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41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a:t>DTMF</a:t>
            </a:r>
          </a:p>
        </p:txBody>
      </p:sp>
      <p:sp>
        <p:nvSpPr>
          <p:cNvPr id="3" name="Content Placeholder 2"/>
          <p:cNvSpPr>
            <a:spLocks noGrp="1"/>
          </p:cNvSpPr>
          <p:nvPr>
            <p:ph idx="1"/>
          </p:nvPr>
        </p:nvSpPr>
        <p:spPr>
          <a:xfrm>
            <a:off x="304800" y="1143000"/>
            <a:ext cx="8686800" cy="1371600"/>
          </a:xfrm>
        </p:spPr>
        <p:txBody>
          <a:bodyPr>
            <a:normAutofit fontScale="77500" lnSpcReduction="20000"/>
          </a:bodyPr>
          <a:lstStyle/>
          <a:p>
            <a:r>
              <a:rPr lang="en-US" dirty="0" smtClean="0"/>
              <a:t>If I am pressing a key let say 2, then it will give the combination of frequencies 697 &amp;1336, and this will directly be given to our converter IC, the output of that IC would be 0010 (Q4,Q3,Q2,Q1) and robot will move forward as programmed.</a:t>
            </a:r>
            <a:endParaRPr lang="en-US"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4000"/>
                    </a14:imgEffect>
                  </a14:imgLayer>
                </a14:imgProps>
              </a:ext>
              <a:ext uri="{28A0092B-C50C-407E-A947-70E740481C1C}">
                <a14:useLocalDpi xmlns:a14="http://schemas.microsoft.com/office/drawing/2010/main" val="0"/>
              </a:ext>
            </a:extLst>
          </a:blip>
          <a:srcRect/>
          <a:stretch>
            <a:fillRect/>
          </a:stretch>
        </p:blipFill>
        <p:spPr bwMode="auto">
          <a:xfrm>
            <a:off x="2286000" y="2514600"/>
            <a:ext cx="4619625" cy="417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395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a:t>
            </a:r>
            <a:endParaRPr lang="en-US" b="1"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Introduction</a:t>
            </a:r>
          </a:p>
          <a:p>
            <a:pPr>
              <a:buFont typeface="Wingdings" pitchFamily="2" charset="2"/>
              <a:buChar char="§"/>
            </a:pPr>
            <a:r>
              <a:rPr lang="en-US" dirty="0"/>
              <a:t>WHAT IS EMBEDDED SYSTEMS?</a:t>
            </a:r>
            <a:endParaRPr lang="en-US" dirty="0" smtClean="0"/>
          </a:p>
          <a:p>
            <a:pPr>
              <a:buFont typeface="Wingdings" pitchFamily="2" charset="2"/>
              <a:buChar char="§"/>
            </a:pPr>
            <a:r>
              <a:rPr lang="en-US" dirty="0" smtClean="0"/>
              <a:t>Abstract</a:t>
            </a:r>
          </a:p>
          <a:p>
            <a:pPr>
              <a:buFont typeface="Wingdings" pitchFamily="2" charset="2"/>
              <a:buChar char="§"/>
            </a:pPr>
            <a:r>
              <a:rPr lang="en-US" dirty="0" smtClean="0"/>
              <a:t>Microcontroller (ATMEGA 16)</a:t>
            </a:r>
          </a:p>
          <a:p>
            <a:pPr>
              <a:buFont typeface="Wingdings" pitchFamily="2" charset="2"/>
              <a:buChar char="§"/>
            </a:pPr>
            <a:r>
              <a:rPr lang="en-US" dirty="0" smtClean="0"/>
              <a:t>AVR Studio 4</a:t>
            </a:r>
          </a:p>
          <a:p>
            <a:pPr>
              <a:buFont typeface="Wingdings" pitchFamily="2" charset="2"/>
              <a:buChar char="§"/>
            </a:pPr>
            <a:r>
              <a:rPr lang="en-US" dirty="0" smtClean="0"/>
              <a:t>Motor</a:t>
            </a:r>
          </a:p>
          <a:p>
            <a:pPr>
              <a:buFont typeface="Wingdings" pitchFamily="2" charset="2"/>
              <a:buChar char="§"/>
            </a:pPr>
            <a:r>
              <a:rPr lang="en-US" dirty="0" smtClean="0"/>
              <a:t>LCD</a:t>
            </a:r>
          </a:p>
          <a:p>
            <a:pPr>
              <a:buFont typeface="Wingdings" pitchFamily="2" charset="2"/>
              <a:buChar char="§"/>
            </a:pPr>
            <a:r>
              <a:rPr lang="en-US" dirty="0" smtClean="0"/>
              <a:t>DTMF</a:t>
            </a:r>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1981200"/>
            <a:ext cx="1971097"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61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3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600" b="1" dirty="0" smtClean="0"/>
              <a:t>Q &amp; A</a:t>
            </a:r>
            <a:endParaRPr lang="en-US" sz="9600" b="1" dirty="0"/>
          </a:p>
        </p:txBody>
      </p:sp>
    </p:spTree>
    <p:extLst>
      <p:ext uri="{BB962C8B-B14F-4D97-AF65-F5344CB8AC3E}">
        <p14:creationId xmlns:p14="http://schemas.microsoft.com/office/powerpoint/2010/main" val="356626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971800"/>
            <a:ext cx="8229600" cy="1143000"/>
          </a:xfrm>
        </p:spPr>
        <p:txBody>
          <a:bodyPr>
            <a:noAutofit/>
          </a:bodyPr>
          <a:lstStyle/>
          <a:p>
            <a:r>
              <a:rPr lang="en-US" sz="9600" b="1" dirty="0"/>
              <a:t>Thank you</a:t>
            </a:r>
          </a:p>
        </p:txBody>
      </p:sp>
    </p:spTree>
    <p:extLst>
      <p:ext uri="{BB962C8B-B14F-4D97-AF65-F5344CB8AC3E}">
        <p14:creationId xmlns:p14="http://schemas.microsoft.com/office/powerpoint/2010/main" val="351522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609600" y="1066800"/>
            <a:ext cx="8229600" cy="1143000"/>
          </a:xfrm>
        </p:spPr>
        <p:txBody>
          <a:bodyPr>
            <a:normAutofit/>
          </a:bodyPr>
          <a:lstStyle/>
          <a:p>
            <a:r>
              <a:rPr lang="en-US" b="1" dirty="0" smtClean="0"/>
              <a:t>INTRODUCTION</a:t>
            </a:r>
            <a:endParaRPr lang="en-US" b="1" dirty="0"/>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2667000"/>
            <a:ext cx="338992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7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EMBEDDED SYSTEMS?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Embedded  systems  are  involved  in  almost  every  facet  of  modern  life  and  all </a:t>
            </a:r>
            <a:r>
              <a:rPr lang="en-US" dirty="0" smtClean="0"/>
              <a:t>modern  </a:t>
            </a:r>
            <a:r>
              <a:rPr lang="en-US" dirty="0"/>
              <a:t>luxury  equipment  like  Digital  Cameras,  Mobile  Phones,  GPS  Devices, </a:t>
            </a:r>
            <a:r>
              <a:rPr lang="en-US" dirty="0" smtClean="0"/>
              <a:t>Televisions</a:t>
            </a:r>
            <a:r>
              <a:rPr lang="en-US" dirty="0"/>
              <a:t>,  DVD  Players,  Video  Games,  Microwave  Ovens,  Fax  Machines, </a:t>
            </a:r>
            <a:r>
              <a:rPr lang="en-US" dirty="0" smtClean="0"/>
              <a:t>Spacecraft  </a:t>
            </a:r>
            <a:r>
              <a:rPr lang="en-US" dirty="0"/>
              <a:t>are  some of the examples of Embedded Systems.  </a:t>
            </a:r>
            <a:endParaRPr lang="en-US" dirty="0" smtClean="0"/>
          </a:p>
          <a:p>
            <a:r>
              <a:rPr lang="en-US" dirty="0" smtClean="0"/>
              <a:t>Embedded </a:t>
            </a:r>
            <a:r>
              <a:rPr lang="en-US" dirty="0"/>
              <a:t>domain </a:t>
            </a:r>
            <a:r>
              <a:rPr lang="en-US" dirty="0" smtClean="0"/>
              <a:t>involves</a:t>
            </a:r>
            <a:r>
              <a:rPr lang="en-US" dirty="0"/>
              <a:t>, software development, design and manufacture and even re-engineering </a:t>
            </a:r>
            <a:r>
              <a:rPr lang="en-US" dirty="0" smtClean="0"/>
              <a:t>of </a:t>
            </a:r>
            <a:r>
              <a:rPr lang="en-US" dirty="0"/>
              <a:t>new and existing reference designs, development of device drivers, wired and </a:t>
            </a:r>
            <a:r>
              <a:rPr lang="en-US" dirty="0" smtClean="0"/>
              <a:t>wireless </a:t>
            </a:r>
            <a:r>
              <a:rPr lang="en-US" dirty="0"/>
              <a:t>stacks and even porting of network protocols.</a:t>
            </a:r>
          </a:p>
        </p:txBody>
      </p:sp>
    </p:spTree>
    <p:extLst>
      <p:ext uri="{BB962C8B-B14F-4D97-AF65-F5344CB8AC3E}">
        <p14:creationId xmlns:p14="http://schemas.microsoft.com/office/powerpoint/2010/main" val="370654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
            </a:pPr>
            <a:r>
              <a:rPr lang="en-US" b="1" u="sng" dirty="0"/>
              <a:t>DTMF</a:t>
            </a:r>
            <a:r>
              <a:rPr lang="en-US" dirty="0"/>
              <a:t> Mobile ROBO is a machine that can be controlled with a mobile . In this project, the robot is controlled by a mobile phone that makes a call to the mobile phone attached to the robot. </a:t>
            </a:r>
            <a:r>
              <a:rPr lang="en-US" dirty="0" smtClean="0"/>
              <a:t/>
            </a:r>
            <a:br>
              <a:rPr lang="en-US" dirty="0" smtClean="0"/>
            </a:br>
            <a:endParaRPr lang="en-US" dirty="0" smtClean="0"/>
          </a:p>
          <a:p>
            <a:pPr>
              <a:buFont typeface="Wingdings" pitchFamily="2" charset="2"/>
              <a:buChar char="§"/>
            </a:pPr>
            <a:r>
              <a:rPr lang="en-US" dirty="0" smtClean="0"/>
              <a:t>In </a:t>
            </a:r>
            <a:r>
              <a:rPr lang="en-US" dirty="0"/>
              <a:t>the course of a call, if any button is pressed, a tone corresponding to the button pressed is heard at the other end of the call. This tone is called "</a:t>
            </a:r>
            <a:r>
              <a:rPr lang="en-US" b="1" u="sng" dirty="0"/>
              <a:t>Dual Tone Multiple-Frequency</a:t>
            </a:r>
            <a:r>
              <a:rPr lang="en-US" dirty="0"/>
              <a:t>" (</a:t>
            </a:r>
            <a:r>
              <a:rPr lang="en-US" b="1" u="sng" dirty="0"/>
              <a:t>DTMF</a:t>
            </a:r>
            <a:r>
              <a:rPr lang="en-US" dirty="0"/>
              <a:t>) tone.</a:t>
            </a:r>
            <a:r>
              <a:rPr lang="en-US" dirty="0" smtClean="0"/>
              <a:t/>
            </a:r>
            <a:br>
              <a:rPr lang="en-US" dirty="0" smtClean="0"/>
            </a:br>
            <a:endParaRPr lang="en-US" dirty="0" smtClean="0"/>
          </a:p>
          <a:p>
            <a:pPr>
              <a:buFont typeface="Wingdings" pitchFamily="2" charset="2"/>
              <a:buChar char="§"/>
            </a:pPr>
            <a:r>
              <a:rPr lang="en-US" dirty="0" smtClean="0"/>
              <a:t>The </a:t>
            </a:r>
            <a:r>
              <a:rPr lang="en-US" dirty="0"/>
              <a:t>robot perceives this </a:t>
            </a:r>
            <a:r>
              <a:rPr lang="en-US" b="1" u="sng" dirty="0"/>
              <a:t>DTMF</a:t>
            </a:r>
            <a:r>
              <a:rPr lang="en-US" dirty="0"/>
              <a:t> tone with the help of the phone stacked on the robot. The received tone is processed by the </a:t>
            </a:r>
            <a:r>
              <a:rPr lang="en-US" b="1" dirty="0"/>
              <a:t>microcontroller</a:t>
            </a:r>
            <a:r>
              <a:rPr lang="en-US" dirty="0"/>
              <a:t> with the help of </a:t>
            </a:r>
            <a:r>
              <a:rPr lang="en-US" b="1" u="sng" dirty="0"/>
              <a:t>DTMF</a:t>
            </a:r>
            <a:r>
              <a:rPr lang="en-US" dirty="0"/>
              <a:t> decoder</a:t>
            </a:r>
            <a:r>
              <a:rPr lang="en-US" dirty="0" smtClean="0"/>
              <a:t>.</a:t>
            </a:r>
          </a:p>
          <a:p>
            <a:pPr>
              <a:buFont typeface="Wingdings" pitchFamily="2" charset="2"/>
              <a:buChar char="§"/>
            </a:pPr>
            <a:endParaRPr lang="en-US" dirty="0"/>
          </a:p>
          <a:p>
            <a:pPr>
              <a:buFont typeface="Wingdings" pitchFamily="2" charset="2"/>
              <a:buChar char="§"/>
            </a:pPr>
            <a:r>
              <a:rPr lang="en-US" dirty="0" smtClean="0"/>
              <a:t>The </a:t>
            </a:r>
            <a:r>
              <a:rPr lang="en-US" b="1" dirty="0" smtClean="0"/>
              <a:t>microcontroller</a:t>
            </a:r>
            <a:r>
              <a:rPr lang="en-US" dirty="0" smtClean="0"/>
              <a:t> then transmits the signal to the </a:t>
            </a:r>
            <a:r>
              <a:rPr lang="en-US" b="1" dirty="0" smtClean="0"/>
              <a:t>motor</a:t>
            </a:r>
            <a:r>
              <a:rPr lang="en-US" dirty="0" smtClean="0"/>
              <a:t> driver ICs to operate the motors &amp; our robot starts moving.</a:t>
            </a:r>
          </a:p>
        </p:txBody>
      </p:sp>
    </p:spTree>
    <p:extLst>
      <p:ext uri="{BB962C8B-B14F-4D97-AF65-F5344CB8AC3E}">
        <p14:creationId xmlns:p14="http://schemas.microsoft.com/office/powerpoint/2010/main" val="76357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(ATMEGA 16)</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p>
          <a:p>
            <a:pPr>
              <a:buFont typeface="Wingdings" pitchFamily="2" charset="2"/>
              <a:buChar char="§"/>
            </a:pPr>
            <a:endParaRPr lang="en-US" dirty="0"/>
          </a:p>
        </p:txBody>
      </p:sp>
      <p:sp>
        <p:nvSpPr>
          <p:cNvPr id="12" name="Rectangle 11"/>
          <p:cNvSpPr/>
          <p:nvPr/>
        </p:nvSpPr>
        <p:spPr>
          <a:xfrm>
            <a:off x="381000" y="1409700"/>
            <a:ext cx="5791200" cy="5262979"/>
          </a:xfrm>
          <a:prstGeom prst="rect">
            <a:avLst/>
          </a:prstGeom>
        </p:spPr>
        <p:txBody>
          <a:bodyPr wrap="square">
            <a:spAutoFit/>
          </a:bodyPr>
          <a:lstStyle/>
          <a:p>
            <a:pPr marL="285750" indent="-285750">
              <a:buFont typeface="Wingdings" pitchFamily="2" charset="2"/>
              <a:buChar char="Ø"/>
            </a:pPr>
            <a:r>
              <a:rPr lang="en-US" sz="2000" dirty="0"/>
              <a:t>ATMega16 </a:t>
            </a:r>
            <a:r>
              <a:rPr lang="en-US" sz="2000" dirty="0" smtClean="0"/>
              <a:t>Features</a:t>
            </a:r>
          </a:p>
          <a:p>
            <a:pPr marL="285750" indent="-285750">
              <a:buFont typeface="Wingdings" pitchFamily="2" charset="2"/>
              <a:buChar char="§"/>
            </a:pPr>
            <a:r>
              <a:rPr lang="en-US" sz="2000" dirty="0"/>
              <a:t>131 </a:t>
            </a:r>
            <a:r>
              <a:rPr lang="en-US" sz="2000" dirty="0" smtClean="0"/>
              <a:t>Instructions(16 </a:t>
            </a:r>
            <a:r>
              <a:rPr lang="en-US" sz="2000" dirty="0"/>
              <a:t>or 32-bits</a:t>
            </a:r>
            <a:r>
              <a:rPr lang="en-US" sz="2000" dirty="0" smtClean="0"/>
              <a:t>)</a:t>
            </a:r>
          </a:p>
          <a:p>
            <a:pPr marL="285750" indent="-285750">
              <a:buFont typeface="Wingdings" pitchFamily="2" charset="2"/>
              <a:buChar char="§"/>
            </a:pPr>
            <a:r>
              <a:rPr lang="en-US" sz="2000" dirty="0"/>
              <a:t>32 8-bit GP </a:t>
            </a:r>
            <a:r>
              <a:rPr lang="en-US" sz="2000" dirty="0" smtClean="0"/>
              <a:t>registers</a:t>
            </a:r>
          </a:p>
          <a:p>
            <a:pPr marL="285750" indent="-285750">
              <a:buFont typeface="Wingdings" pitchFamily="2" charset="2"/>
              <a:buChar char="§"/>
            </a:pPr>
            <a:r>
              <a:rPr lang="en-US" sz="2000" dirty="0"/>
              <a:t>Throughput up to 16 </a:t>
            </a:r>
            <a:r>
              <a:rPr lang="en-US" sz="2000" dirty="0" smtClean="0"/>
              <a:t>MIPS</a:t>
            </a:r>
          </a:p>
          <a:p>
            <a:pPr marL="285750" indent="-285750">
              <a:buFont typeface="Wingdings" pitchFamily="2" charset="2"/>
              <a:buChar char="Ø"/>
            </a:pPr>
            <a:r>
              <a:rPr lang="en-US" sz="2000" dirty="0"/>
              <a:t>AVR Memory</a:t>
            </a:r>
            <a:endParaRPr lang="en-US" sz="2000" dirty="0" smtClean="0"/>
          </a:p>
          <a:p>
            <a:pPr marL="285750" indent="-285750">
              <a:buFont typeface="Wingdings" pitchFamily="2" charset="2"/>
              <a:buChar char="§"/>
            </a:pPr>
            <a:r>
              <a:rPr lang="en-US" sz="2000" dirty="0"/>
              <a:t>16K programmable flash (</a:t>
            </a:r>
            <a:r>
              <a:rPr lang="en-US" sz="2000" dirty="0" smtClean="0"/>
              <a:t>instructions)</a:t>
            </a:r>
            <a:endParaRPr lang="en-US" sz="2000" dirty="0"/>
          </a:p>
          <a:p>
            <a:pPr marL="285750" indent="-285750">
              <a:buFont typeface="Wingdings" pitchFamily="2" charset="2"/>
              <a:buChar char="§"/>
            </a:pPr>
            <a:r>
              <a:rPr lang="en-US" sz="2000" dirty="0" smtClean="0"/>
              <a:t>512Bytes EEPROM</a:t>
            </a:r>
            <a:endParaRPr lang="en-US" sz="2000" dirty="0"/>
          </a:p>
          <a:p>
            <a:pPr marL="285750" indent="-285750">
              <a:buFont typeface="Wingdings" pitchFamily="2" charset="2"/>
              <a:buChar char="§"/>
            </a:pPr>
            <a:r>
              <a:rPr lang="en-US" sz="2000" dirty="0" smtClean="0"/>
              <a:t>1K </a:t>
            </a:r>
            <a:r>
              <a:rPr lang="en-US" sz="2000" dirty="0"/>
              <a:t>internal </a:t>
            </a:r>
            <a:r>
              <a:rPr lang="en-US" sz="2000" dirty="0" smtClean="0"/>
              <a:t>SRAM</a:t>
            </a:r>
          </a:p>
          <a:p>
            <a:pPr marL="285750" indent="-285750">
              <a:buFont typeface="Wingdings" pitchFamily="2" charset="2"/>
              <a:buChar char="Ø"/>
            </a:pPr>
            <a:r>
              <a:rPr lang="en-US" sz="2000" dirty="0" smtClean="0"/>
              <a:t>I/O and Packages</a:t>
            </a:r>
            <a:br>
              <a:rPr lang="en-US" sz="2000" dirty="0" smtClean="0"/>
            </a:br>
            <a:r>
              <a:rPr lang="en-US" sz="2000" dirty="0" smtClean="0"/>
              <a:t> - 32 Programmable I/O Lines</a:t>
            </a:r>
            <a:br>
              <a:rPr lang="en-US" sz="2000" dirty="0" smtClean="0"/>
            </a:br>
            <a:r>
              <a:rPr lang="en-US" sz="2000" dirty="0" smtClean="0"/>
              <a:t> - 40-pin PDIP</a:t>
            </a:r>
            <a:endParaRPr lang="en-US" sz="2000" dirty="0"/>
          </a:p>
          <a:p>
            <a:pPr marL="285750" indent="-285750">
              <a:buFont typeface="Wingdings" pitchFamily="2" charset="2"/>
              <a:buChar char="Ø"/>
            </a:pPr>
            <a:r>
              <a:rPr lang="en-US" sz="2000" dirty="0" smtClean="0"/>
              <a:t>Operating </a:t>
            </a:r>
            <a:r>
              <a:rPr lang="en-US" sz="2000" dirty="0"/>
              <a:t>Voltages</a:t>
            </a:r>
            <a:r>
              <a:rPr lang="en-US" sz="2000" dirty="0" smtClean="0"/>
              <a:t/>
            </a:r>
            <a:br>
              <a:rPr lang="en-US" sz="2000" dirty="0" smtClean="0"/>
            </a:br>
            <a:r>
              <a:rPr lang="en-US" sz="2000" dirty="0"/>
              <a:t> - 4.5-5.5V for </a:t>
            </a:r>
            <a:r>
              <a:rPr lang="en-US" sz="2000" dirty="0" smtClean="0"/>
              <a:t>ATmega16</a:t>
            </a:r>
            <a:endParaRPr lang="en-US" sz="2000" dirty="0"/>
          </a:p>
          <a:p>
            <a:pPr marL="285750" indent="-285750">
              <a:buFont typeface="Wingdings" pitchFamily="2" charset="2"/>
              <a:buChar char="Ø"/>
            </a:pPr>
            <a:r>
              <a:rPr lang="en-US" sz="2000" dirty="0" smtClean="0"/>
              <a:t>Speed </a:t>
            </a:r>
            <a:r>
              <a:rPr lang="en-US" sz="2000" dirty="0"/>
              <a:t>Grades</a:t>
            </a:r>
            <a:r>
              <a:rPr lang="en-US" sz="2000" dirty="0" smtClean="0"/>
              <a:t/>
            </a:r>
            <a:br>
              <a:rPr lang="en-US" sz="2000" dirty="0" smtClean="0"/>
            </a:br>
            <a:r>
              <a:rPr lang="en-US" sz="2000" dirty="0"/>
              <a:t> - 0-16 MHz for ATmega16</a:t>
            </a:r>
            <a:endParaRPr lang="en-US" sz="2000" dirty="0" smtClean="0"/>
          </a:p>
          <a:p>
            <a:pPr marL="285750" indent="-285750">
              <a:buFont typeface="Wingdings" pitchFamily="2" charset="2"/>
              <a:buChar char="§"/>
            </a:pPr>
            <a:endParaRPr lang="en-US" dirty="0" smtClean="0"/>
          </a:p>
          <a:p>
            <a:pPr marL="285750" indent="-285750">
              <a:buFont typeface="Wingdings" pitchFamily="2" charset="2"/>
              <a:buChar char="§"/>
            </a:pPr>
            <a:endParaRPr lang="en-US" dirty="0" smtClean="0"/>
          </a:p>
        </p:txBody>
      </p:sp>
      <p:pic>
        <p:nvPicPr>
          <p:cNvPr id="15" name="Picture 14" descr="C:\Users\LAMBORGHINI-GT\Pictures\MP Navigator EX\a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00200"/>
            <a:ext cx="3552003" cy="4038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856159" y="5674713"/>
            <a:ext cx="1898084" cy="369332"/>
          </a:xfrm>
          <a:prstGeom prst="rect">
            <a:avLst/>
          </a:prstGeom>
        </p:spPr>
        <p:txBody>
          <a:bodyPr wrap="none">
            <a:spAutoFit/>
          </a:bodyPr>
          <a:lstStyle/>
          <a:p>
            <a:r>
              <a:rPr lang="en-US" dirty="0"/>
              <a:t>Pin Configurations</a:t>
            </a:r>
          </a:p>
        </p:txBody>
      </p:sp>
    </p:spTree>
    <p:extLst>
      <p:ext uri="{BB962C8B-B14F-4D97-AF65-F5344CB8AC3E}">
        <p14:creationId xmlns:p14="http://schemas.microsoft.com/office/powerpoint/2010/main" val="54139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(ATMEGA 16)</a:t>
            </a:r>
            <a:endParaRPr lang="en-US" dirty="0"/>
          </a:p>
        </p:txBody>
      </p:sp>
      <p:sp>
        <p:nvSpPr>
          <p:cNvPr id="3" name="Content Placeholder 2"/>
          <p:cNvSpPr>
            <a:spLocks noGrp="1"/>
          </p:cNvSpPr>
          <p:nvPr>
            <p:ph idx="1"/>
          </p:nvPr>
        </p:nvSpPr>
        <p:spPr>
          <a:xfrm>
            <a:off x="457199" y="1600201"/>
            <a:ext cx="8245475" cy="1905000"/>
          </a:xfrm>
        </p:spPr>
        <p:txBody>
          <a:bodyPr>
            <a:normAutofit fontScale="70000" lnSpcReduction="20000"/>
          </a:bodyPr>
          <a:lstStyle/>
          <a:p>
            <a:r>
              <a:rPr lang="en-US" dirty="0" smtClean="0"/>
              <a:t>Atmega16 have 16 KB flash memory for storing the program and four 8 bit ports which they do label as PA (PORT A), PB (PORT B), PC (PORT C), and PD (PORT D).</a:t>
            </a:r>
          </a:p>
          <a:p>
            <a:r>
              <a:rPr lang="en-US" dirty="0" smtClean="0"/>
              <a:t>Now you are familiar with Atmega16 pin configuration. Now we will learn about how to connect Microcontroller to the PC for programming!</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62400"/>
            <a:ext cx="1985963"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429000"/>
            <a:ext cx="3048000" cy="278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64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Studio</a:t>
            </a:r>
            <a:r>
              <a:rPr lang="en-US" dirty="0"/>
              <a:t> </a:t>
            </a:r>
            <a:r>
              <a:rPr lang="en-US" dirty="0" smtClean="0"/>
              <a:t>4</a:t>
            </a:r>
            <a:endParaRPr lang="en-US" dirty="0"/>
          </a:p>
        </p:txBody>
      </p:sp>
      <p:sp>
        <p:nvSpPr>
          <p:cNvPr id="3" name="Content Placeholder 2"/>
          <p:cNvSpPr>
            <a:spLocks noGrp="1"/>
          </p:cNvSpPr>
          <p:nvPr>
            <p:ph idx="1"/>
          </p:nvPr>
        </p:nvSpPr>
        <p:spPr>
          <a:xfrm>
            <a:off x="533400" y="2286000"/>
            <a:ext cx="8229600" cy="4525963"/>
          </a:xfrm>
        </p:spPr>
        <p:txBody>
          <a:bodyPr>
            <a:normAutofit fontScale="85000" lnSpcReduction="10000"/>
          </a:bodyPr>
          <a:lstStyle/>
          <a:p>
            <a:r>
              <a:rPr lang="en-US" dirty="0" smtClean="0"/>
              <a:t>AVR Studio is an Integrated Development Environment (IDE) for writing and debugging AVR applications in Windows 9x/ME/NT/2000/XP/VISTA/7 environments. AVR Studio provides a project management tool, source file editor, simulator, assembler and front-end for </a:t>
            </a:r>
            <a:r>
              <a:rPr lang="en-US" b="1" dirty="0" smtClean="0"/>
              <a:t>C/C++</a:t>
            </a:r>
            <a:r>
              <a:rPr lang="en-US" dirty="0" smtClean="0"/>
              <a:t>, programming, emulation and on-chip debugging.</a:t>
            </a:r>
          </a:p>
          <a:p>
            <a:r>
              <a:rPr lang="en-US" dirty="0" smtClean="0"/>
              <a:t>AVR Studio supports the complete range of ATMEL AVR tools and each release will always contain the latest updates for both the tools and support of new AVR devices.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54110"/>
            <a:ext cx="2209800" cy="7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27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electric motor is an electromechanical device that converts electrical energy into mechanical energy.</a:t>
            </a:r>
          </a:p>
          <a:p>
            <a:pPr marL="0" indent="0" algn="ctr">
              <a:buNone/>
            </a:pPr>
            <a:r>
              <a:rPr lang="en-US" b="1" dirty="0" smtClean="0"/>
              <a:t>DC motor</a:t>
            </a:r>
          </a:p>
          <a:p>
            <a:pPr>
              <a:buFont typeface="Wingdings" pitchFamily="2" charset="2"/>
              <a:buChar char="§"/>
            </a:pPr>
            <a:r>
              <a:rPr lang="en-US" dirty="0" smtClean="0"/>
              <a:t>A DC motor is an electric motor that runs on direct current (DC) electricity. DC motor has simply two wires.</a:t>
            </a:r>
          </a:p>
          <a:p>
            <a:pPr>
              <a:buFont typeface="Wingdings" pitchFamily="2" charset="2"/>
              <a:buChar char="§"/>
            </a:pPr>
            <a:r>
              <a:rPr lang="en-US" dirty="0"/>
              <a:t>A</a:t>
            </a:r>
            <a:r>
              <a:rPr lang="en-US" dirty="0" smtClean="0"/>
              <a:t>fter giving them DC supply. It will rotate in one direction and its direction can be changed by changing the polarity. </a:t>
            </a:r>
            <a:endParaRPr lang="en-US" dirty="0"/>
          </a:p>
        </p:txBody>
      </p:sp>
    </p:spTree>
    <p:extLst>
      <p:ext uri="{BB962C8B-B14F-4D97-AF65-F5344CB8AC3E}">
        <p14:creationId xmlns:p14="http://schemas.microsoft.com/office/powerpoint/2010/main" val="57504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1051</Words>
  <Application>Microsoft Office PowerPoint</Application>
  <PresentationFormat>On-screen Show (4:3)</PresentationFormat>
  <Paragraphs>118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Candara</vt:lpstr>
      <vt:lpstr>Wingdings</vt:lpstr>
      <vt:lpstr>Office Theme</vt:lpstr>
      <vt:lpstr>Mobile Controlled Robot Based on DTMF</vt:lpstr>
      <vt:lpstr>INDEX</vt:lpstr>
      <vt:lpstr>INTRODUCTION</vt:lpstr>
      <vt:lpstr>WHAT IS EMBEDDED SYSTEMS?</vt:lpstr>
      <vt:lpstr>ABSTRACT </vt:lpstr>
      <vt:lpstr>Microcontroller (ATMEGA 16)</vt:lpstr>
      <vt:lpstr>Microcontroller (ATMEGA 16)</vt:lpstr>
      <vt:lpstr>AVR Studio 4</vt:lpstr>
      <vt:lpstr>Motor</vt:lpstr>
      <vt:lpstr>DC motor</vt:lpstr>
      <vt:lpstr>DC motor control using Driver L293D</vt:lpstr>
      <vt:lpstr>16x2 LCD</vt:lpstr>
      <vt:lpstr>16x2 LCD</vt:lpstr>
      <vt:lpstr>Pin Diagram of 16x2 LCD</vt:lpstr>
      <vt:lpstr>Interface 16x2 LCD with ATmega 16</vt:lpstr>
      <vt:lpstr>Dual Tone Multiple-Frequency (DTMF)</vt:lpstr>
      <vt:lpstr>DTMF Block Diagram</vt:lpstr>
      <vt:lpstr>DTMF</vt:lpstr>
      <vt:lpstr>DTMF</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Controlled Robot</dc:title>
  <dc:creator>GYAN TATIYA</dc:creator>
  <cp:lastModifiedBy>GYAN TATIYA</cp:lastModifiedBy>
  <cp:revision>31</cp:revision>
  <dcterms:created xsi:type="dcterms:W3CDTF">2013-08-20T13:22:49Z</dcterms:created>
  <dcterms:modified xsi:type="dcterms:W3CDTF">2016-12-29T01:08:14Z</dcterms:modified>
</cp:coreProperties>
</file>