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81EA24-31DA-4B13-900E-6760D1BCA2E6}">
  <a:tblStyle styleId="{2681EA24-31DA-4B13-900E-6760D1BCA2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d72590c6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d72590c6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Dropped variables that had more than 50% missing </a:t>
            </a:r>
            <a:endParaRPr/>
          </a:p>
          <a:p>
            <a:pPr indent="0" lvl="0" marL="0" rtl="0" algn="l">
              <a:spcBef>
                <a:spcPts val="0"/>
              </a:spcBef>
              <a:spcAft>
                <a:spcPts val="0"/>
              </a:spcAft>
              <a:buNone/>
            </a:pPr>
            <a:r>
              <a:rPr lang="en"/>
              <a:t>Also dropped SEQN (patient identifier) as is was showing up on the feature importance chart due to its wide range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d72590c6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d72590c6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d72590c6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d72590c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experiments we tried to normalize the age and condensing some of the variables to be only two categories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d72590c6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d72590c6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d72590c6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d72590c6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model was built on year1 of the data with 80/20 split. </a:t>
            </a:r>
            <a:endParaRPr/>
          </a:p>
          <a:p>
            <a:pPr indent="0" lvl="0" marL="0" rtl="0" algn="l">
              <a:spcBef>
                <a:spcPts val="0"/>
              </a:spcBef>
              <a:spcAft>
                <a:spcPts val="0"/>
              </a:spcAft>
              <a:buNone/>
            </a:pPr>
            <a:r>
              <a:rPr lang="en"/>
              <a:t>Then year2 was used to retrain the model also with 80/20 split. </a:t>
            </a:r>
            <a:endParaRPr/>
          </a:p>
          <a:p>
            <a:pPr indent="0" lvl="0" marL="0" rtl="0" algn="l">
              <a:spcBef>
                <a:spcPts val="0"/>
              </a:spcBef>
              <a:spcAft>
                <a:spcPts val="0"/>
              </a:spcAft>
              <a:buNone/>
            </a:pPr>
            <a:r>
              <a:rPr lang="en"/>
              <a:t>Then year3 was used as testing data as a </a:t>
            </a:r>
            <a:r>
              <a:rPr lang="en"/>
              <a:t>whole</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d749917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d749917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multiple models to see which one performs the best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d72590c6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d72590c6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12529"/>
                </a:solidFill>
              </a:rPr>
              <a:t>PAD680 - How much time {do you/does SP} usually spend sitting on a typical day?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d7bc5fe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d7bc5fe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a:p>
            <a:pPr indent="0" lvl="0" marL="0" rtl="0" algn="l">
              <a:spcBef>
                <a:spcPts val="0"/>
              </a:spcBef>
              <a:spcAft>
                <a:spcPts val="0"/>
              </a:spcAft>
              <a:buNone/>
            </a:pPr>
            <a:r>
              <a:rPr lang="en"/>
              <a:t>HSD160 - {Have you/Has SP} ever been told by a doctor or other health professional that {you have/SP has} any of the following: prediabetes, impaired fasting glucose, impaired glucose tolerance, borderline diabetes or that {your/her/his} blood sugar is higher than normal but not high enough to be called diabetes or sugar diabetes?</a:t>
            </a:r>
            <a:endParaRPr/>
          </a:p>
          <a:p>
            <a:pPr indent="0" lvl="0" marL="0" rtl="0" algn="l">
              <a:spcBef>
                <a:spcPts val="0"/>
              </a:spcBef>
              <a:spcAft>
                <a:spcPts val="0"/>
              </a:spcAft>
              <a:buNone/>
            </a:pPr>
            <a:r>
              <a:rPr lang="en"/>
              <a:t>MCQ080 - Has a doctor or other health professional ever told {you/SP} that {you were/s/he/SP was} overweight?</a:t>
            </a:r>
            <a:endParaRPr/>
          </a:p>
          <a:p>
            <a:pPr indent="0" lvl="0" marL="0" rtl="0" algn="l">
              <a:spcBef>
                <a:spcPts val="0"/>
              </a:spcBef>
              <a:spcAft>
                <a:spcPts val="0"/>
              </a:spcAft>
              <a:buNone/>
            </a:pPr>
            <a:r>
              <a:rPr lang="en"/>
              <a:t>MCQ160A - Has a doctor or other health professional ever told {you/SP} that {you/s/he} . . .had arthritis (ar-thry-tis)?</a:t>
            </a:r>
            <a:endParaRPr/>
          </a:p>
          <a:p>
            <a:pPr indent="0" lvl="0" marL="0" rtl="0" algn="l">
              <a:spcBef>
                <a:spcPts val="0"/>
              </a:spcBef>
              <a:spcAft>
                <a:spcPts val="0"/>
              </a:spcAft>
              <a:buNone/>
            </a:pPr>
            <a:r>
              <a:rPr lang="en"/>
              <a:t>SMQ856 - During the last 7 days, {were you/was SP} working at a job or business outside of the home?</a:t>
            </a:r>
            <a:endParaRPr/>
          </a:p>
          <a:p>
            <a:pPr indent="0" lvl="0" marL="0" rtl="0" algn="l">
              <a:spcBef>
                <a:spcPts val="0"/>
              </a:spcBef>
              <a:spcAft>
                <a:spcPts val="0"/>
              </a:spcAft>
              <a:buNone/>
            </a:pPr>
            <a:r>
              <a:rPr lang="en"/>
              <a:t>DIQ180 - {Have you/Has SP} had a blood test for high blood sugar or diabetes within the past three years?</a:t>
            </a:r>
            <a:endParaRPr/>
          </a:p>
          <a:p>
            <a:pPr indent="0" lvl="0" marL="0" rtl="0" algn="l">
              <a:spcBef>
                <a:spcPts val="0"/>
              </a:spcBef>
              <a:spcAft>
                <a:spcPts val="0"/>
              </a:spcAft>
              <a:buNone/>
            </a:pPr>
            <a:r>
              <a:rPr lang="en"/>
              <a:t>DIQ172 - {Do you/Does SP} feel {you/he/she} could be at risk for diabetes or prediabetes?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modeling result prior to normalizing the age, as you can see that it is extremely high for age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d749917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d749917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results for all different models. Overall Gradient boosting performed the best. </a:t>
            </a:r>
            <a:endParaRPr/>
          </a:p>
          <a:p>
            <a:pPr indent="0" lvl="0" marL="0" rtl="0" algn="l">
              <a:spcBef>
                <a:spcPts val="0"/>
              </a:spcBef>
              <a:spcAft>
                <a:spcPts val="0"/>
              </a:spcAft>
              <a:buNone/>
            </a:pPr>
            <a:r>
              <a:rPr lang="en"/>
              <a:t>This may because Gradient boosting is better at capturing the complex relationship that health data often has.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d72590c6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d72590c6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d72590c6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d72590c6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today I’m here to talk about our project: Predicting health outcomes using NHANES questionnaire dataset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d89bfa8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d89bfa8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Hypertension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d89bfa83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d89bfa83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 doesn’t have a great outcome, despite having a high accuracy. But because more than 90% participants have negative outcome, it is not really meaningful result. </a:t>
            </a:r>
            <a:endParaRPr/>
          </a:p>
          <a:p>
            <a:pPr indent="0" lvl="0" marL="0" rtl="0" algn="l">
              <a:spcBef>
                <a:spcPts val="0"/>
              </a:spcBef>
              <a:spcAft>
                <a:spcPts val="0"/>
              </a:spcAft>
              <a:buNone/>
            </a:pPr>
            <a:r>
              <a:rPr lang="en"/>
              <a:t>We have training and testing data stratified based on the outcome.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d89bfa83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d89bfa83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d9295241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d9295241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d749917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d749917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d72590c6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d72590c6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d749917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d749917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d72590c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d72590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note that the NHANES 2017-2020 data cycle encountered unique challenges due to the COVID-19 pandemic. </a:t>
            </a:r>
            <a:endParaRPr/>
          </a:p>
          <a:p>
            <a:pPr indent="0" lvl="0" marL="0" rtl="0" algn="l">
              <a:spcBef>
                <a:spcPts val="0"/>
              </a:spcBef>
              <a:spcAft>
                <a:spcPts val="0"/>
              </a:spcAft>
              <a:buNone/>
            </a:pPr>
            <a:r>
              <a:rPr lang="en"/>
              <a:t>The pandemic led to the suspension of NHANES field operations in March 2020, meaning that the data collection for this cycle was incomplete and not nationally representative. The 2019-2020 dataset was yet to be available on the CDC’s website, and the latest combined version of 2017-2020 data was not comparable to previous years due to 1. A different 4-year sample design, 2 different primary sampling units (PSUs), and 3 strata.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d749917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d749917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evaluating the outcome, other </a:t>
            </a:r>
            <a:r>
              <a:rPr lang="en"/>
              <a:t>variables</a:t>
            </a:r>
            <a:r>
              <a:rPr lang="en"/>
              <a:t> from the same survey is deleted from the model to avoid multicolinearity.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d72590c6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d72590c6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d72590c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d72590c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snapshot of what the data would look like, all the questionnaires are easily accessible on the CDC’s website, and all surveys are into subsections with XPT data (mainly used for SAS) available for download.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d89bfa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d89bfa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the dataset as some of the categories overlaps making the variable </a:t>
            </a:r>
            <a:r>
              <a:rPr lang="en"/>
              <a:t>unusable. </a:t>
            </a:r>
            <a:endParaRPr/>
          </a:p>
          <a:p>
            <a:pPr indent="0" lvl="0" marL="0" rtl="0" algn="l">
              <a:spcBef>
                <a:spcPts val="0"/>
              </a:spcBef>
              <a:spcAft>
                <a:spcPts val="0"/>
              </a:spcAft>
              <a:buNone/>
            </a:pPr>
            <a:r>
              <a:rPr lang="en"/>
              <a:t>So use other variables such as ratio to poverty instead.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d72590c6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d72590c6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challenges with the data</a:t>
            </a:r>
            <a:endParaRPr/>
          </a:p>
          <a:p>
            <a:pPr indent="-298450" lvl="0" marL="457200" rtl="0" algn="l">
              <a:spcBef>
                <a:spcPts val="0"/>
              </a:spcBef>
              <a:spcAft>
                <a:spcPts val="0"/>
              </a:spcAft>
              <a:buSzPts val="1100"/>
              <a:buAutoNum type="arabicPeriod"/>
            </a:pPr>
            <a:r>
              <a:rPr lang="en"/>
              <a:t>Consistency issue. Because the survey was </a:t>
            </a:r>
            <a:r>
              <a:rPr lang="en"/>
              <a:t>designed a while back and new questions are added, there are different number scheme used to represent the answer option of refused, and unknown. Some generic ones used 7 and 9 to represent these two respectively, but some have meaningful values for 7 and 9 so they used 77 and 99 for refused and unknown. While some newly added questions used 777, and 999, 7777, 77777 was also seen. So there was some manual labor put into practice to fish out the patterns </a:t>
            </a:r>
            <a:endParaRPr/>
          </a:p>
          <a:p>
            <a:pPr indent="-298450" lvl="0" marL="457200" rtl="0" algn="l">
              <a:spcBef>
                <a:spcPts val="0"/>
              </a:spcBef>
              <a:spcAft>
                <a:spcPts val="0"/>
              </a:spcAft>
              <a:buSzPts val="1100"/>
              <a:buAutoNum type="arabicPeriod"/>
            </a:pPr>
            <a:r>
              <a:rPr lang="en"/>
              <a:t>some answers were kind of random in terms of meaning, for example, in the previous slide, the question is “if the survey participant gets chest pain when walking when walking uphills or in a hurry” the answers are 1. Yes, 2. No, 3. Never walk uphill or in a </a:t>
            </a:r>
            <a:r>
              <a:rPr lang="en"/>
              <a:t>hurry</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d72590c6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d72590c6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google.com/document/d/1_lPQ5Rf1k0dD9iPg4ch8LvcLKKe7JPhy1cfA1VMjcSk/ed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health outcomes with NHANES questionnaire data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Peter Hong, Golvis Tavares, Mark Schramm</a:t>
            </a:r>
            <a:endParaRPr/>
          </a:p>
          <a:p>
            <a:pPr indent="0" lvl="0" marL="0" rtl="0" algn="l">
              <a:spcBef>
                <a:spcPts val="0"/>
              </a:spcBef>
              <a:spcAft>
                <a:spcPts val="0"/>
              </a:spcAft>
              <a:buNone/>
            </a:pPr>
            <a:r>
              <a:rPr lang="en"/>
              <a:t>Fall 2023 - Machine Learning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Missing Values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major issue with the data-processing was handling lots of missing values</a:t>
            </a:r>
            <a:endParaRPr sz="1400"/>
          </a:p>
          <a:p>
            <a:pPr indent="-317500" lvl="0" marL="457200" rtl="0" algn="l">
              <a:spcBef>
                <a:spcPts val="0"/>
              </a:spcBef>
              <a:spcAft>
                <a:spcPts val="0"/>
              </a:spcAft>
              <a:buSzPts val="1400"/>
              <a:buChar char="-"/>
            </a:pPr>
            <a:r>
              <a:rPr lang="en" sz="1400"/>
              <a:t>Strategies like average imputing would not make sense on a column that had majority of the values missing</a:t>
            </a:r>
            <a:endParaRPr sz="1400"/>
          </a:p>
          <a:p>
            <a:pPr indent="-317500" lvl="0" marL="457200" rtl="0" algn="l">
              <a:spcBef>
                <a:spcPts val="0"/>
              </a:spcBef>
              <a:spcAft>
                <a:spcPts val="0"/>
              </a:spcAft>
              <a:buSzPts val="1400"/>
              <a:buChar char="-"/>
            </a:pPr>
            <a:r>
              <a:rPr lang="en" sz="1400"/>
              <a:t>We can afford to drop some columns</a:t>
            </a:r>
            <a:endParaRPr sz="1400"/>
          </a:p>
          <a:p>
            <a:pPr indent="-317500" lvl="0" marL="457200" rtl="0" algn="l">
              <a:spcBef>
                <a:spcPts val="0"/>
              </a:spcBef>
              <a:spcAft>
                <a:spcPts val="0"/>
              </a:spcAft>
              <a:buSzPts val="1400"/>
              <a:buChar char="-"/>
            </a:pPr>
            <a:r>
              <a:rPr lang="en" sz="1400"/>
              <a:t>We dropped columns with &gt; 50% of the values missing, after dropping the columns, we were left with 69 total features </a:t>
            </a:r>
            <a:r>
              <a:rPr lang="en" sz="1400"/>
              <a:t>(appendix 1)</a:t>
            </a:r>
            <a:endParaRPr sz="1400"/>
          </a:p>
          <a:p>
            <a:pPr indent="-317500" lvl="0" marL="457200" rtl="0" algn="l">
              <a:spcBef>
                <a:spcPts val="0"/>
              </a:spcBef>
              <a:spcAft>
                <a:spcPts val="0"/>
              </a:spcAft>
              <a:buSzPts val="1400"/>
              <a:buChar char="-"/>
            </a:pPr>
            <a:r>
              <a:rPr lang="en" sz="1400"/>
              <a:t>68 after dropping SEQN</a:t>
            </a:r>
            <a:endParaRPr sz="1400"/>
          </a:p>
          <a:p>
            <a:pPr indent="-317500" lvl="0" marL="457200" rtl="0" algn="l">
              <a:spcBef>
                <a:spcPts val="0"/>
              </a:spcBef>
              <a:spcAft>
                <a:spcPts val="0"/>
              </a:spcAft>
              <a:buSzPts val="1400"/>
              <a:buChar char="-"/>
            </a:pPr>
            <a:r>
              <a:rPr lang="en" sz="1400"/>
              <a:t>Dropped rows that had missing target values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Special Codes</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To handle special codes, we tried some different strategies:</a:t>
            </a:r>
            <a:endParaRPr sz="1400"/>
          </a:p>
          <a:p>
            <a:pPr indent="-317500" lvl="0" marL="457200" rtl="0" algn="l">
              <a:spcBef>
                <a:spcPts val="1200"/>
              </a:spcBef>
              <a:spcAft>
                <a:spcPts val="0"/>
              </a:spcAft>
              <a:buSzPts val="1400"/>
              <a:buChar char="-"/>
            </a:pPr>
            <a:r>
              <a:rPr lang="en" sz="1400"/>
              <a:t>Imputing</a:t>
            </a:r>
            <a:r>
              <a:rPr lang="en" sz="1400"/>
              <a:t> with a special number -999  - worked best for tree-based models</a:t>
            </a:r>
            <a:endParaRPr sz="1400"/>
          </a:p>
          <a:p>
            <a:pPr indent="-317500" lvl="0" marL="457200" rtl="0" algn="l">
              <a:spcBef>
                <a:spcPts val="0"/>
              </a:spcBef>
              <a:spcAft>
                <a:spcPts val="0"/>
              </a:spcAft>
              <a:buSzPts val="1400"/>
              <a:buChar char="-"/>
            </a:pPr>
            <a:r>
              <a:rPr lang="en" sz="1400"/>
              <a:t>Adding indicator columns and average imputing was better for linear models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and Normalization</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Most features were categorical</a:t>
            </a:r>
            <a:endParaRPr sz="1400"/>
          </a:p>
          <a:p>
            <a:pPr indent="-317500" lvl="0" marL="457200" rtl="0" algn="l">
              <a:spcBef>
                <a:spcPts val="0"/>
              </a:spcBef>
              <a:spcAft>
                <a:spcPts val="0"/>
              </a:spcAft>
              <a:buSzPts val="1400"/>
              <a:buChar char="-"/>
            </a:pPr>
            <a:r>
              <a:rPr lang="en" sz="1400"/>
              <a:t>There were some scalar features like income so we tried StandardScaler</a:t>
            </a:r>
            <a:endParaRPr sz="1400"/>
          </a:p>
          <a:p>
            <a:pPr indent="-317500" lvl="0" marL="457200" rtl="0" algn="l">
              <a:spcBef>
                <a:spcPts val="0"/>
              </a:spcBef>
              <a:spcAft>
                <a:spcPts val="0"/>
              </a:spcAft>
              <a:buSzPts val="1400"/>
              <a:buChar char="-"/>
            </a:pPr>
            <a:r>
              <a:rPr lang="en" sz="1400"/>
              <a:t>An overwhelming number of datapoints were (yes/no) and we did not go with StandardScaler</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and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the Data</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Given the time-dependent splits of our 3 surveys from 2015-18, we trained and validated models on the first 2 years and tested on the 3rd year</a:t>
            </a:r>
            <a:endParaRPr sz="1400"/>
          </a:p>
          <a:p>
            <a:pPr indent="-317500" lvl="0" marL="457200" rtl="0" algn="l">
              <a:spcBef>
                <a:spcPts val="0"/>
              </a:spcBef>
              <a:spcAft>
                <a:spcPts val="0"/>
              </a:spcAft>
              <a:buSzPts val="1400"/>
              <a:buChar char="-"/>
            </a:pPr>
            <a:r>
              <a:rPr lang="en" sz="1400"/>
              <a:t>First used an 80/20 split to get a pipeline to test models up and running, then stratified k fold cross val</a:t>
            </a:r>
            <a:endParaRPr sz="1400"/>
          </a:p>
          <a:p>
            <a:pPr indent="-317500" lvl="0" marL="457200" rtl="0" algn="l">
              <a:spcBef>
                <a:spcPts val="0"/>
              </a:spcBef>
              <a:spcAft>
                <a:spcPts val="0"/>
              </a:spcAft>
              <a:buSzPts val="1400"/>
              <a:buChar char="-"/>
            </a:pPr>
            <a:r>
              <a:rPr lang="en" sz="1400"/>
              <a:t>When testing on a particular variable, removed correlated features from the training features</a:t>
            </a:r>
            <a:endParaRPr sz="1400"/>
          </a:p>
        </p:txBody>
      </p:sp>
      <p:pic>
        <p:nvPicPr>
          <p:cNvPr id="166" name="Google Shape;166;p26"/>
          <p:cNvPicPr preferRelativeResize="0"/>
          <p:nvPr/>
        </p:nvPicPr>
        <p:blipFill>
          <a:blip r:embed="rId3">
            <a:alphaModFix/>
          </a:blip>
          <a:stretch>
            <a:fillRect/>
          </a:stretch>
        </p:blipFill>
        <p:spPr>
          <a:xfrm>
            <a:off x="1228725" y="3591500"/>
            <a:ext cx="7352375" cy="74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targets were either binary</a:t>
            </a:r>
            <a:r>
              <a:rPr lang="en" sz="1400"/>
              <a:t> targets or discrete scalar (mental health question)</a:t>
            </a:r>
            <a:endParaRPr sz="1400"/>
          </a:p>
          <a:p>
            <a:pPr indent="-317500" lvl="0" marL="457200" rtl="0" algn="l">
              <a:spcBef>
                <a:spcPts val="1200"/>
              </a:spcBef>
              <a:spcAft>
                <a:spcPts val="0"/>
              </a:spcAft>
              <a:buSzPts val="1400"/>
              <a:buChar char="-"/>
            </a:pPr>
            <a:r>
              <a:rPr lang="en" sz="1400"/>
              <a:t>LDA (Linear Discriminant Analysis)</a:t>
            </a:r>
            <a:endParaRPr sz="1400"/>
          </a:p>
          <a:p>
            <a:pPr indent="-317500" lvl="0" marL="457200" rtl="0" algn="l">
              <a:spcBef>
                <a:spcPts val="0"/>
              </a:spcBef>
              <a:spcAft>
                <a:spcPts val="0"/>
              </a:spcAft>
              <a:buSzPts val="1400"/>
              <a:buChar char="-"/>
            </a:pPr>
            <a:r>
              <a:rPr lang="en" sz="1400"/>
              <a:t>GradientBoostingClassifier</a:t>
            </a:r>
            <a:endParaRPr sz="1400"/>
          </a:p>
          <a:p>
            <a:pPr indent="-317500" lvl="0" marL="457200" rtl="0" algn="l">
              <a:spcBef>
                <a:spcPts val="0"/>
              </a:spcBef>
              <a:spcAft>
                <a:spcPts val="0"/>
              </a:spcAft>
              <a:buSzPts val="1400"/>
              <a:buChar char="-"/>
            </a:pPr>
            <a:r>
              <a:rPr lang="en" sz="1400"/>
              <a:t>XGBClassifier - Notably income was a huge predictor of blood pressure</a:t>
            </a:r>
            <a:endParaRPr sz="1400"/>
          </a:p>
          <a:p>
            <a:pPr indent="-317500" lvl="0" marL="457200" rtl="0" algn="l">
              <a:spcBef>
                <a:spcPts val="0"/>
              </a:spcBef>
              <a:spcAft>
                <a:spcPts val="0"/>
              </a:spcAft>
              <a:buSzPts val="1400"/>
              <a:buChar char="-"/>
            </a:pPr>
            <a:r>
              <a:rPr lang="en" sz="1400"/>
              <a:t>SVM - (</a:t>
            </a:r>
            <a:r>
              <a:rPr lang="en" sz="1400"/>
              <a:t>RBF SVM performed better than Linear SVM)</a:t>
            </a:r>
            <a:endParaRPr sz="1400"/>
          </a:p>
          <a:p>
            <a:pPr indent="-317500" lvl="0" marL="457200" rtl="0" algn="l">
              <a:spcBef>
                <a:spcPts val="0"/>
              </a:spcBef>
              <a:spcAft>
                <a:spcPts val="0"/>
              </a:spcAft>
              <a:buSzPts val="1400"/>
              <a:buChar char="-"/>
            </a:pPr>
            <a:r>
              <a:rPr lang="en" sz="1400"/>
              <a:t>RandomForest</a:t>
            </a:r>
            <a:endParaRPr sz="1400"/>
          </a:p>
          <a:p>
            <a:pPr indent="-317500" lvl="0" marL="457200" rtl="0" algn="l">
              <a:spcBef>
                <a:spcPts val="0"/>
              </a:spcBef>
              <a:spcAft>
                <a:spcPts val="0"/>
              </a:spcAft>
              <a:buSzPts val="1400"/>
              <a:buChar char="-"/>
            </a:pPr>
            <a:r>
              <a:rPr lang="en" sz="1400"/>
              <a:t>Logistic Regression</a:t>
            </a:r>
            <a:endParaRPr sz="1400"/>
          </a:p>
          <a:p>
            <a:pPr indent="-317500" lvl="0" marL="457200" rtl="0" algn="l">
              <a:spcBef>
                <a:spcPts val="0"/>
              </a:spcBef>
              <a:spcAft>
                <a:spcPts val="0"/>
              </a:spcAft>
              <a:buSzPts val="1400"/>
              <a:buChar char="-"/>
            </a:pPr>
            <a:r>
              <a:rPr lang="en" sz="1400"/>
              <a:t>Lasso (to explore feature importance)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622875" y="1932975"/>
            <a:ext cx="2296850" cy="2867100"/>
          </a:xfrm>
          <a:prstGeom prst="rect">
            <a:avLst/>
          </a:prstGeom>
          <a:noFill/>
          <a:ln>
            <a:noFill/>
          </a:ln>
        </p:spPr>
      </p:pic>
      <p:sp>
        <p:nvSpPr>
          <p:cNvPr id="180" name="Google Shape;180;p28"/>
          <p:cNvSpPr txBox="1"/>
          <p:nvPr/>
        </p:nvSpPr>
        <p:spPr>
          <a:xfrm>
            <a:off x="5640325" y="1685450"/>
            <a:ext cx="30990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81" name="Google Shape;181;p28"/>
          <p:cNvPicPr preferRelativeResize="0"/>
          <p:nvPr/>
        </p:nvPicPr>
        <p:blipFill>
          <a:blip r:embed="rId4">
            <a:alphaModFix/>
          </a:blip>
          <a:stretch>
            <a:fillRect/>
          </a:stretch>
        </p:blipFill>
        <p:spPr>
          <a:xfrm>
            <a:off x="4412625" y="1781271"/>
            <a:ext cx="4116974" cy="29733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1231186" y="0"/>
            <a:ext cx="6544077"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4294967295" type="title"/>
          </p:nvPr>
        </p:nvSpPr>
        <p:spPr>
          <a:xfrm>
            <a:off x="1455300" y="502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BPQ020</a:t>
            </a:r>
            <a:endParaRPr/>
          </a:p>
        </p:txBody>
      </p:sp>
      <p:graphicFrame>
        <p:nvGraphicFramePr>
          <p:cNvPr id="192" name="Google Shape;192;p30"/>
          <p:cNvGraphicFramePr/>
          <p:nvPr/>
        </p:nvGraphicFramePr>
        <p:xfrm>
          <a:off x="1063913" y="1472900"/>
          <a:ext cx="3000000" cy="3000000"/>
        </p:xfrm>
        <a:graphic>
          <a:graphicData uri="http://schemas.openxmlformats.org/drawingml/2006/table">
            <a:tbl>
              <a:tblPr>
                <a:noFill/>
                <a:tableStyleId>{2681EA24-31DA-4B13-900E-6760D1BCA2E6}</a:tableStyleId>
              </a:tblPr>
              <a:tblGrid>
                <a:gridCol w="2314950"/>
                <a:gridCol w="1014200"/>
                <a:gridCol w="693450"/>
                <a:gridCol w="963550"/>
                <a:gridCol w="1040750"/>
                <a:gridCol w="9892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a:solidFill>
                            <a:schemeClr val="dk2"/>
                          </a:solidFill>
                        </a:rPr>
                        <a:t>GradientBoostingClassifier</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c>
                  <a:txBody>
                    <a:bodyPr/>
                    <a:lstStyle/>
                    <a:p>
                      <a:pPr indent="0" lvl="0" marL="0" rtl="0" algn="l">
                        <a:spcBef>
                          <a:spcPts val="0"/>
                        </a:spcBef>
                        <a:spcAft>
                          <a:spcPts val="0"/>
                        </a:spcAft>
                        <a:buNone/>
                      </a:pPr>
                      <a:r>
                        <a:rPr lang="en"/>
                        <a:t>.63</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a:solidFill>
                            <a:schemeClr val="dk2"/>
                          </a:solidFill>
                        </a:rPr>
                        <a:t>XGBoostClassifier</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.76</a:t>
                      </a:r>
                      <a:endParaRPr/>
                    </a:p>
                  </a:txBody>
                  <a:tcPr marT="91425" marB="91425" marR="91425" marL="91425"/>
                </a:tc>
                <a:tc>
                  <a:txBody>
                    <a:bodyPr/>
                    <a:lstStyle/>
                    <a:p>
                      <a:pPr indent="0" lvl="0" marL="0" rtl="0" algn="l">
                        <a:spcBef>
                          <a:spcPts val="0"/>
                        </a:spcBef>
                        <a:spcAft>
                          <a:spcPts val="0"/>
                        </a:spcAft>
                        <a:buNone/>
                      </a:pPr>
                      <a:r>
                        <a:rPr lang="en"/>
                        <a:t>1.18</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a:solidFill>
                            <a:schemeClr val="dk2"/>
                          </a:solidFill>
                        </a:rPr>
                        <a:t>SVM(rbf)</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.38</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RandomForestClassifier</a:t>
                      </a:r>
                      <a:endParaRPr/>
                    </a:p>
                  </a:txBody>
                  <a:tcPr marT="91425" marB="91425" marR="91425" marL="91425"/>
                </a:tc>
                <a:tc>
                  <a:txBody>
                    <a:bodyPr/>
                    <a:lstStyle/>
                    <a:p>
                      <a:pPr indent="0" lvl="0" marL="0" rtl="0" algn="l">
                        <a:spcBef>
                          <a:spcPts val="0"/>
                        </a:spcBef>
                        <a:spcAft>
                          <a:spcPts val="0"/>
                        </a:spcAft>
                        <a:buNone/>
                      </a:pPr>
                      <a:r>
                        <a:rPr lang="en"/>
                        <a:t>.61</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.61</a:t>
                      </a:r>
                      <a:endParaRPr/>
                    </a:p>
                  </a:txBody>
                  <a:tcPr marT="91425" marB="91425" marR="91425" marL="91425"/>
                </a:tc>
                <a:tc>
                  <a:txBody>
                    <a:bodyPr/>
                    <a:lstStyle/>
                    <a:p>
                      <a:pPr indent="0" lvl="0" marL="0" rtl="0" algn="l">
                        <a:spcBef>
                          <a:spcPts val="0"/>
                        </a:spcBef>
                        <a:spcAft>
                          <a:spcPts val="0"/>
                        </a:spcAft>
                        <a:buNone/>
                      </a:pPr>
                      <a:r>
                        <a:rPr lang="en"/>
                        <a:t>.74</a:t>
                      </a:r>
                      <a:endParaRPr/>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r>
              <a:tr h="381000">
                <a:tc>
                  <a:txBody>
                    <a:bodyPr/>
                    <a:lstStyle/>
                    <a:p>
                      <a:pPr indent="0" lvl="0" marL="0" rtl="0" algn="l">
                        <a:spcBef>
                          <a:spcPts val="0"/>
                        </a:spcBef>
                        <a:spcAft>
                          <a:spcPts val="0"/>
                        </a:spcAft>
                        <a:buNone/>
                      </a:pPr>
                      <a:r>
                        <a:rPr lang="en"/>
                        <a:t>LDA</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tc>
                <a:tc>
                  <a:txBody>
                    <a:bodyPr/>
                    <a:lstStyle/>
                    <a:p>
                      <a:pPr indent="0" lvl="0" marL="0" rtl="0" algn="l">
                        <a:spcBef>
                          <a:spcPts val="0"/>
                        </a:spcBef>
                        <a:spcAft>
                          <a:spcPts val="0"/>
                        </a:spcAft>
                        <a:buNone/>
                      </a:pPr>
                      <a:r>
                        <a:rPr lang="en"/>
                        <a:t>.58</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c>
                  <a:txBody>
                    <a:bodyPr/>
                    <a:lstStyle/>
                    <a:p>
                      <a:pPr indent="0" lvl="0" marL="0" rtl="0" algn="l">
                        <a:spcBef>
                          <a:spcPts val="0"/>
                        </a:spcBef>
                        <a:spcAft>
                          <a:spcPts val="0"/>
                        </a:spcAft>
                        <a:buNone/>
                      </a:pPr>
                      <a:r>
                        <a:rPr lang="en"/>
                        <a:t>.76</a:t>
                      </a:r>
                      <a:endParaRPr/>
                    </a:p>
                  </a:txBody>
                  <a:tcPr marT="91425" marB="91425" marR="91425" marL="91425"/>
                </a:tc>
                <a:tc>
                  <a:txBody>
                    <a:bodyPr/>
                    <a:lstStyle/>
                    <a:p>
                      <a:pPr indent="0" lvl="0" marL="0" rtl="0" algn="l">
                        <a:spcBef>
                          <a:spcPts val="0"/>
                        </a:spcBef>
                        <a:spcAft>
                          <a:spcPts val="0"/>
                        </a:spcAft>
                        <a:buNone/>
                      </a:pPr>
                      <a:r>
                        <a:rPr lang="en"/>
                        <a:t>-0.09</a:t>
                      </a:r>
                      <a:endParaRPr/>
                    </a:p>
                  </a:txBody>
                  <a:tcPr marT="91425" marB="91425" marR="91425" marL="91425"/>
                </a:tc>
              </a:tr>
              <a:tr h="381000">
                <a:tc>
                  <a:txBody>
                    <a:bodyPr/>
                    <a:lstStyle/>
                    <a:p>
                      <a:pPr indent="0" lvl="0" marL="0" rtl="0" algn="l">
                        <a:spcBef>
                          <a:spcPts val="0"/>
                        </a:spcBef>
                        <a:spcAft>
                          <a:spcPts val="0"/>
                        </a:spcAft>
                        <a:buNone/>
                      </a:pPr>
                      <a:r>
                        <a:rPr lang="en"/>
                        <a:t>LogisticRegression</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l">
                        <a:spcBef>
                          <a:spcPts val="0"/>
                        </a:spcBef>
                        <a:spcAft>
                          <a:spcPts val="0"/>
                        </a:spcAft>
                        <a:buNone/>
                      </a:pPr>
                      <a:r>
                        <a:rPr lang="en"/>
                        <a:t>.57</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c>
                  <a:txBody>
                    <a:bodyPr/>
                    <a:lstStyle/>
                    <a:p>
                      <a:pPr indent="0" lvl="0" marL="0" rtl="0" algn="l">
                        <a:spcBef>
                          <a:spcPts val="0"/>
                        </a:spcBef>
                        <a:spcAft>
                          <a:spcPts val="0"/>
                        </a:spcAft>
                        <a:buNone/>
                      </a:pPr>
                      <a:r>
                        <a:rPr lang="en"/>
                        <a:t>.77</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5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 GradientBoostingClassifier</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98" name="Google Shape;19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chemeClr val="dk2"/>
                </a:solidFill>
                <a:highlight>
                  <a:schemeClr val="lt1"/>
                </a:highlight>
                <a:latin typeface="Courier New"/>
                <a:ea typeface="Courier New"/>
                <a:cs typeface="Courier New"/>
                <a:sym typeface="Courier New"/>
              </a:rPr>
              <a:t>Best parameters: {'learning_rate': 0.1, 'max_depth': 2, 'max_features': 'log2', 'min_samples_leaf': 1, 'min_samples_split': 6, 'n_estimators': 200, 'random_state': 42, 'subsample': 0.2} </a:t>
            </a:r>
            <a:endParaRPr sz="1050">
              <a:solidFill>
                <a:schemeClr val="dk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 sz="1050">
                <a:solidFill>
                  <a:schemeClr val="dk2"/>
                </a:solidFill>
                <a:highlight>
                  <a:schemeClr val="lt1"/>
                </a:highlight>
                <a:latin typeface="Courier New"/>
                <a:ea typeface="Courier New"/>
                <a:cs typeface="Courier New"/>
                <a:sym typeface="Courier New"/>
              </a:rPr>
              <a:t>Best estimator: GradientBoostingClassifier(max_depth=2, max_features='log2',min_samples_split=6, n_estimators=200, random_state=42, subsample=0.2)</a:t>
            </a:r>
            <a:endParaRPr>
              <a:solidFill>
                <a:schemeClr val="dk2"/>
              </a:solidFill>
              <a:highlight>
                <a:schemeClr val="lt1"/>
              </a:highlight>
            </a:endParaRPr>
          </a:p>
          <a:p>
            <a:pPr indent="0" lvl="0" marL="0" rtl="0" algn="l">
              <a:spcBef>
                <a:spcPts val="1200"/>
              </a:spcBef>
              <a:spcAft>
                <a:spcPts val="0"/>
              </a:spcAft>
              <a:buNone/>
            </a:pPr>
            <a:r>
              <a:rPr lang="en"/>
              <a:t>GridSearchCV params (appendix 2)</a:t>
            </a:r>
            <a:endParaRPr/>
          </a:p>
          <a:p>
            <a:pPr indent="0" lvl="0" marL="0" rtl="0" algn="l">
              <a:spcBef>
                <a:spcPts val="1200"/>
              </a:spcBef>
              <a:spcAft>
                <a:spcPts val="0"/>
              </a:spcAft>
              <a:buNone/>
            </a:pPr>
            <a:r>
              <a:rPr lang="en"/>
              <a:t>Tree plot (appendix 3)</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on the topic</a:t>
            </a:r>
            <a:endParaRPr/>
          </a:p>
        </p:txBody>
      </p:sp>
      <p:sp>
        <p:nvSpPr>
          <p:cNvPr id="93" name="Google Shape;93;p14"/>
          <p:cNvSpPr txBox="1"/>
          <p:nvPr>
            <p:ph idx="1" type="body"/>
          </p:nvPr>
        </p:nvSpPr>
        <p:spPr>
          <a:xfrm>
            <a:off x="727650" y="1947325"/>
            <a:ext cx="7688700" cy="270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Machine learning in healthcare</a:t>
            </a:r>
            <a:endParaRPr sz="1400"/>
          </a:p>
          <a:p>
            <a:pPr indent="-317500" lvl="1" marL="914400" rtl="0" algn="l">
              <a:spcBef>
                <a:spcPts val="0"/>
              </a:spcBef>
              <a:spcAft>
                <a:spcPts val="0"/>
              </a:spcAft>
              <a:buSzPts val="1400"/>
              <a:buChar char="○"/>
            </a:pPr>
            <a:r>
              <a:rPr lang="en" sz="1400"/>
              <a:t>Predictive modeling for early detection - primary prevention</a:t>
            </a:r>
            <a:endParaRPr sz="1400"/>
          </a:p>
          <a:p>
            <a:pPr indent="-317500" lvl="1" marL="914400" rtl="0" algn="l">
              <a:spcBef>
                <a:spcPts val="0"/>
              </a:spcBef>
              <a:spcAft>
                <a:spcPts val="0"/>
              </a:spcAft>
              <a:buSzPts val="1400"/>
              <a:buChar char="○"/>
            </a:pPr>
            <a:r>
              <a:rPr lang="en" sz="1400"/>
              <a:t>Possibility to personalized treatment that improves patient outcomes</a:t>
            </a:r>
            <a:endParaRPr sz="1400"/>
          </a:p>
          <a:p>
            <a:pPr indent="-317500" lvl="0" marL="457200" rtl="0" algn="l">
              <a:spcBef>
                <a:spcPts val="0"/>
              </a:spcBef>
              <a:spcAft>
                <a:spcPts val="0"/>
              </a:spcAft>
              <a:buSzPts val="1400"/>
              <a:buChar char="●"/>
            </a:pPr>
            <a:r>
              <a:rPr lang="en" sz="1400"/>
              <a:t>Blood pressure: a silent precursor</a:t>
            </a:r>
            <a:endParaRPr sz="1400"/>
          </a:p>
          <a:p>
            <a:pPr indent="-317500" lvl="1" marL="914400" rtl="0" algn="l">
              <a:spcBef>
                <a:spcPts val="0"/>
              </a:spcBef>
              <a:spcAft>
                <a:spcPts val="0"/>
              </a:spcAft>
              <a:buSzPts val="1400"/>
              <a:buChar char="○"/>
            </a:pPr>
            <a:r>
              <a:rPr lang="en" sz="1400"/>
              <a:t>High blood pressure can be an indicator of cardiovascular disease</a:t>
            </a:r>
            <a:endParaRPr sz="1400"/>
          </a:p>
          <a:p>
            <a:pPr indent="-317500" lvl="0" marL="457200" rtl="0" algn="l">
              <a:spcBef>
                <a:spcPts val="0"/>
              </a:spcBef>
              <a:spcAft>
                <a:spcPts val="0"/>
              </a:spcAft>
              <a:buSzPts val="1400"/>
              <a:buChar char="●"/>
            </a:pPr>
            <a:r>
              <a:rPr lang="en" sz="1400"/>
              <a:t>Diabetes and its relation to Obesity </a:t>
            </a:r>
            <a:endParaRPr sz="1400"/>
          </a:p>
          <a:p>
            <a:pPr indent="-317500" lvl="1" marL="914400" rtl="0" algn="l">
              <a:spcBef>
                <a:spcPts val="0"/>
              </a:spcBef>
              <a:spcAft>
                <a:spcPts val="0"/>
              </a:spcAft>
              <a:buSzPts val="1400"/>
              <a:buChar char="○"/>
            </a:pPr>
            <a:r>
              <a:rPr lang="en" sz="1400"/>
              <a:t>Escalating obesity pandemic in the country which exacerbating diabetes risk </a:t>
            </a:r>
            <a:endParaRPr sz="1400"/>
          </a:p>
          <a:p>
            <a:pPr indent="-317500" lvl="1" marL="914400" rtl="0" algn="l">
              <a:spcBef>
                <a:spcPts val="0"/>
              </a:spcBef>
              <a:spcAft>
                <a:spcPts val="0"/>
              </a:spcAft>
              <a:buSzPts val="1400"/>
              <a:buChar char="○"/>
            </a:pPr>
            <a:r>
              <a:rPr lang="en" sz="1400"/>
              <a:t>Diabetes leads to various complications</a:t>
            </a:r>
            <a:endParaRPr sz="1400"/>
          </a:p>
          <a:p>
            <a:pPr indent="-317500" lvl="0" marL="457200" rtl="0" algn="l">
              <a:spcBef>
                <a:spcPts val="0"/>
              </a:spcBef>
              <a:spcAft>
                <a:spcPts val="0"/>
              </a:spcAft>
              <a:buSzPts val="1400"/>
              <a:buChar char="●"/>
            </a:pPr>
            <a:r>
              <a:rPr lang="en" sz="1400"/>
              <a:t>Impact of COVID-19 on Healthcare conditions </a:t>
            </a:r>
            <a:endParaRPr sz="1400"/>
          </a:p>
          <a:p>
            <a:pPr indent="-317500" lvl="1" marL="914400" rtl="0" algn="l">
              <a:spcBef>
                <a:spcPts val="0"/>
              </a:spcBef>
              <a:spcAft>
                <a:spcPts val="0"/>
              </a:spcAft>
              <a:buSzPts val="1400"/>
              <a:buChar char="○"/>
            </a:pPr>
            <a:r>
              <a:rPr lang="en" sz="1400"/>
              <a:t>Increased mental health issues, notably depression</a:t>
            </a:r>
            <a:endParaRPr sz="1400"/>
          </a:p>
          <a:p>
            <a:pPr indent="-317500" lvl="1" marL="914400" rtl="0" algn="l">
              <a:spcBef>
                <a:spcPts val="0"/>
              </a:spcBef>
              <a:spcAft>
                <a:spcPts val="0"/>
              </a:spcAft>
              <a:buSzPts val="1400"/>
              <a:buChar char="○"/>
            </a:pPr>
            <a:r>
              <a:rPr lang="en" sz="1400"/>
              <a:t>Highlighted risks for individuals with chronic conditions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43650" y="614213"/>
            <a:ext cx="6000750" cy="4333875"/>
          </a:xfrm>
          <a:prstGeom prst="rect">
            <a:avLst/>
          </a:prstGeom>
          <a:noFill/>
          <a:ln>
            <a:noFill/>
          </a:ln>
        </p:spPr>
      </p:pic>
      <p:sp>
        <p:nvSpPr>
          <p:cNvPr id="204" name="Google Shape;204;p32"/>
          <p:cNvSpPr txBox="1"/>
          <p:nvPr/>
        </p:nvSpPr>
        <p:spPr>
          <a:xfrm>
            <a:off x="852975" y="204725"/>
            <a:ext cx="2192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Hypertension</a:t>
            </a:r>
            <a:endParaRPr sz="1300">
              <a:solidFill>
                <a:schemeClr val="accent1"/>
              </a:solidFill>
              <a:latin typeface="Lato"/>
              <a:ea typeface="Lato"/>
              <a:cs typeface="Lato"/>
              <a:sym typeface="Lato"/>
            </a:endParaRPr>
          </a:p>
        </p:txBody>
      </p:sp>
      <p:pic>
        <p:nvPicPr>
          <p:cNvPr id="205" name="Google Shape;205;p32"/>
          <p:cNvPicPr preferRelativeResize="0"/>
          <p:nvPr/>
        </p:nvPicPr>
        <p:blipFill>
          <a:blip r:embed="rId4">
            <a:alphaModFix/>
          </a:blip>
          <a:stretch>
            <a:fillRect/>
          </a:stretch>
        </p:blipFill>
        <p:spPr>
          <a:xfrm>
            <a:off x="4571988" y="2370788"/>
            <a:ext cx="4105275" cy="187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0" y="962750"/>
            <a:ext cx="5434400" cy="3924850"/>
          </a:xfrm>
          <a:prstGeom prst="rect">
            <a:avLst/>
          </a:prstGeom>
          <a:noFill/>
          <a:ln>
            <a:noFill/>
          </a:ln>
        </p:spPr>
      </p:pic>
      <p:sp>
        <p:nvSpPr>
          <p:cNvPr id="211" name="Google Shape;211;p33"/>
          <p:cNvSpPr txBox="1"/>
          <p:nvPr/>
        </p:nvSpPr>
        <p:spPr>
          <a:xfrm>
            <a:off x="673850" y="119425"/>
            <a:ext cx="19788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Diabetes</a:t>
            </a:r>
            <a:endParaRPr sz="1300">
              <a:solidFill>
                <a:schemeClr val="accent1"/>
              </a:solidFill>
              <a:latin typeface="Lato"/>
              <a:ea typeface="Lato"/>
              <a:cs typeface="Lato"/>
              <a:sym typeface="Lato"/>
            </a:endParaRPr>
          </a:p>
        </p:txBody>
      </p:sp>
      <p:pic>
        <p:nvPicPr>
          <p:cNvPr id="212" name="Google Shape;212;p33"/>
          <p:cNvPicPr preferRelativeResize="0"/>
          <p:nvPr/>
        </p:nvPicPr>
        <p:blipFill>
          <a:blip r:embed="rId4">
            <a:alphaModFix/>
          </a:blip>
          <a:stretch>
            <a:fillRect/>
          </a:stretch>
        </p:blipFill>
        <p:spPr>
          <a:xfrm>
            <a:off x="4708738" y="2393438"/>
            <a:ext cx="3895725" cy="1724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154450" y="564350"/>
            <a:ext cx="6000750" cy="4333875"/>
          </a:xfrm>
          <a:prstGeom prst="rect">
            <a:avLst/>
          </a:prstGeom>
          <a:noFill/>
          <a:ln>
            <a:noFill/>
          </a:ln>
        </p:spPr>
      </p:pic>
      <p:sp>
        <p:nvSpPr>
          <p:cNvPr id="218" name="Google Shape;218;p34"/>
          <p:cNvSpPr txBox="1"/>
          <p:nvPr/>
        </p:nvSpPr>
        <p:spPr>
          <a:xfrm>
            <a:off x="690900" y="247375"/>
            <a:ext cx="20985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Depression</a:t>
            </a:r>
            <a:endParaRPr sz="1300">
              <a:solidFill>
                <a:schemeClr val="accent1"/>
              </a:solidFill>
              <a:latin typeface="Lato"/>
              <a:ea typeface="Lato"/>
              <a:cs typeface="Lato"/>
              <a:sym typeface="Lato"/>
            </a:endParaRPr>
          </a:p>
        </p:txBody>
      </p:sp>
      <p:pic>
        <p:nvPicPr>
          <p:cNvPr id="219" name="Google Shape;219;p34"/>
          <p:cNvPicPr preferRelativeResize="0"/>
          <p:nvPr/>
        </p:nvPicPr>
        <p:blipFill>
          <a:blip r:embed="rId4">
            <a:alphaModFix/>
          </a:blip>
          <a:stretch>
            <a:fillRect/>
          </a:stretch>
        </p:blipFill>
        <p:spPr>
          <a:xfrm>
            <a:off x="4679188" y="2329813"/>
            <a:ext cx="3971925" cy="176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nvSpPr>
        <p:spPr>
          <a:xfrm>
            <a:off x="496475" y="340825"/>
            <a:ext cx="2934600" cy="8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a:t>
            </a:r>
            <a:r>
              <a:rPr lang="en" sz="1300">
                <a:solidFill>
                  <a:schemeClr val="accent1"/>
                </a:solidFill>
                <a:latin typeface="Lato"/>
                <a:ea typeface="Lato"/>
                <a:cs typeface="Lato"/>
                <a:sym typeface="Lato"/>
              </a:rPr>
              <a:t>moking </a:t>
            </a:r>
            <a:r>
              <a:rPr lang="en" sz="1300">
                <a:solidFill>
                  <a:schemeClr val="accent1"/>
                </a:solidFill>
                <a:latin typeface="Lato"/>
                <a:ea typeface="Lato"/>
                <a:cs typeface="Lato"/>
                <a:sym typeface="Lato"/>
              </a:rPr>
              <a:t>100 </a:t>
            </a:r>
            <a:r>
              <a:rPr lang="en" sz="1300">
                <a:solidFill>
                  <a:schemeClr val="accent1"/>
                </a:solidFill>
                <a:latin typeface="Lato"/>
                <a:ea typeface="Lato"/>
                <a:cs typeface="Lato"/>
                <a:sym typeface="Lato"/>
              </a:rPr>
              <a:t>cigarettes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25" name="Google Shape;225;p35"/>
          <p:cNvPicPr preferRelativeResize="0"/>
          <p:nvPr/>
        </p:nvPicPr>
        <p:blipFill>
          <a:blip r:embed="rId3">
            <a:alphaModFix/>
          </a:blip>
          <a:stretch>
            <a:fillRect/>
          </a:stretch>
        </p:blipFill>
        <p:spPr>
          <a:xfrm>
            <a:off x="573125" y="956100"/>
            <a:ext cx="6496449" cy="3833974"/>
          </a:xfrm>
          <a:prstGeom prst="rect">
            <a:avLst/>
          </a:prstGeom>
          <a:noFill/>
          <a:ln>
            <a:noFill/>
          </a:ln>
        </p:spPr>
      </p:pic>
      <p:pic>
        <p:nvPicPr>
          <p:cNvPr id="226" name="Google Shape;226;p35"/>
          <p:cNvPicPr preferRelativeResize="0"/>
          <p:nvPr/>
        </p:nvPicPr>
        <p:blipFill>
          <a:blip r:embed="rId4">
            <a:alphaModFix/>
          </a:blip>
          <a:stretch>
            <a:fillRect/>
          </a:stretch>
        </p:blipFill>
        <p:spPr>
          <a:xfrm>
            <a:off x="4645625" y="2266625"/>
            <a:ext cx="3867150" cy="176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 and applications</a:t>
            </a:r>
            <a:endParaRPr/>
          </a:p>
        </p:txBody>
      </p:sp>
      <p:sp>
        <p:nvSpPr>
          <p:cNvPr id="232" name="Google Shape;232;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Upsampling of outcome population and more balanced target</a:t>
            </a:r>
            <a:endParaRPr sz="1400"/>
          </a:p>
          <a:p>
            <a:pPr indent="0" lvl="0" marL="0" rtl="0" algn="l">
              <a:spcBef>
                <a:spcPts val="1200"/>
              </a:spcBef>
              <a:spcAft>
                <a:spcPts val="0"/>
              </a:spcAft>
              <a:buNone/>
            </a:pPr>
            <a:r>
              <a:rPr lang="en" sz="1400"/>
              <a:t>If we can make accurate predictions, then fewer surveys can be conducted lowering expense</a:t>
            </a:r>
            <a:endParaRPr sz="1400"/>
          </a:p>
          <a:p>
            <a:pPr indent="0" lvl="0" marL="0" rtl="0" algn="l">
              <a:spcBef>
                <a:spcPts val="1200"/>
              </a:spcBef>
              <a:spcAft>
                <a:spcPts val="1200"/>
              </a:spcAft>
              <a:buNone/>
            </a:pPr>
            <a:r>
              <a:rPr lang="en" sz="1400"/>
              <a:t>Model can be used to infer missing values in the dataset and allow for self-supervised learning and an improved overall dataset</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238" name="Google Shape;238;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https://wwwn.cdc.gov/nchs/nhanes/default.aspx</a:t>
            </a:r>
            <a:endParaRPr/>
          </a:p>
          <a:p>
            <a:pPr indent="0" lvl="0" marL="0" rtl="0" algn="l">
              <a:spcBef>
                <a:spcPts val="1200"/>
              </a:spcBef>
              <a:spcAft>
                <a:spcPts val="0"/>
              </a:spcAft>
              <a:buNone/>
            </a:pPr>
            <a:r>
              <a:rPr lang="en"/>
              <a:t>IPYNB(private): https://colab.research.google.com/drive/15LI9pK9nv9U_U6sfxr_wlDjF1JUJdGxY#scrollTo=bwWiOkhnY_sG </a:t>
            </a:r>
            <a:endParaRPr/>
          </a:p>
          <a:p>
            <a:pPr indent="0" lvl="0" marL="0" rtl="0" algn="l">
              <a:spcBef>
                <a:spcPts val="1200"/>
              </a:spcBef>
              <a:spcAft>
                <a:spcPts val="0"/>
              </a:spcAft>
              <a:buNone/>
            </a:pPr>
            <a:r>
              <a:rPr lang="en"/>
              <a:t>Appendix (private): </a:t>
            </a:r>
            <a:r>
              <a:rPr lang="en" u="sng">
                <a:solidFill>
                  <a:schemeClr val="hlink"/>
                </a:solidFill>
                <a:hlinkClick r:id="rId3"/>
              </a:rPr>
              <a:t>https://docs.google.com/document/d/1_lPQ5Rf1k0dD9iPg4ch8LvcLKKe7JPhy1cfA1VMjcSk/edit</a:t>
            </a:r>
            <a:endParaRPr/>
          </a:p>
          <a:p>
            <a:pPr indent="0" lvl="0" marL="0" rtl="0" algn="l">
              <a:spcBef>
                <a:spcPts val="1200"/>
              </a:spcBef>
              <a:spcAft>
                <a:spcPts val="1200"/>
              </a:spcAft>
              <a:buNone/>
            </a:pPr>
            <a:r>
              <a:rPr lang="en"/>
              <a:t>GH: https://github.com/mdschramm/nhanes-proj</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9" name="Google Shape;99;p15"/>
          <p:cNvSpPr txBox="1"/>
          <p:nvPr>
            <p:ph idx="1" type="body"/>
          </p:nvPr>
        </p:nvSpPr>
        <p:spPr>
          <a:xfrm>
            <a:off x="729450" y="2078875"/>
            <a:ext cx="7688700" cy="2927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CDC’s National Health and Nutrition Examination Survey (NHANES) conducted over 2 year periods</a:t>
            </a:r>
            <a:endParaRPr sz="1400"/>
          </a:p>
          <a:p>
            <a:pPr indent="-317500" lvl="0" marL="457200" rtl="0" algn="l">
              <a:spcBef>
                <a:spcPts val="0"/>
              </a:spcBef>
              <a:spcAft>
                <a:spcPts val="0"/>
              </a:spcAft>
              <a:buSzPts val="1400"/>
              <a:buChar char="-"/>
            </a:pPr>
            <a:r>
              <a:rPr lang="en" sz="1400"/>
              <a:t>Using years 2013-14, 15-16, 17-18 (COVID-19 restrictions) </a:t>
            </a:r>
            <a:endParaRPr sz="1400"/>
          </a:p>
          <a:p>
            <a:pPr indent="-317500" lvl="0" marL="457200" rtl="0" algn="l">
              <a:spcBef>
                <a:spcPts val="0"/>
              </a:spcBef>
              <a:spcAft>
                <a:spcPts val="0"/>
              </a:spcAft>
              <a:buSzPts val="1400"/>
              <a:buChar char="-"/>
            </a:pPr>
            <a:r>
              <a:rPr lang="en" sz="1400"/>
              <a:t>The surveys contain 43 questionnaires about a range of health topics</a:t>
            </a:r>
            <a:endParaRPr sz="1400"/>
          </a:p>
          <a:p>
            <a:pPr indent="-317500" lvl="0" marL="457200" rtl="0" algn="l">
              <a:spcBef>
                <a:spcPts val="0"/>
              </a:spcBef>
              <a:spcAft>
                <a:spcPts val="0"/>
              </a:spcAft>
              <a:buSzPts val="1400"/>
              <a:buChar char="-"/>
            </a:pPr>
            <a:r>
              <a:rPr lang="en" sz="1400"/>
              <a:t>We chose a subset of 12 questionnaires that are related to our question of </a:t>
            </a:r>
            <a:r>
              <a:rPr lang="en" sz="1400"/>
              <a:t>interst</a:t>
            </a:r>
            <a:endParaRPr sz="1400"/>
          </a:p>
          <a:p>
            <a:pPr indent="-317500" lvl="1" marL="914400" rtl="0" algn="l">
              <a:spcBef>
                <a:spcPts val="0"/>
              </a:spcBef>
              <a:spcAft>
                <a:spcPts val="0"/>
              </a:spcAft>
              <a:buSzPts val="1400"/>
              <a:buChar char="-"/>
            </a:pPr>
            <a:r>
              <a:rPr lang="en" sz="1400">
                <a:highlight>
                  <a:schemeClr val="lt1"/>
                </a:highlight>
              </a:rPr>
              <a:t>Alcohol Use, Blood Pressure &amp; Cholesterol, Cardiovascular Health, Current Health Status, Diabetes, Immunization, </a:t>
            </a:r>
            <a:r>
              <a:rPr lang="en" sz="1400"/>
              <a:t>Income, </a:t>
            </a:r>
            <a:r>
              <a:rPr lang="en" sz="1400">
                <a:highlight>
                  <a:schemeClr val="lt1"/>
                </a:highlight>
              </a:rPr>
              <a:t>Medical Conditions, Physical Activity, Mental Health - Depression Screener, Cigarette Use, Smoking - Second Hand Exposure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 of this project </a:t>
            </a:r>
            <a:endParaRPr/>
          </a:p>
        </p:txBody>
      </p:sp>
      <p:sp>
        <p:nvSpPr>
          <p:cNvPr id="105" name="Google Shape;105;p16"/>
          <p:cNvSpPr txBox="1"/>
          <p:nvPr>
            <p:ph idx="1" type="body"/>
          </p:nvPr>
        </p:nvSpPr>
        <p:spPr>
          <a:xfrm>
            <a:off x="729450" y="2078875"/>
            <a:ext cx="7688700" cy="2261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dataset has many questions and we ended up picking 4 to predict: </a:t>
            </a:r>
            <a:br>
              <a:rPr lang="en" sz="1400"/>
            </a:br>
            <a:r>
              <a:rPr lang="en" sz="1400">
                <a:solidFill>
                  <a:srgbClr val="DCDCDC"/>
                </a:solidFill>
                <a:highlight>
                  <a:schemeClr val="lt1"/>
                </a:highlight>
                <a:latin typeface="Arial"/>
                <a:ea typeface="Arial"/>
                <a:cs typeface="Arial"/>
                <a:sym typeface="Arial"/>
              </a:rPr>
              <a:t>[</a:t>
            </a:r>
            <a:r>
              <a:rPr lang="en" sz="1400">
                <a:solidFill>
                  <a:srgbClr val="CE9178"/>
                </a:solidFill>
                <a:highlight>
                  <a:schemeClr val="lt1"/>
                </a:highlight>
                <a:latin typeface="Arial"/>
                <a:ea typeface="Arial"/>
                <a:cs typeface="Arial"/>
                <a:sym typeface="Arial"/>
              </a:rPr>
              <a:t>'BPQ020'</a:t>
            </a:r>
            <a:r>
              <a:rPr lang="en" sz="1400">
                <a:solidFill>
                  <a:srgbClr val="DCDCDC"/>
                </a:solidFill>
                <a:highlight>
                  <a:schemeClr val="lt1"/>
                </a:highlight>
                <a:latin typeface="Arial"/>
                <a:ea typeface="Arial"/>
                <a:cs typeface="Arial"/>
                <a:sym typeface="Arial"/>
              </a:rPr>
              <a:t>,</a:t>
            </a:r>
            <a:r>
              <a:rPr lang="en" sz="1400">
                <a:solidFill>
                  <a:srgbClr val="D4D4D4"/>
                </a:solidFill>
                <a:highlight>
                  <a:schemeClr val="lt1"/>
                </a:highlight>
                <a:latin typeface="Arial"/>
                <a:ea typeface="Arial"/>
                <a:cs typeface="Arial"/>
                <a:sym typeface="Arial"/>
              </a:rPr>
              <a:t> </a:t>
            </a:r>
            <a:r>
              <a:rPr lang="en" sz="1400">
                <a:solidFill>
                  <a:srgbClr val="CE9178"/>
                </a:solidFill>
                <a:highlight>
                  <a:schemeClr val="lt1"/>
                </a:highlight>
                <a:latin typeface="Arial"/>
                <a:ea typeface="Arial"/>
                <a:cs typeface="Arial"/>
                <a:sym typeface="Arial"/>
              </a:rPr>
              <a:t>'DIQ010'</a:t>
            </a:r>
            <a:r>
              <a:rPr lang="en" sz="1400">
                <a:solidFill>
                  <a:srgbClr val="DCDCDC"/>
                </a:solidFill>
                <a:highlight>
                  <a:schemeClr val="lt1"/>
                </a:highlight>
                <a:latin typeface="Arial"/>
                <a:ea typeface="Arial"/>
                <a:cs typeface="Arial"/>
                <a:sym typeface="Arial"/>
              </a:rPr>
              <a:t>,</a:t>
            </a:r>
            <a:r>
              <a:rPr lang="en" sz="1400">
                <a:solidFill>
                  <a:srgbClr val="D4D4D4"/>
                </a:solidFill>
                <a:highlight>
                  <a:schemeClr val="lt1"/>
                </a:highlight>
                <a:latin typeface="Arial"/>
                <a:ea typeface="Arial"/>
                <a:cs typeface="Arial"/>
                <a:sym typeface="Arial"/>
              </a:rPr>
              <a:t> </a:t>
            </a:r>
            <a:r>
              <a:rPr lang="en" sz="1400">
                <a:solidFill>
                  <a:srgbClr val="CE9178"/>
                </a:solidFill>
                <a:highlight>
                  <a:schemeClr val="lt1"/>
                </a:highlight>
                <a:latin typeface="Arial"/>
                <a:ea typeface="Arial"/>
                <a:cs typeface="Arial"/>
                <a:sym typeface="Arial"/>
              </a:rPr>
              <a:t>'DPQ020'</a:t>
            </a:r>
            <a:r>
              <a:rPr lang="en" sz="1400">
                <a:solidFill>
                  <a:srgbClr val="DCDCDC"/>
                </a:solidFill>
                <a:highlight>
                  <a:schemeClr val="lt1"/>
                </a:highlight>
                <a:latin typeface="Arial"/>
                <a:ea typeface="Arial"/>
                <a:cs typeface="Arial"/>
                <a:sym typeface="Arial"/>
              </a:rPr>
              <a:t>,</a:t>
            </a:r>
            <a:r>
              <a:rPr lang="en" sz="1400">
                <a:solidFill>
                  <a:srgbClr val="D4D4D4"/>
                </a:solidFill>
                <a:highlight>
                  <a:schemeClr val="lt1"/>
                </a:highlight>
                <a:latin typeface="Arial"/>
                <a:ea typeface="Arial"/>
                <a:cs typeface="Arial"/>
                <a:sym typeface="Arial"/>
              </a:rPr>
              <a:t> </a:t>
            </a:r>
            <a:r>
              <a:rPr lang="en" sz="1400">
                <a:solidFill>
                  <a:srgbClr val="CE9178"/>
                </a:solidFill>
                <a:highlight>
                  <a:schemeClr val="lt1"/>
                </a:highlight>
                <a:latin typeface="Arial"/>
                <a:ea typeface="Arial"/>
                <a:cs typeface="Arial"/>
                <a:sym typeface="Arial"/>
              </a:rPr>
              <a:t>'SMQ020'</a:t>
            </a:r>
            <a:r>
              <a:rPr lang="en" sz="1400">
                <a:solidFill>
                  <a:srgbClr val="DCDCDC"/>
                </a:solidFill>
                <a:highlight>
                  <a:schemeClr val="lt1"/>
                </a:highlight>
                <a:latin typeface="Arial"/>
                <a:ea typeface="Arial"/>
                <a:cs typeface="Arial"/>
                <a:sym typeface="Arial"/>
              </a:rPr>
              <a:t>]</a:t>
            </a:r>
            <a:endParaRPr sz="1400">
              <a:solidFill>
                <a:srgbClr val="DCDCDC"/>
              </a:solidFill>
              <a:highlight>
                <a:schemeClr val="lt1"/>
              </a:highlight>
              <a:latin typeface="Arial"/>
              <a:ea typeface="Arial"/>
              <a:cs typeface="Arial"/>
              <a:sym typeface="Arial"/>
            </a:endParaRPr>
          </a:p>
          <a:p>
            <a:pPr indent="-317500" lvl="0" marL="457200" rtl="0" algn="l">
              <a:spcBef>
                <a:spcPts val="0"/>
              </a:spcBef>
              <a:spcAft>
                <a:spcPts val="0"/>
              </a:spcAft>
              <a:buSzPts val="1400"/>
              <a:buChar char="-"/>
            </a:pPr>
            <a:r>
              <a:rPr lang="en" sz="1400"/>
              <a:t>These questions are:</a:t>
            </a:r>
            <a:endParaRPr sz="1400"/>
          </a:p>
          <a:p>
            <a:pPr indent="-317500" lvl="1" marL="914400" rtl="0" algn="l">
              <a:spcBef>
                <a:spcPts val="0"/>
              </a:spcBef>
              <a:spcAft>
                <a:spcPts val="0"/>
              </a:spcAft>
              <a:buSzPts val="1400"/>
              <a:buChar char="-"/>
            </a:pPr>
            <a:r>
              <a:rPr lang="en" sz="1400"/>
              <a:t>Ever told you had high blood pressure (yes/no) by a health professional</a:t>
            </a:r>
            <a:endParaRPr sz="1400"/>
          </a:p>
          <a:p>
            <a:pPr indent="-317500" lvl="1" marL="914400" rtl="0" algn="l">
              <a:spcBef>
                <a:spcPts val="0"/>
              </a:spcBef>
              <a:spcAft>
                <a:spcPts val="0"/>
              </a:spcAft>
              <a:buSzPts val="1400"/>
              <a:buChar char="-"/>
            </a:pPr>
            <a:r>
              <a:rPr lang="en" sz="1400"/>
              <a:t>Ever told have diabetes(yes/no) </a:t>
            </a:r>
            <a:r>
              <a:rPr lang="en" sz="1400"/>
              <a:t>by a health professional</a:t>
            </a:r>
            <a:endParaRPr sz="1400"/>
          </a:p>
          <a:p>
            <a:pPr indent="-317500" lvl="1" marL="914400" rtl="0" algn="l">
              <a:spcBef>
                <a:spcPts val="0"/>
              </a:spcBef>
              <a:spcAft>
                <a:spcPts val="0"/>
              </a:spcAft>
              <a:buSzPts val="1400"/>
              <a:buChar char="-"/>
            </a:pPr>
            <a:r>
              <a:rPr lang="en" sz="1400"/>
              <a:t>Feeling down, depressed, or hopeless over last 2 weeks (not at all/several days/&gt; half, nearly every day)</a:t>
            </a:r>
            <a:endParaRPr sz="1400"/>
          </a:p>
          <a:p>
            <a:pPr indent="-317500" lvl="1" marL="914400" rtl="0" algn="l">
              <a:spcBef>
                <a:spcPts val="0"/>
              </a:spcBef>
              <a:spcAft>
                <a:spcPts val="0"/>
              </a:spcAft>
              <a:buSzPts val="1400"/>
              <a:buChar char="-"/>
            </a:pPr>
            <a:r>
              <a:rPr lang="en" sz="1400"/>
              <a:t>Smoked at least 100 cigarettes in life(yes/no)</a:t>
            </a:r>
            <a:endParaRPr sz="1400"/>
          </a:p>
          <a:p>
            <a:pPr indent="-317500" lvl="0" marL="457200" rtl="0" algn="l">
              <a:spcBef>
                <a:spcPts val="0"/>
              </a:spcBef>
              <a:spcAft>
                <a:spcPts val="0"/>
              </a:spcAft>
              <a:buSzPts val="1400"/>
              <a:buChar char="-"/>
            </a:pPr>
            <a:r>
              <a:rPr lang="en" sz="1400"/>
              <a:t>To predict these answers, we use data from other questionnaires</a:t>
            </a:r>
            <a:endParaRPr sz="1400"/>
          </a:p>
          <a:p>
            <a:pPr indent="0" lvl="0" marL="45720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endParaRPr/>
          </a:p>
          <a:p>
            <a:pPr indent="0" lvl="0" marL="0" rtl="0" algn="l">
              <a:spcBef>
                <a:spcPts val="0"/>
              </a:spcBef>
              <a:spcAft>
                <a:spcPts val="0"/>
              </a:spcAft>
              <a:buNone/>
            </a:pPr>
            <a:r>
              <a:rPr lang="en"/>
              <a:t>(painful cleaning process - no joke）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0" y="0"/>
            <a:ext cx="4824649" cy="5042326"/>
          </a:xfrm>
          <a:prstGeom prst="rect">
            <a:avLst/>
          </a:prstGeom>
          <a:noFill/>
          <a:ln>
            <a:noFill/>
          </a:ln>
        </p:spPr>
      </p:pic>
      <p:pic>
        <p:nvPicPr>
          <p:cNvPr id="116" name="Google Shape;116;p18"/>
          <p:cNvPicPr preferRelativeResize="0"/>
          <p:nvPr/>
        </p:nvPicPr>
        <p:blipFill>
          <a:blip r:embed="rId4">
            <a:alphaModFix/>
          </a:blip>
          <a:stretch>
            <a:fillRect/>
          </a:stretch>
        </p:blipFill>
        <p:spPr>
          <a:xfrm>
            <a:off x="4824650" y="0"/>
            <a:ext cx="4285900" cy="3767525"/>
          </a:xfrm>
          <a:prstGeom prst="rect">
            <a:avLst/>
          </a:prstGeom>
          <a:noFill/>
          <a:ln>
            <a:noFill/>
          </a:ln>
        </p:spPr>
      </p:pic>
      <p:pic>
        <p:nvPicPr>
          <p:cNvPr id="117" name="Google Shape;117;p18"/>
          <p:cNvPicPr preferRelativeResize="0"/>
          <p:nvPr/>
        </p:nvPicPr>
        <p:blipFill>
          <a:blip r:embed="rId5">
            <a:alphaModFix/>
          </a:blip>
          <a:stretch>
            <a:fillRect/>
          </a:stretch>
        </p:blipFill>
        <p:spPr>
          <a:xfrm>
            <a:off x="4957793" y="3823774"/>
            <a:ext cx="4019607" cy="1218550"/>
          </a:xfrm>
          <a:prstGeom prst="rect">
            <a:avLst/>
          </a:prstGeom>
          <a:noFill/>
          <a:ln>
            <a:noFill/>
          </a:ln>
        </p:spPr>
      </p:pic>
      <p:sp>
        <p:nvSpPr>
          <p:cNvPr id="118" name="Google Shape;118;p18"/>
          <p:cNvSpPr txBox="1"/>
          <p:nvPr/>
        </p:nvSpPr>
        <p:spPr>
          <a:xfrm>
            <a:off x="7025375" y="1023875"/>
            <a:ext cx="213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894775" y="152400"/>
            <a:ext cx="490685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with Data</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Questions between the different year’s surveys were slightly different</a:t>
            </a:r>
            <a:endParaRPr sz="1400"/>
          </a:p>
          <a:p>
            <a:pPr indent="-317500" lvl="0" marL="457200" rtl="0" algn="l">
              <a:spcBef>
                <a:spcPts val="0"/>
              </a:spcBef>
              <a:spcAft>
                <a:spcPts val="0"/>
              </a:spcAft>
              <a:buSzPts val="1400"/>
              <a:buChar char="-"/>
            </a:pPr>
            <a:r>
              <a:rPr lang="en" sz="1400"/>
              <a:t>Special codes (7, 77…, 9,99…) mixed with numerical fields</a:t>
            </a:r>
            <a:endParaRPr sz="1400"/>
          </a:p>
          <a:p>
            <a:pPr indent="-317500" lvl="0" marL="457200" rtl="0" algn="l">
              <a:spcBef>
                <a:spcPts val="0"/>
              </a:spcBef>
              <a:spcAft>
                <a:spcPts val="0"/>
              </a:spcAft>
              <a:buSzPts val="1400"/>
              <a:buChar char="-"/>
            </a:pPr>
            <a:r>
              <a:rPr lang="en" sz="1400"/>
              <a:t>Some categories </a:t>
            </a:r>
            <a:r>
              <a:rPr lang="en" sz="1400"/>
              <a:t>are difficult to impute</a:t>
            </a:r>
            <a:endParaRPr sz="1400"/>
          </a:p>
          <a:p>
            <a:pPr indent="-317500" lvl="1" marL="914400" rtl="0" algn="l">
              <a:spcBef>
                <a:spcPts val="0"/>
              </a:spcBef>
              <a:spcAft>
                <a:spcPts val="0"/>
              </a:spcAft>
              <a:buSzPts val="1400"/>
              <a:buChar char="-"/>
            </a:pPr>
            <a:r>
              <a:rPr lang="en" sz="1400"/>
              <a:t>E.g. age range 1-71 but having an option of greater than 50 yrs of age</a:t>
            </a:r>
            <a:endParaRPr sz="1400"/>
          </a:p>
          <a:p>
            <a:pPr indent="-317500" lvl="1" marL="914400" rtl="0" algn="l">
              <a:spcBef>
                <a:spcPts val="0"/>
              </a:spcBef>
              <a:spcAft>
                <a:spcPts val="0"/>
              </a:spcAft>
              <a:buSzPts val="1400"/>
              <a:buChar char="-"/>
            </a:pPr>
            <a:r>
              <a:rPr lang="en" sz="1400"/>
              <a:t>Income (prev slide) categories have no ordinality</a:t>
            </a:r>
            <a:endParaRPr sz="1400"/>
          </a:p>
          <a:p>
            <a:pPr indent="-317500" lvl="0" marL="457200" rtl="0" algn="l">
              <a:spcBef>
                <a:spcPts val="0"/>
              </a:spcBef>
              <a:spcAft>
                <a:spcPts val="0"/>
              </a:spcAft>
              <a:buSzPts val="1400"/>
              <a:buChar char="-"/>
            </a:pPr>
            <a:r>
              <a:rPr lang="en" sz="1400"/>
              <a:t>Lots of missing values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Standardizing Features between different years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Just kept the common columns between the years:</a:t>
            </a:r>
            <a:endParaRPr sz="1400"/>
          </a:p>
          <a:p>
            <a:pPr indent="0" lvl="0" marL="0" rtl="0" algn="l">
              <a:spcBef>
                <a:spcPts val="1200"/>
              </a:spcBef>
              <a:spcAft>
                <a:spcPts val="0"/>
              </a:spcAft>
              <a:buNone/>
            </a:pPr>
            <a:r>
              <a:rPr lang="en" sz="1400"/>
              <a:t>Our </a:t>
            </a:r>
            <a:r>
              <a:rPr lang="en" sz="1400"/>
              <a:t>dataset</a:t>
            </a:r>
            <a:r>
              <a:rPr lang="en" sz="1400"/>
              <a:t> before feature processing had:</a:t>
            </a:r>
            <a:endParaRPr sz="1400"/>
          </a:p>
          <a:p>
            <a:pPr indent="0" lvl="0" marL="0" rtl="0" algn="l">
              <a:spcBef>
                <a:spcPts val="1200"/>
              </a:spcBef>
              <a:spcAft>
                <a:spcPts val="1200"/>
              </a:spcAft>
              <a:buNone/>
            </a:pPr>
            <a:r>
              <a:rPr lang="en" sz="1400"/>
              <a:t>~30k rows and 222 cols</a:t>
            </a:r>
            <a:endParaRPr sz="1400"/>
          </a:p>
        </p:txBody>
      </p:sp>
      <p:pic>
        <p:nvPicPr>
          <p:cNvPr id="136" name="Google Shape;136;p21"/>
          <p:cNvPicPr preferRelativeResize="0"/>
          <p:nvPr/>
        </p:nvPicPr>
        <p:blipFill>
          <a:blip r:embed="rId3">
            <a:alphaModFix/>
          </a:blip>
          <a:stretch>
            <a:fillRect/>
          </a:stretch>
        </p:blipFill>
        <p:spPr>
          <a:xfrm>
            <a:off x="4537825" y="2153189"/>
            <a:ext cx="3957700" cy="211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