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6.jpg" ContentType="image/jpg"/>
  <Override PartName="/ppt/media/image27.jpg" ContentType="image/jpg"/>
  <Override PartName="/ppt/media/image28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53" r:id="rId23"/>
    <p:sldId id="278" r:id="rId24"/>
    <p:sldId id="279" r:id="rId25"/>
    <p:sldId id="280" r:id="rId26"/>
    <p:sldId id="281" r:id="rId27"/>
    <p:sldId id="282" r:id="rId28"/>
    <p:sldId id="283" r:id="rId29"/>
    <p:sldId id="356" r:id="rId30"/>
    <p:sldId id="357" r:id="rId31"/>
    <p:sldId id="358" r:id="rId32"/>
    <p:sldId id="359" r:id="rId33"/>
    <p:sldId id="360" r:id="rId34"/>
    <p:sldId id="361" r:id="rId35"/>
    <p:sldId id="363" r:id="rId36"/>
    <p:sldId id="364" r:id="rId37"/>
    <p:sldId id="365" r:id="rId38"/>
    <p:sldId id="366" r:id="rId39"/>
    <p:sldId id="354" r:id="rId40"/>
    <p:sldId id="355" r:id="rId41"/>
    <p:sldId id="325" r:id="rId42"/>
    <p:sldId id="326" r:id="rId43"/>
    <p:sldId id="368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6" r:id="rId53"/>
    <p:sldId id="337" r:id="rId54"/>
    <p:sldId id="369" r:id="rId55"/>
    <p:sldId id="370" r:id="rId56"/>
    <p:sldId id="372" r:id="rId57"/>
    <p:sldId id="374" r:id="rId58"/>
    <p:sldId id="375" r:id="rId59"/>
    <p:sldId id="373" r:id="rId60"/>
  </p:sldIdLst>
  <p:sldSz cx="12192000" cy="6858000"/>
  <p:notesSz cx="6858000" cy="9144000"/>
  <p:custDataLst>
    <p:tags r:id="rId62"/>
  </p:custDataLst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0" autoAdjust="0"/>
  </p:normalViewPr>
  <p:slideViewPr>
    <p:cSldViewPr snapToGrid="0">
      <p:cViewPr varScale="1">
        <p:scale>
          <a:sx n="86" d="100"/>
          <a:sy n="86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4FD7-7A22-4B93-89B0-EFCD1C0CD3D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F5476-8A1A-41F0-9974-C24983936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F5476-8A1A-41F0-9974-C24983936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69403f239d945cf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g69403f239d945cf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 Double is a generic term for any case where you replace a production object or procedure with another for testing purposes. In automated unit testing, a test double replaces an object on which the System Under Test (SUT) depends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 doubles are popularly (and incorrectly) called Mock objects, but in reality, a mock object is a very specific type of test double.</a:t>
            </a:r>
            <a:endParaRPr dirty="0"/>
          </a:p>
        </p:txBody>
      </p:sp>
      <p:sp>
        <p:nvSpPr>
          <p:cNvPr id="24" name="Google Shape;24;g69403f239d945cf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43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69403f239d945cf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g69403f239d945cf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g69403f239d945cf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07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unit testing</a:t>
            </a:r>
            <a:r>
              <a:rPr lang="en-US" baseline="0" dirty="0" smtClean="0"/>
              <a:t> t</a:t>
            </a:r>
            <a:r>
              <a:rPr lang="en-US" dirty="0" smtClean="0"/>
              <a:t>he problem is that to make a single unit work, you often need other units - hence the need for some kind of warehouse in our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F5476-8A1A-41F0-9974-C24983936B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unit testing</a:t>
            </a:r>
            <a:r>
              <a:rPr lang="en-US" baseline="0" dirty="0" smtClean="0"/>
              <a:t> t</a:t>
            </a:r>
            <a:r>
              <a:rPr lang="en-US" dirty="0" smtClean="0"/>
              <a:t>he problem is that to make a single unit work, you often need other units - hence the need for some kind of warehouse in our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F5476-8A1A-41F0-9974-C24983936B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testing is a type of testing which verifies that each </a:t>
            </a:r>
            <a:r>
              <a:rPr lang="en-US" b="1" dirty="0" smtClean="0"/>
              <a:t>function</a:t>
            </a:r>
            <a:r>
              <a:rPr lang="en-US" dirty="0" smtClean="0"/>
              <a:t> of the software application operates in conformance with the requirement specification.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F5476-8A1A-41F0-9974-C24983936B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https://www.youtube.com/watch?v=yrRqNzJTBjk&amp;list=WL&amp;index=78&amp;t=0s (2:0)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F5476-8A1A-41F0-9974-C24983936B4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1FF6B2-9C55-4EDC-B8C4-C9622218BB84}" type="datetime1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41A-0CCD-4CF4-9360-22D4A3FB1478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1BA-35B7-4BF3-95B2-87CCF6D29CB6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6656" y="2011680"/>
            <a:ext cx="10753725" cy="4543017"/>
          </a:xfrm>
        </p:spPr>
        <p:txBody>
          <a:bodyPr>
            <a:normAutofit/>
          </a:bodyPr>
          <a:lstStyle>
            <a:lvl1pPr marL="225425" indent="-225425">
              <a:buFont typeface="Courier New" panose="02070309020205020404" pitchFamily="49" charset="0"/>
              <a:buChar char="o"/>
              <a:defRPr sz="3200"/>
            </a:lvl1pPr>
            <a:lvl2pPr marL="396875" indent="-104775">
              <a:buFont typeface="Courier New" panose="02070309020205020404" pitchFamily="49" charset="0"/>
              <a:buChar char="o"/>
              <a:defRPr sz="2800"/>
            </a:lvl2pPr>
            <a:lvl3pPr marL="795338" indent="-203200">
              <a:buFont typeface="Courier New" panose="02070309020205020404" pitchFamily="49" charset="0"/>
              <a:buChar char="o"/>
              <a:defRPr sz="2800"/>
            </a:lvl3pPr>
            <a:lvl4pPr marL="1139825" indent="-225425">
              <a:buFont typeface="Courier New" panose="02070309020205020404" pitchFamily="49" charset="0"/>
              <a:buChar char="o"/>
              <a:tabLst/>
              <a:defRPr sz="2400"/>
            </a:lvl4pPr>
            <a:lvl5pPr marL="1311275" indent="-223838">
              <a:buFont typeface="Courier New" panose="02070309020205020404" pitchFamily="49" charset="0"/>
              <a:buChar char="o"/>
              <a:defRPr sz="2400"/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023-FEEF-47CE-90E4-62257B123DB2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7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86EF-BE93-4101-9C66-D0E3BA5E1DB6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BCF-EA01-4F93-B6FA-8CF4EE873F41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BA8-B7BB-4AEA-BB09-072FA6B00C8A}" type="datetime1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4CB2-6C9C-4344-9F90-DABB75F05E6D}" type="datetime1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DFB9-D896-4C44-9C9C-5BCBD5E791BB}" type="datetime1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1ACA-BB07-4486-9257-DD9D15974CF4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160E21F-3549-43E9-BF21-98BE7069C786}" type="datetime1">
              <a:rPr lang="en-US" smtClean="0"/>
              <a:t>6/20/2019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257761F-DD7E-4D43-8EE4-D3E82F87DBD0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74C7E74-3542-43BF-8D79-C947555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gtavasoli/testing-workshop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L0i7F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artbleed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meter-plugins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duke.edu/courses/cps296.4/fall13/838-CloudPapers/dean_longtail.pdf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colyer.org/2015/01/15/the-tail-at-sca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Introduction to Software Testing</a:t>
            </a:r>
          </a:p>
          <a:p>
            <a:r>
              <a:rPr lang="en-US" dirty="0" err="1" smtClean="0"/>
              <a:t>Gholamhossein</a:t>
            </a:r>
            <a:r>
              <a:rPr lang="en-US" dirty="0" smtClean="0"/>
              <a:t> </a:t>
            </a:r>
            <a:r>
              <a:rPr lang="en-US" dirty="0" err="1" smtClean="0"/>
              <a:t>Tavasoli</a:t>
            </a:r>
            <a:r>
              <a:rPr lang="en-US" dirty="0" smtClean="0"/>
              <a:t> @ ZNU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55" y="396308"/>
            <a:ext cx="111785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Unit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 Test </a:t>
            </a:r>
            <a:r>
              <a:rPr lang="en-US" dirty="0"/>
              <a:t>individual units in isolation.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Find </a:t>
            </a:r>
            <a:r>
              <a:rPr lang="en-US" dirty="0"/>
              <a:t>defects in software components (e.g., functions, classes).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Done </a:t>
            </a:r>
            <a:r>
              <a:rPr lang="en-US" dirty="0"/>
              <a:t>by developers.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general, </a:t>
            </a:r>
            <a:r>
              <a:rPr lang="en-US" b="1" dirty="0"/>
              <a:t>white-box</a:t>
            </a:r>
            <a:r>
              <a:rPr lang="en-US" dirty="0"/>
              <a:t> tests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Unit Test?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02" y="2011363"/>
            <a:ext cx="5722197" cy="4543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Unit </a:t>
            </a:r>
            <a:r>
              <a:rPr lang="en-US" dirty="0" smtClean="0"/>
              <a:t>Testing</a:t>
            </a:r>
          </a:p>
          <a:p>
            <a:r>
              <a:rPr lang="en-US" dirty="0"/>
              <a:t> Integration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 Test </a:t>
            </a:r>
            <a:r>
              <a:rPr lang="en-US" dirty="0"/>
              <a:t>communication/interaction of units (i.e., their interfaces). </a:t>
            </a:r>
          </a:p>
          <a:p>
            <a:pPr lvl="1"/>
            <a:r>
              <a:rPr lang="en-US" dirty="0" smtClean="0"/>
              <a:t> Maybe </a:t>
            </a:r>
            <a:r>
              <a:rPr lang="en-US" dirty="0"/>
              <a:t>separate unit integration and system integration tests. </a:t>
            </a:r>
          </a:p>
          <a:p>
            <a:pPr lvl="1"/>
            <a:r>
              <a:rPr lang="en-US" dirty="0" smtClean="0"/>
              <a:t> Done </a:t>
            </a:r>
            <a:r>
              <a:rPr lang="en-US" dirty="0"/>
              <a:t>by developers. </a:t>
            </a:r>
          </a:p>
          <a:p>
            <a:pPr lvl="1"/>
            <a:r>
              <a:rPr lang="en-US" dirty="0" smtClean="0"/>
              <a:t> Primarily </a:t>
            </a:r>
            <a:r>
              <a:rPr lang="en-US" b="1" dirty="0"/>
              <a:t>white-box</a:t>
            </a:r>
            <a:r>
              <a:rPr lang="en-US" dirty="0"/>
              <a:t> tests, but also </a:t>
            </a:r>
            <a:r>
              <a:rPr lang="en-US" b="1" dirty="0"/>
              <a:t>black-box</a:t>
            </a:r>
            <a:r>
              <a:rPr lang="en-US" dirty="0"/>
              <a:t> tests.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Integration Test?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02" y="2011363"/>
            <a:ext cx="5722197" cy="4543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Unit </a:t>
            </a:r>
            <a:r>
              <a:rPr lang="en-US" dirty="0" smtClean="0"/>
              <a:t>Testing</a:t>
            </a:r>
          </a:p>
          <a:p>
            <a:r>
              <a:rPr lang="en-US" dirty="0"/>
              <a:t> Integration </a:t>
            </a:r>
            <a:r>
              <a:rPr lang="en-US" dirty="0" smtClean="0"/>
              <a:t>Testing</a:t>
            </a:r>
          </a:p>
          <a:p>
            <a:r>
              <a:rPr lang="en-US" dirty="0"/>
              <a:t> System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 Test complete, integrated system. </a:t>
            </a:r>
          </a:p>
          <a:p>
            <a:pPr lvl="1"/>
            <a:r>
              <a:rPr lang="en-US" dirty="0" smtClean="0"/>
              <a:t> Evaluate </a:t>
            </a:r>
            <a:r>
              <a:rPr lang="en-US" dirty="0"/>
              <a:t>system compliance with specified requirements. </a:t>
            </a:r>
          </a:p>
          <a:p>
            <a:pPr lvl="1"/>
            <a:r>
              <a:rPr lang="en-US" dirty="0" smtClean="0"/>
              <a:t> Stress</a:t>
            </a:r>
            <a:r>
              <a:rPr lang="en-US" dirty="0"/>
              <a:t>, performance, usability etc. testing. </a:t>
            </a:r>
          </a:p>
          <a:p>
            <a:pPr lvl="1"/>
            <a:r>
              <a:rPr lang="en-US" dirty="0" smtClean="0"/>
              <a:t> Done </a:t>
            </a:r>
            <a:r>
              <a:rPr lang="en-US" dirty="0"/>
              <a:t>by (external) testers. </a:t>
            </a:r>
          </a:p>
          <a:p>
            <a:pPr lvl="1"/>
            <a:r>
              <a:rPr lang="en-US" dirty="0" smtClean="0"/>
              <a:t> In </a:t>
            </a:r>
            <a:r>
              <a:rPr lang="en-US" dirty="0"/>
              <a:t>general, black-box tests. Additional white-box tests possible.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Unit </a:t>
            </a:r>
            <a:r>
              <a:rPr lang="en-US" dirty="0" smtClean="0"/>
              <a:t>Testing</a:t>
            </a:r>
          </a:p>
          <a:p>
            <a:r>
              <a:rPr lang="en-US" dirty="0"/>
              <a:t> Integration </a:t>
            </a:r>
            <a:r>
              <a:rPr lang="en-US" dirty="0" smtClean="0"/>
              <a:t>Testing</a:t>
            </a:r>
          </a:p>
          <a:p>
            <a:r>
              <a:rPr lang="en-US" dirty="0"/>
              <a:t> System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/>
              <a:t> Acceptance Testing </a:t>
            </a:r>
            <a:endParaRPr lang="en-US" dirty="0" smtClean="0"/>
          </a:p>
          <a:p>
            <a:pPr lvl="1"/>
            <a:r>
              <a:rPr lang="en-US" dirty="0"/>
              <a:t> Test complete, integrated system. </a:t>
            </a:r>
          </a:p>
          <a:p>
            <a:pPr lvl="1"/>
            <a:r>
              <a:rPr lang="en-US" dirty="0" smtClean="0"/>
              <a:t> Evaluate </a:t>
            </a:r>
            <a:r>
              <a:rPr lang="en-US" dirty="0"/>
              <a:t>system compliance with specified acceptance criteria. </a:t>
            </a:r>
          </a:p>
          <a:p>
            <a:pPr lvl="1"/>
            <a:r>
              <a:rPr lang="en-US" dirty="0" smtClean="0"/>
              <a:t> May </a:t>
            </a:r>
            <a:r>
              <a:rPr lang="en-US" dirty="0"/>
              <a:t>be performed at various times during development. </a:t>
            </a:r>
          </a:p>
          <a:p>
            <a:pPr lvl="1"/>
            <a:r>
              <a:rPr lang="en-US" dirty="0" smtClean="0"/>
              <a:t> Done by customers/users. </a:t>
            </a:r>
            <a:endParaRPr lang="en-US" dirty="0"/>
          </a:p>
          <a:p>
            <a:pPr lvl="1"/>
            <a:r>
              <a:rPr lang="en-US" dirty="0" smtClean="0"/>
              <a:t> Only </a:t>
            </a:r>
            <a:r>
              <a:rPr lang="en-US" dirty="0"/>
              <a:t>black-box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Technologies</a:t>
            </a:r>
          </a:p>
          <a:p>
            <a:pPr lvl="1"/>
            <a:r>
              <a:rPr lang="en-US" dirty="0" smtClean="0"/>
              <a:t> Python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Flask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Flaskr</a:t>
            </a:r>
          </a:p>
          <a:p>
            <a:pPr lvl="1"/>
            <a:r>
              <a:rPr lang="en-US" dirty="0" smtClean="0"/>
              <a:t> NGINX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uWSGI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Ubuntu Server (VM)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PyCharm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84" y="499533"/>
            <a:ext cx="5050114" cy="170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552" y="2110456"/>
            <a:ext cx="2596375" cy="1452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36" y="4004970"/>
            <a:ext cx="1939403" cy="193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35" y="4708393"/>
            <a:ext cx="1608360" cy="1608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63" y="2281260"/>
            <a:ext cx="1777982" cy="6320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4" y="3206065"/>
            <a:ext cx="2365842" cy="7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clone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github.com/gtavasoli/testing-workshop.git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cd testing-workshop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71" y="3092841"/>
            <a:ext cx="5894452" cy="37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Unit Tests</a:t>
            </a:r>
          </a:p>
          <a:p>
            <a:r>
              <a:rPr lang="en-US" dirty="0"/>
              <a:t> </a:t>
            </a:r>
            <a:r>
              <a:rPr lang="en-US" dirty="0" smtClean="0"/>
              <a:t>Simple Flask Apps</a:t>
            </a:r>
          </a:p>
          <a:p>
            <a:r>
              <a:rPr lang="en-US" dirty="0"/>
              <a:t> </a:t>
            </a:r>
            <a:r>
              <a:rPr lang="en-US" dirty="0" smtClean="0"/>
              <a:t>Flaskr</a:t>
            </a:r>
          </a:p>
          <a:p>
            <a:r>
              <a:rPr lang="en-US" dirty="0"/>
              <a:t> </a:t>
            </a:r>
            <a:r>
              <a:rPr lang="en-US" dirty="0" smtClean="0"/>
              <a:t>JMeter Profiles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60" y="0"/>
            <a:ext cx="354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4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97143" y="5769429"/>
            <a:ext cx="2177143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Security</a:t>
            </a:r>
            <a:endParaRPr lang="en-US" dirty="0"/>
          </a:p>
          <a:p>
            <a:r>
              <a:rPr lang="en-US" dirty="0"/>
              <a:t> Regression</a:t>
            </a:r>
          </a:p>
          <a:p>
            <a:r>
              <a:rPr lang="en-US" dirty="0"/>
              <a:t> Business Logic</a:t>
            </a:r>
          </a:p>
          <a:p>
            <a:r>
              <a:rPr lang="en-US" dirty="0"/>
              <a:t> Accessibility</a:t>
            </a:r>
          </a:p>
          <a:p>
            <a:r>
              <a:rPr lang="en-US" dirty="0"/>
              <a:t> Performance</a:t>
            </a:r>
          </a:p>
          <a:p>
            <a:r>
              <a:rPr lang="en-US" dirty="0"/>
              <a:t> User Interface</a:t>
            </a:r>
          </a:p>
          <a:p>
            <a:r>
              <a:rPr lang="en-US" dirty="0"/>
              <a:t> Integration</a:t>
            </a:r>
          </a:p>
          <a:p>
            <a:r>
              <a:rPr lang="en-US" dirty="0"/>
              <a:t> Internationalization</a:t>
            </a:r>
          </a:p>
          <a:p>
            <a:r>
              <a:rPr lang="en-US" dirty="0"/>
              <a:t>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74" y="2557340"/>
            <a:ext cx="3391143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Sample 1 – Calculator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Test operators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Floating point division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Division by zero</a:t>
            </a:r>
          </a:p>
          <a:p>
            <a:r>
              <a:rPr lang="en-US" dirty="0"/>
              <a:t> </a:t>
            </a:r>
            <a:r>
              <a:rPr lang="en-US" dirty="0" smtClean="0"/>
              <a:t>Sample 2 – Employee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Setup &amp; Teardown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Setup &amp; Teardown </a:t>
            </a:r>
            <a:r>
              <a:rPr lang="en-US" dirty="0" smtClean="0"/>
              <a:t>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Double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4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05" y="2882686"/>
            <a:ext cx="8272391" cy="280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Double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4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Dummy</a:t>
            </a:r>
            <a:r>
              <a:rPr lang="en-US" dirty="0"/>
              <a:t> → I do nothing at all but to fill parameter </a:t>
            </a:r>
            <a:r>
              <a:rPr lang="en-US" dirty="0" smtClean="0"/>
              <a:t>list</a:t>
            </a:r>
          </a:p>
          <a:p>
            <a:r>
              <a:rPr lang="en-US" b="1" dirty="0"/>
              <a:t> Stub</a:t>
            </a:r>
            <a:r>
              <a:rPr lang="en-US" dirty="0"/>
              <a:t> → canned </a:t>
            </a:r>
            <a:r>
              <a:rPr lang="en-US" dirty="0" smtClean="0"/>
              <a:t>Answers</a:t>
            </a:r>
          </a:p>
          <a:p>
            <a:r>
              <a:rPr lang="en-US" b="1" dirty="0" smtClean="0"/>
              <a:t> Spy</a:t>
            </a:r>
            <a:r>
              <a:rPr lang="en-US" dirty="0" smtClean="0"/>
              <a:t> </a:t>
            </a:r>
            <a:r>
              <a:rPr lang="en-US" dirty="0"/>
              <a:t>→ stubs + interaction recording (for late interaction expectations verification</a:t>
            </a:r>
            <a:r>
              <a:rPr lang="en-US" dirty="0" smtClean="0"/>
              <a:t>)</a:t>
            </a:r>
          </a:p>
          <a:p>
            <a:r>
              <a:rPr lang="en-US" b="1" dirty="0"/>
              <a:t> Mock</a:t>
            </a:r>
            <a:r>
              <a:rPr lang="en-US" dirty="0"/>
              <a:t> → stubs + expectations on </a:t>
            </a:r>
            <a:r>
              <a:rPr lang="en-US" dirty="0" smtClean="0"/>
              <a:t>interaction</a:t>
            </a:r>
          </a:p>
          <a:p>
            <a:r>
              <a:rPr lang="en-US" b="1" dirty="0"/>
              <a:t> Fake</a:t>
            </a:r>
            <a:r>
              <a:rPr lang="en-US" dirty="0"/>
              <a:t> → I seem real but no</a:t>
            </a:r>
            <a:endParaRPr lang="en-US" dirty="0" smtClean="0"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8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/>
              <a:t>The term 'Mock Objects' has become a popular one to describe special case objects that mimic real objects for testing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 Mocking </a:t>
            </a:r>
            <a:r>
              <a:rPr lang="en-US" dirty="0"/>
              <a:t>makes unit testing easier!</a:t>
            </a:r>
          </a:p>
          <a:p>
            <a:r>
              <a:rPr lang="en-US" dirty="0"/>
              <a:t> Verifies behavior (calls) to a </a:t>
            </a:r>
            <a:r>
              <a:rPr lang="en-US" dirty="0" smtClean="0"/>
              <a:t>method.</a:t>
            </a:r>
            <a:endParaRPr lang="en-US" dirty="0"/>
          </a:p>
          <a:p>
            <a:r>
              <a:rPr lang="en-US" dirty="0"/>
              <a:t> A mock object simulates the behavior of real objects in controlled </a:t>
            </a:r>
            <a:r>
              <a:rPr lang="en-US" dirty="0" smtClean="0"/>
              <a:t>ways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Mocks?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30" y="2011363"/>
            <a:ext cx="6062015" cy="4543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Mocks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Eliminates dependencies in the CUT (class under test)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Isolate Unite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316" y="3669878"/>
            <a:ext cx="3332986" cy="198882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159828" y="4079973"/>
            <a:ext cx="6095999" cy="1077685"/>
            <a:chOff x="5159828" y="4079973"/>
            <a:chExt cx="6095999" cy="1077685"/>
          </a:xfrm>
        </p:grpSpPr>
        <p:sp>
          <p:nvSpPr>
            <p:cNvPr id="7" name="Rounded Rectangle 6"/>
            <p:cNvSpPr/>
            <p:nvPr/>
          </p:nvSpPr>
          <p:spPr>
            <a:xfrm>
              <a:off x="5159828" y="4079973"/>
              <a:ext cx="2275114" cy="1077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foo(x)</a:t>
              </a:r>
              <a:endParaRPr lang="en-US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80713" y="4079973"/>
              <a:ext cx="2275114" cy="107768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bar(x)</a:t>
              </a:r>
              <a:endParaRPr lang="en-US" sz="2800" dirty="0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7434942" y="4618816"/>
              <a:ext cx="1545771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Multiply 11"/>
          <p:cNvSpPr/>
          <p:nvPr/>
        </p:nvSpPr>
        <p:spPr>
          <a:xfrm>
            <a:off x="7476242" y="3941649"/>
            <a:ext cx="1354333" cy="135433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48698"/>
            <a:ext cx="797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Copyright: Based on “</a:t>
            </a:r>
            <a:r>
              <a:rPr lang="en-US" dirty="0" smtClean="0">
                <a:hlinkClick r:id="rId4"/>
              </a:rPr>
              <a:t>Mocking Strategies</a:t>
            </a:r>
            <a:r>
              <a:rPr lang="en-US" dirty="0" smtClean="0"/>
              <a:t>” – slides from 26 to end of mocking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4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Mocks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Tests methods that have no return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32" y="3669878"/>
            <a:ext cx="4441719" cy="20116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712029" y="3821523"/>
            <a:ext cx="7389067" cy="728706"/>
            <a:chOff x="3712029" y="3821523"/>
            <a:chExt cx="7389067" cy="728706"/>
          </a:xfrm>
        </p:grpSpPr>
        <p:sp>
          <p:nvSpPr>
            <p:cNvPr id="7" name="Rectangle 6"/>
            <p:cNvSpPr/>
            <p:nvPr/>
          </p:nvSpPr>
          <p:spPr>
            <a:xfrm>
              <a:off x="5309895" y="3821523"/>
              <a:ext cx="57912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How do we know that bar(x) has been called?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712029" y="4125381"/>
              <a:ext cx="1578428" cy="42484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1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Mocks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Tests 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224" y="3669878"/>
            <a:ext cx="6924675" cy="18764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419600" y="3390048"/>
            <a:ext cx="6810419" cy="1410552"/>
            <a:chOff x="4419600" y="3390048"/>
            <a:chExt cx="6810419" cy="1410552"/>
          </a:xfrm>
        </p:grpSpPr>
        <p:sp>
          <p:nvSpPr>
            <p:cNvPr id="7" name="Rectangle 6"/>
            <p:cNvSpPr/>
            <p:nvPr/>
          </p:nvSpPr>
          <p:spPr>
            <a:xfrm>
              <a:off x="6774953" y="3390048"/>
              <a:ext cx="4455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</a:rPr>
                <a:t>How do we generate this exception???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9600" y="3669878"/>
              <a:ext cx="2355353" cy="113072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Mocks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Eliminate </a:t>
            </a:r>
            <a:r>
              <a:rPr lang="en-US" dirty="0"/>
              <a:t>dependency on database </a:t>
            </a:r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 Speed </a:t>
            </a:r>
            <a:r>
              <a:rPr lang="en-US" dirty="0"/>
              <a:t>up testing!</a:t>
            </a:r>
            <a:endParaRPr lang="en-US" dirty="0" smtClean="0"/>
          </a:p>
          <a:p>
            <a:r>
              <a:rPr lang="en-US" dirty="0"/>
              <a:t> Reduce test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 Don’t </a:t>
            </a:r>
            <a:r>
              <a:rPr lang="en-US" dirty="0"/>
              <a:t>have to write complex logic to </a:t>
            </a:r>
            <a:r>
              <a:rPr lang="en-US" dirty="0" smtClean="0"/>
              <a:t>handle behavior </a:t>
            </a:r>
            <a:r>
              <a:rPr lang="en-US" dirty="0"/>
              <a:t>of methods not under </a:t>
            </a:r>
            <a:r>
              <a:rPr lang="en-US" dirty="0" smtClean="0"/>
              <a:t>test</a:t>
            </a:r>
          </a:p>
          <a:p>
            <a:r>
              <a:rPr lang="en-US" dirty="0"/>
              <a:t> Don’t have to wait to implement </a:t>
            </a:r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Friend Finder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8087270" cy="4543017"/>
          </a:xfrm>
        </p:spPr>
        <p:txBody>
          <a:bodyPr/>
          <a:lstStyle/>
          <a:p>
            <a:r>
              <a:rPr lang="en-US" dirty="0"/>
              <a:t> Create a method to return a new, random friendship </a:t>
            </a:r>
            <a:r>
              <a:rPr lang="en-US" dirty="0" smtClean="0"/>
              <a:t>candidate</a:t>
            </a:r>
          </a:p>
          <a:p>
            <a:pPr lvl="1"/>
            <a:r>
              <a:rPr lang="en-US" dirty="0"/>
              <a:t> Must not show the same </a:t>
            </a:r>
            <a:r>
              <a:rPr lang="en-US" dirty="0" smtClean="0"/>
              <a:t>person</a:t>
            </a:r>
          </a:p>
          <a:p>
            <a:pPr lvl="1"/>
            <a:r>
              <a:rPr lang="en-US" dirty="0"/>
              <a:t> Must not show someone the user has </a:t>
            </a:r>
            <a:r>
              <a:rPr lang="en-US" dirty="0" smtClean="0"/>
              <a:t>already visit 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20" y="2138696"/>
            <a:ext cx="3495780" cy="47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Famous Software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Heartbleed</a:t>
            </a:r>
            <a:endParaRPr lang="en-US" dirty="0" smtClean="0"/>
          </a:p>
          <a:p>
            <a:pPr lvl="1"/>
            <a:r>
              <a:rPr lang="en-US" dirty="0"/>
              <a:t> Heartbeat Extension of TLS is used to keep Datagram TLS </a:t>
            </a:r>
            <a:r>
              <a:rPr lang="en-US" dirty="0" smtClean="0"/>
              <a:t>sessions open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 Simple </a:t>
            </a:r>
            <a:r>
              <a:rPr lang="en-US" dirty="0"/>
              <a:t>request and response scheme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 </a:t>
            </a:r>
            <a:r>
              <a:rPr lang="en-US" i="0" dirty="0" smtClean="0"/>
              <a:t>“send </a:t>
            </a:r>
            <a:r>
              <a:rPr lang="en-US" i="0" dirty="0"/>
              <a:t>me </a:t>
            </a:r>
            <a:r>
              <a:rPr lang="en-US" dirty="0"/>
              <a:t>back the following (padded) string which </a:t>
            </a:r>
            <a:r>
              <a:rPr lang="en-US" i="0" dirty="0"/>
              <a:t>is n bytes </a:t>
            </a:r>
            <a:r>
              <a:rPr lang="en-US" dirty="0"/>
              <a:t>long</a:t>
            </a:r>
            <a:r>
              <a:rPr lang="en-US" dirty="0" smtClean="0"/>
              <a:t>.”</a:t>
            </a:r>
          </a:p>
          <a:p>
            <a:pPr lvl="1"/>
            <a:r>
              <a:rPr lang="en-US" dirty="0"/>
              <a:t> An attacker just had to request a long string, while telling it is short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Other party responded with short string, then leaked potentially confidential data</a:t>
            </a:r>
            <a:r>
              <a:rPr lang="en-US" dirty="0" smtClean="0"/>
              <a:t>.</a:t>
            </a:r>
          </a:p>
          <a:p>
            <a:r>
              <a:rPr lang="en-US" dirty="0"/>
              <a:t> Video </a:t>
            </a:r>
            <a:r>
              <a:rPr lang="en-US" sz="2400" dirty="0"/>
              <a:t>(https://</a:t>
            </a:r>
            <a:r>
              <a:rPr lang="en-US" sz="2400" dirty="0" smtClean="0"/>
              <a:t>youtu.be/WgrBrPW_Zn4)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904" y="170916"/>
            <a:ext cx="2187561" cy="2615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391046">
            <a:off x="5910994" y="5735053"/>
            <a:ext cx="247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heartbleed.com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65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30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1981200" y="2590800"/>
            <a:ext cx="8229600" cy="1676400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826850" y="5107022"/>
            <a:ext cx="8083686" cy="1023403"/>
            <a:chOff x="5159827" y="4079973"/>
            <a:chExt cx="6817131" cy="1077685"/>
          </a:xfrm>
        </p:grpSpPr>
        <p:sp>
          <p:nvSpPr>
            <p:cNvPr id="7" name="Rounded Rectangle 6"/>
            <p:cNvSpPr/>
            <p:nvPr/>
          </p:nvSpPr>
          <p:spPr>
            <a:xfrm>
              <a:off x="5159827" y="4079973"/>
              <a:ext cx="2518482" cy="1077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get_next_person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80713" y="4079973"/>
              <a:ext cx="2996245" cy="107768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g</a:t>
              </a:r>
              <a:r>
                <a:rPr lang="en-US" sz="2400" dirty="0" err="1" smtClean="0"/>
                <a:t>et_random_person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7678309" y="4618816"/>
              <a:ext cx="1302404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" name="object 5"/>
          <p:cNvSpPr/>
          <p:nvPr/>
        </p:nvSpPr>
        <p:spPr>
          <a:xfrm>
            <a:off x="7620762" y="3365753"/>
            <a:ext cx="1289774" cy="718567"/>
          </a:xfrm>
          <a:custGeom>
            <a:avLst/>
            <a:gdLst/>
            <a:ahLst/>
            <a:cxnLst/>
            <a:rect l="l" t="t" r="r" b="b"/>
            <a:pathLst>
              <a:path w="899667" h="1277366">
                <a:moveTo>
                  <a:pt x="29406" y="42052"/>
                </a:moveTo>
                <a:lnTo>
                  <a:pt x="31551" y="67714"/>
                </a:lnTo>
                <a:lnTo>
                  <a:pt x="878332" y="1277366"/>
                </a:lnTo>
                <a:lnTo>
                  <a:pt x="899667" y="1262634"/>
                </a:lnTo>
                <a:lnTo>
                  <a:pt x="52727" y="52807"/>
                </a:lnTo>
                <a:lnTo>
                  <a:pt x="29406" y="42052"/>
                </a:lnTo>
                <a:close/>
              </a:path>
              <a:path w="899667" h="1277366">
                <a:moveTo>
                  <a:pt x="0" y="0"/>
                </a:moveTo>
                <a:lnTo>
                  <a:pt x="9271" y="111760"/>
                </a:lnTo>
                <a:lnTo>
                  <a:pt x="9778" y="118872"/>
                </a:lnTo>
                <a:lnTo>
                  <a:pt x="16128" y="124206"/>
                </a:lnTo>
                <a:lnTo>
                  <a:pt x="23240" y="123571"/>
                </a:lnTo>
                <a:lnTo>
                  <a:pt x="30352" y="123062"/>
                </a:lnTo>
                <a:lnTo>
                  <a:pt x="35687" y="116712"/>
                </a:lnTo>
                <a:lnTo>
                  <a:pt x="35051" y="109600"/>
                </a:lnTo>
                <a:lnTo>
                  <a:pt x="31551" y="67714"/>
                </a:lnTo>
                <a:lnTo>
                  <a:pt x="4063" y="28448"/>
                </a:lnTo>
                <a:lnTo>
                  <a:pt x="25273" y="13588"/>
                </a:lnTo>
                <a:lnTo>
                  <a:pt x="29534" y="13588"/>
                </a:lnTo>
                <a:lnTo>
                  <a:pt x="0" y="0"/>
                </a:lnTo>
                <a:close/>
              </a:path>
              <a:path w="899667" h="1277366">
                <a:moveTo>
                  <a:pt x="29534" y="13588"/>
                </a:moveTo>
                <a:lnTo>
                  <a:pt x="25273" y="13588"/>
                </a:lnTo>
                <a:lnTo>
                  <a:pt x="52727" y="52807"/>
                </a:lnTo>
                <a:lnTo>
                  <a:pt x="91059" y="70485"/>
                </a:lnTo>
                <a:lnTo>
                  <a:pt x="97536" y="73406"/>
                </a:lnTo>
                <a:lnTo>
                  <a:pt x="105155" y="70612"/>
                </a:lnTo>
                <a:lnTo>
                  <a:pt x="108203" y="64135"/>
                </a:lnTo>
                <a:lnTo>
                  <a:pt x="111125" y="57658"/>
                </a:lnTo>
                <a:lnTo>
                  <a:pt x="108330" y="49911"/>
                </a:lnTo>
                <a:lnTo>
                  <a:pt x="101853" y="46862"/>
                </a:lnTo>
                <a:lnTo>
                  <a:pt x="29534" y="13588"/>
                </a:lnTo>
                <a:close/>
              </a:path>
              <a:path w="899667" h="1277366">
                <a:moveTo>
                  <a:pt x="25273" y="13588"/>
                </a:moveTo>
                <a:lnTo>
                  <a:pt x="4063" y="28448"/>
                </a:lnTo>
                <a:lnTo>
                  <a:pt x="31551" y="67714"/>
                </a:lnTo>
                <a:lnTo>
                  <a:pt x="29406" y="42052"/>
                </a:lnTo>
                <a:lnTo>
                  <a:pt x="9271" y="32766"/>
                </a:lnTo>
                <a:lnTo>
                  <a:pt x="27559" y="19938"/>
                </a:lnTo>
                <a:lnTo>
                  <a:pt x="29718" y="19938"/>
                </a:lnTo>
                <a:lnTo>
                  <a:pt x="25273" y="13588"/>
                </a:lnTo>
                <a:close/>
              </a:path>
              <a:path w="899667" h="1277366">
                <a:moveTo>
                  <a:pt x="29718" y="19938"/>
                </a:moveTo>
                <a:lnTo>
                  <a:pt x="27559" y="19938"/>
                </a:lnTo>
                <a:lnTo>
                  <a:pt x="29406" y="42052"/>
                </a:lnTo>
                <a:lnTo>
                  <a:pt x="52727" y="52807"/>
                </a:lnTo>
                <a:lnTo>
                  <a:pt x="29718" y="19938"/>
                </a:lnTo>
                <a:close/>
              </a:path>
              <a:path w="899667" h="1277366">
                <a:moveTo>
                  <a:pt x="27559" y="19938"/>
                </a:moveTo>
                <a:lnTo>
                  <a:pt x="9271" y="32766"/>
                </a:lnTo>
                <a:lnTo>
                  <a:pt x="29406" y="42052"/>
                </a:lnTo>
                <a:lnTo>
                  <a:pt x="27559" y="19938"/>
                </a:lnTo>
                <a:close/>
              </a:path>
            </a:pathLst>
          </a:custGeom>
          <a:solidFill>
            <a:srgbClr val="D370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Freeform 15"/>
          <p:cNvSpPr/>
          <p:nvPr/>
        </p:nvSpPr>
        <p:spPr>
          <a:xfrm>
            <a:off x="7552936" y="3220423"/>
            <a:ext cx="1531028" cy="1020879"/>
          </a:xfrm>
          <a:custGeom>
            <a:avLst/>
            <a:gdLst>
              <a:gd name="connsiteX0" fmla="*/ 219464 w 1531028"/>
              <a:gd name="connsiteY0" fmla="*/ 38343 h 1020879"/>
              <a:gd name="connsiteX1" fmla="*/ 54094 w 1531028"/>
              <a:gd name="connsiteY1" fmla="*/ 96709 h 1020879"/>
              <a:gd name="connsiteX2" fmla="*/ 24911 w 1531028"/>
              <a:gd name="connsiteY2" fmla="*/ 291262 h 1020879"/>
              <a:gd name="connsiteX3" fmla="*/ 394562 w 1531028"/>
              <a:gd name="connsiteY3" fmla="*/ 660913 h 1020879"/>
              <a:gd name="connsiteX4" fmla="*/ 1396511 w 1531028"/>
              <a:gd name="connsiteY4" fmla="*/ 1020837 h 1020879"/>
              <a:gd name="connsiteX5" fmla="*/ 1396511 w 1531028"/>
              <a:gd name="connsiteY5" fmla="*/ 680368 h 1020879"/>
              <a:gd name="connsiteX6" fmla="*/ 219464 w 1531028"/>
              <a:gd name="connsiteY6" fmla="*/ 38343 h 102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1028" h="1020879">
                <a:moveTo>
                  <a:pt x="219464" y="38343"/>
                </a:moveTo>
                <a:cubicBezTo>
                  <a:pt x="-4272" y="-58933"/>
                  <a:pt x="86519" y="54556"/>
                  <a:pt x="54094" y="96709"/>
                </a:cubicBezTo>
                <a:cubicBezTo>
                  <a:pt x="21668" y="138862"/>
                  <a:pt x="-31834" y="197228"/>
                  <a:pt x="24911" y="291262"/>
                </a:cubicBezTo>
                <a:cubicBezTo>
                  <a:pt x="81656" y="385296"/>
                  <a:pt x="165962" y="539317"/>
                  <a:pt x="394562" y="660913"/>
                </a:cubicBezTo>
                <a:cubicBezTo>
                  <a:pt x="623162" y="782509"/>
                  <a:pt x="1229520" y="1017595"/>
                  <a:pt x="1396511" y="1020837"/>
                </a:cubicBezTo>
                <a:cubicBezTo>
                  <a:pt x="1563502" y="1024079"/>
                  <a:pt x="1587821" y="842496"/>
                  <a:pt x="1396511" y="680368"/>
                </a:cubicBezTo>
                <a:cubicBezTo>
                  <a:pt x="1205201" y="518240"/>
                  <a:pt x="443200" y="135619"/>
                  <a:pt x="219464" y="38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577847" y="3511685"/>
            <a:ext cx="3928606" cy="1600826"/>
            <a:chOff x="7577847" y="3511685"/>
            <a:chExt cx="3928606" cy="1600826"/>
          </a:xfrm>
        </p:grpSpPr>
        <p:sp>
          <p:nvSpPr>
            <p:cNvPr id="14" name="object 6"/>
            <p:cNvSpPr txBox="1"/>
            <p:nvPr/>
          </p:nvSpPr>
          <p:spPr>
            <a:xfrm>
              <a:off x="9094088" y="4004436"/>
              <a:ext cx="2412365" cy="110807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/>
              <a:r>
                <a:rPr dirty="0">
                  <a:latin typeface="Arial"/>
                  <a:cs typeface="Arial"/>
                </a:rPr>
                <a:t>“Sure</a:t>
              </a:r>
              <a:r>
                <a:rPr spc="-10" dirty="0">
                  <a:latin typeface="Arial"/>
                  <a:cs typeface="Arial"/>
                </a:rPr>
                <a:t>l</a:t>
              </a:r>
              <a:r>
                <a:rPr dirty="0">
                  <a:latin typeface="Arial"/>
                  <a:cs typeface="Arial"/>
                </a:rPr>
                <a:t>y</a:t>
              </a:r>
              <a:r>
                <a:rPr spc="15" dirty="0">
                  <a:latin typeface="Arial"/>
                  <a:cs typeface="Arial"/>
                </a:rPr>
                <a:t> </a:t>
              </a:r>
              <a:r>
                <a:rPr dirty="0">
                  <a:latin typeface="Arial"/>
                  <a:cs typeface="Arial"/>
                </a:rPr>
                <a:t>no one</a:t>
              </a:r>
              <a:r>
                <a:rPr spc="10" dirty="0">
                  <a:latin typeface="Arial"/>
                  <a:cs typeface="Arial"/>
                </a:rPr>
                <a:t> </a:t>
              </a:r>
              <a:r>
                <a:rPr dirty="0">
                  <a:latin typeface="Arial"/>
                  <a:cs typeface="Arial"/>
                </a:rPr>
                <a:t>cou</a:t>
              </a:r>
              <a:r>
                <a:rPr spc="-10" dirty="0">
                  <a:latin typeface="Arial"/>
                  <a:cs typeface="Arial"/>
                </a:rPr>
                <a:t>l</a:t>
              </a:r>
              <a:r>
                <a:rPr dirty="0">
                  <a:latin typeface="Arial"/>
                  <a:cs typeface="Arial"/>
                </a:rPr>
                <a:t>d have</a:t>
              </a:r>
              <a:r>
                <a:rPr spc="10" dirty="0">
                  <a:latin typeface="Arial"/>
                  <a:cs typeface="Arial"/>
                </a:rPr>
                <a:t> </a:t>
              </a:r>
              <a:r>
                <a:rPr dirty="0">
                  <a:latin typeface="Arial"/>
                  <a:cs typeface="Arial"/>
                </a:rPr>
                <a:t>seen EV</a:t>
              </a:r>
              <a:r>
                <a:rPr spc="5" dirty="0">
                  <a:latin typeface="Arial"/>
                  <a:cs typeface="Arial"/>
                </a:rPr>
                <a:t>E</a:t>
              </a:r>
              <a:r>
                <a:rPr spc="-40" dirty="0">
                  <a:latin typeface="Arial"/>
                  <a:cs typeface="Arial"/>
                </a:rPr>
                <a:t>R</a:t>
              </a:r>
              <a:r>
                <a:rPr dirty="0">
                  <a:latin typeface="Arial"/>
                  <a:cs typeface="Arial"/>
                </a:rPr>
                <a:t>Y</a:t>
              </a:r>
              <a:r>
                <a:rPr spc="5" dirty="0">
                  <a:latin typeface="Arial"/>
                  <a:cs typeface="Arial"/>
                </a:rPr>
                <a:t>O</a:t>
              </a:r>
              <a:r>
                <a:rPr dirty="0">
                  <a:latin typeface="Arial"/>
                  <a:cs typeface="Arial"/>
                </a:rPr>
                <a:t>NE in</a:t>
              </a:r>
              <a:r>
                <a:rPr spc="-5" dirty="0">
                  <a:latin typeface="Arial"/>
                  <a:cs typeface="Arial"/>
                </a:rPr>
                <a:t> </a:t>
              </a:r>
              <a:r>
                <a:rPr dirty="0">
                  <a:latin typeface="Arial"/>
                  <a:cs typeface="Arial"/>
                </a:rPr>
                <a:t>the database</a:t>
              </a:r>
              <a:r>
                <a:rPr spc="-25" dirty="0" smtClean="0">
                  <a:latin typeface="Arial"/>
                  <a:cs typeface="Arial"/>
                </a:rPr>
                <a:t>!</a:t>
              </a:r>
              <a:r>
                <a:rPr spc="-10" dirty="0" smtClean="0">
                  <a:latin typeface="Arial"/>
                  <a:cs typeface="Arial"/>
                </a:rPr>
                <a:t>!!</a:t>
              </a:r>
              <a:r>
                <a:rPr dirty="0" smtClean="0">
                  <a:latin typeface="Arial"/>
                  <a:cs typeface="Arial"/>
                </a:rPr>
                <a:t>”</a:t>
              </a:r>
              <a:endParaRPr dirty="0"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>
              <a:endCxn id="16" idx="2"/>
            </p:cNvCxnSpPr>
            <p:nvPr/>
          </p:nvCxnSpPr>
          <p:spPr>
            <a:xfrm flipH="1" flipV="1">
              <a:off x="7577847" y="3511685"/>
              <a:ext cx="1506118" cy="57263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5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Unit Test...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2532255"/>
            <a:ext cx="7654572" cy="33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be it Works!!!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824670"/>
            <a:ext cx="10229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be don’t!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824670"/>
            <a:ext cx="10229850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824670"/>
            <a:ext cx="94773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2698242" y="0"/>
            <a:ext cx="679551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6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1981200" y="2590800"/>
            <a:ext cx="8229600" cy="1676400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5"/>
          <p:cNvSpPr/>
          <p:nvPr/>
        </p:nvSpPr>
        <p:spPr>
          <a:xfrm>
            <a:off x="7620762" y="3365753"/>
            <a:ext cx="1289774" cy="718567"/>
          </a:xfrm>
          <a:custGeom>
            <a:avLst/>
            <a:gdLst/>
            <a:ahLst/>
            <a:cxnLst/>
            <a:rect l="l" t="t" r="r" b="b"/>
            <a:pathLst>
              <a:path w="899667" h="1277366">
                <a:moveTo>
                  <a:pt x="29406" y="42052"/>
                </a:moveTo>
                <a:lnTo>
                  <a:pt x="31551" y="67714"/>
                </a:lnTo>
                <a:lnTo>
                  <a:pt x="878332" y="1277366"/>
                </a:lnTo>
                <a:lnTo>
                  <a:pt x="899667" y="1262634"/>
                </a:lnTo>
                <a:lnTo>
                  <a:pt x="52727" y="52807"/>
                </a:lnTo>
                <a:lnTo>
                  <a:pt x="29406" y="42052"/>
                </a:lnTo>
                <a:close/>
              </a:path>
              <a:path w="899667" h="1277366">
                <a:moveTo>
                  <a:pt x="0" y="0"/>
                </a:moveTo>
                <a:lnTo>
                  <a:pt x="9271" y="111760"/>
                </a:lnTo>
                <a:lnTo>
                  <a:pt x="9778" y="118872"/>
                </a:lnTo>
                <a:lnTo>
                  <a:pt x="16128" y="124206"/>
                </a:lnTo>
                <a:lnTo>
                  <a:pt x="23240" y="123571"/>
                </a:lnTo>
                <a:lnTo>
                  <a:pt x="30352" y="123062"/>
                </a:lnTo>
                <a:lnTo>
                  <a:pt x="35687" y="116712"/>
                </a:lnTo>
                <a:lnTo>
                  <a:pt x="35051" y="109600"/>
                </a:lnTo>
                <a:lnTo>
                  <a:pt x="31551" y="67714"/>
                </a:lnTo>
                <a:lnTo>
                  <a:pt x="4063" y="28448"/>
                </a:lnTo>
                <a:lnTo>
                  <a:pt x="25273" y="13588"/>
                </a:lnTo>
                <a:lnTo>
                  <a:pt x="29534" y="13588"/>
                </a:lnTo>
                <a:lnTo>
                  <a:pt x="0" y="0"/>
                </a:lnTo>
                <a:close/>
              </a:path>
              <a:path w="899667" h="1277366">
                <a:moveTo>
                  <a:pt x="29534" y="13588"/>
                </a:moveTo>
                <a:lnTo>
                  <a:pt x="25273" y="13588"/>
                </a:lnTo>
                <a:lnTo>
                  <a:pt x="52727" y="52807"/>
                </a:lnTo>
                <a:lnTo>
                  <a:pt x="91059" y="70485"/>
                </a:lnTo>
                <a:lnTo>
                  <a:pt x="97536" y="73406"/>
                </a:lnTo>
                <a:lnTo>
                  <a:pt x="105155" y="70612"/>
                </a:lnTo>
                <a:lnTo>
                  <a:pt x="108203" y="64135"/>
                </a:lnTo>
                <a:lnTo>
                  <a:pt x="111125" y="57658"/>
                </a:lnTo>
                <a:lnTo>
                  <a:pt x="108330" y="49911"/>
                </a:lnTo>
                <a:lnTo>
                  <a:pt x="101853" y="46862"/>
                </a:lnTo>
                <a:lnTo>
                  <a:pt x="29534" y="13588"/>
                </a:lnTo>
                <a:close/>
              </a:path>
              <a:path w="899667" h="1277366">
                <a:moveTo>
                  <a:pt x="25273" y="13588"/>
                </a:moveTo>
                <a:lnTo>
                  <a:pt x="4063" y="28448"/>
                </a:lnTo>
                <a:lnTo>
                  <a:pt x="31551" y="67714"/>
                </a:lnTo>
                <a:lnTo>
                  <a:pt x="29406" y="42052"/>
                </a:lnTo>
                <a:lnTo>
                  <a:pt x="9271" y="32766"/>
                </a:lnTo>
                <a:lnTo>
                  <a:pt x="27559" y="19938"/>
                </a:lnTo>
                <a:lnTo>
                  <a:pt x="29718" y="19938"/>
                </a:lnTo>
                <a:lnTo>
                  <a:pt x="25273" y="13588"/>
                </a:lnTo>
                <a:close/>
              </a:path>
              <a:path w="899667" h="1277366">
                <a:moveTo>
                  <a:pt x="29718" y="19938"/>
                </a:moveTo>
                <a:lnTo>
                  <a:pt x="27559" y="19938"/>
                </a:lnTo>
                <a:lnTo>
                  <a:pt x="29406" y="42052"/>
                </a:lnTo>
                <a:lnTo>
                  <a:pt x="52727" y="52807"/>
                </a:lnTo>
                <a:lnTo>
                  <a:pt x="29718" y="19938"/>
                </a:lnTo>
                <a:close/>
              </a:path>
              <a:path w="899667" h="1277366">
                <a:moveTo>
                  <a:pt x="27559" y="19938"/>
                </a:moveTo>
                <a:lnTo>
                  <a:pt x="9271" y="32766"/>
                </a:lnTo>
                <a:lnTo>
                  <a:pt x="29406" y="42052"/>
                </a:lnTo>
                <a:lnTo>
                  <a:pt x="27559" y="19938"/>
                </a:lnTo>
                <a:close/>
              </a:path>
            </a:pathLst>
          </a:custGeom>
          <a:solidFill>
            <a:srgbClr val="D370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Freeform 15"/>
          <p:cNvSpPr/>
          <p:nvPr/>
        </p:nvSpPr>
        <p:spPr>
          <a:xfrm>
            <a:off x="7552936" y="3220423"/>
            <a:ext cx="1531028" cy="1020879"/>
          </a:xfrm>
          <a:custGeom>
            <a:avLst/>
            <a:gdLst>
              <a:gd name="connsiteX0" fmla="*/ 219464 w 1531028"/>
              <a:gd name="connsiteY0" fmla="*/ 38343 h 1020879"/>
              <a:gd name="connsiteX1" fmla="*/ 54094 w 1531028"/>
              <a:gd name="connsiteY1" fmla="*/ 96709 h 1020879"/>
              <a:gd name="connsiteX2" fmla="*/ 24911 w 1531028"/>
              <a:gd name="connsiteY2" fmla="*/ 291262 h 1020879"/>
              <a:gd name="connsiteX3" fmla="*/ 394562 w 1531028"/>
              <a:gd name="connsiteY3" fmla="*/ 660913 h 1020879"/>
              <a:gd name="connsiteX4" fmla="*/ 1396511 w 1531028"/>
              <a:gd name="connsiteY4" fmla="*/ 1020837 h 1020879"/>
              <a:gd name="connsiteX5" fmla="*/ 1396511 w 1531028"/>
              <a:gd name="connsiteY5" fmla="*/ 680368 h 1020879"/>
              <a:gd name="connsiteX6" fmla="*/ 219464 w 1531028"/>
              <a:gd name="connsiteY6" fmla="*/ 38343 h 102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1028" h="1020879">
                <a:moveTo>
                  <a:pt x="219464" y="38343"/>
                </a:moveTo>
                <a:cubicBezTo>
                  <a:pt x="-4272" y="-58933"/>
                  <a:pt x="86519" y="54556"/>
                  <a:pt x="54094" y="96709"/>
                </a:cubicBezTo>
                <a:cubicBezTo>
                  <a:pt x="21668" y="138862"/>
                  <a:pt x="-31834" y="197228"/>
                  <a:pt x="24911" y="291262"/>
                </a:cubicBezTo>
                <a:cubicBezTo>
                  <a:pt x="81656" y="385296"/>
                  <a:pt x="165962" y="539317"/>
                  <a:pt x="394562" y="660913"/>
                </a:cubicBezTo>
                <a:cubicBezTo>
                  <a:pt x="623162" y="782509"/>
                  <a:pt x="1229520" y="1017595"/>
                  <a:pt x="1396511" y="1020837"/>
                </a:cubicBezTo>
                <a:cubicBezTo>
                  <a:pt x="1563502" y="1024079"/>
                  <a:pt x="1587821" y="842496"/>
                  <a:pt x="1396511" y="680368"/>
                </a:cubicBezTo>
                <a:cubicBezTo>
                  <a:pt x="1205201" y="518240"/>
                  <a:pt x="443200" y="135619"/>
                  <a:pt x="219464" y="38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0154" y="4896823"/>
            <a:ext cx="8751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What if knew the result of </a:t>
            </a:r>
            <a:r>
              <a:rPr lang="en-US" sz="3200" dirty="0" err="1"/>
              <a:t>get_random_person</a:t>
            </a:r>
            <a:r>
              <a:rPr lang="en-US" sz="3200" dirty="0"/>
              <a:t>()???</a:t>
            </a:r>
          </a:p>
        </p:txBody>
      </p:sp>
    </p:spTree>
    <p:extLst>
      <p:ext uri="{BB962C8B-B14F-4D97-AF65-F5344CB8AC3E}">
        <p14:creationId xmlns:p14="http://schemas.microsoft.com/office/powerpoint/2010/main" val="4197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8200" y="1314855"/>
            <a:ext cx="5435600" cy="4445000"/>
            <a:chOff x="3276600" y="1295400"/>
            <a:chExt cx="5435600" cy="4445000"/>
          </a:xfrm>
        </p:grpSpPr>
        <p:sp>
          <p:nvSpPr>
            <p:cNvPr id="6" name="object 3"/>
            <p:cNvSpPr/>
            <p:nvPr/>
          </p:nvSpPr>
          <p:spPr>
            <a:xfrm>
              <a:off x="3276600" y="2387600"/>
              <a:ext cx="5435600" cy="335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"/>
            <p:cNvSpPr/>
            <p:nvPr/>
          </p:nvSpPr>
          <p:spPr>
            <a:xfrm>
              <a:off x="4953000" y="1295400"/>
              <a:ext cx="21336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86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1" y="2011680"/>
            <a:ext cx="8852420" cy="42967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482502" y="2889115"/>
            <a:ext cx="4640094" cy="2918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277400">
            <a:off x="6537859" y="1282952"/>
            <a:ext cx="5224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It works EVERY SINGLE TIME!!!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38919" y="4260487"/>
            <a:ext cx="4640094" cy="2918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we call it multiple times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53" y="2062501"/>
            <a:ext cx="9343729" cy="395996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395728" y="2966708"/>
            <a:ext cx="5337761" cy="2918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95728" y="3871156"/>
            <a:ext cx="7233617" cy="2918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warning about over-isolating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Many </a:t>
            </a:r>
            <a:r>
              <a:rPr lang="en-US" dirty="0"/>
              <a:t>people fall for relentless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Magic </a:t>
            </a:r>
            <a:r>
              <a:rPr lang="en-US" dirty="0"/>
              <a:t>tool for helping in isolating </a:t>
            </a:r>
            <a:r>
              <a:rPr lang="en-US" dirty="0" smtClean="0"/>
              <a:t>parts</a:t>
            </a:r>
          </a:p>
          <a:p>
            <a:r>
              <a:rPr lang="en-US" dirty="0"/>
              <a:t> Mocking is about object communication and interface </a:t>
            </a:r>
            <a:r>
              <a:rPr lang="en-US" dirty="0" smtClean="0"/>
              <a:t>discovery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Using it </a:t>
            </a:r>
            <a:r>
              <a:rPr lang="en-US" dirty="0"/>
              <a:t>for isolation is a misuse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Specially </a:t>
            </a:r>
            <a:r>
              <a:rPr lang="en-US" dirty="0"/>
              <a:t>from 3rd party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 General </a:t>
            </a:r>
            <a:r>
              <a:rPr lang="en-US" dirty="0"/>
              <a:t>rule of thumb: </a:t>
            </a:r>
            <a:r>
              <a:rPr lang="en-US" b="1" dirty="0"/>
              <a:t>"do not mock what you don’t own"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25" y="-5383"/>
            <a:ext cx="4669275" cy="31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Famous Software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Ariane-5</a:t>
            </a:r>
          </a:p>
          <a:p>
            <a:pPr lvl="1"/>
            <a:r>
              <a:rPr lang="en-US" dirty="0"/>
              <a:t> Inertial navigation software taken from Ariane-4. </a:t>
            </a:r>
            <a:r>
              <a:rPr lang="en-US" b="1" i="1" dirty="0"/>
              <a:t>Untested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All other systems thoroughly tested component-by-component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Ariane-5 had a different trajectory than </a:t>
            </a:r>
            <a:r>
              <a:rPr lang="en-US" dirty="0" err="1"/>
              <a:t>Ariane</a:t>
            </a:r>
            <a:r>
              <a:rPr lang="en-US" dirty="0"/>
              <a:t> 4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Converting 64-bit floating-point data into 16-bit unsigned integer values</a:t>
            </a:r>
            <a:r>
              <a:rPr lang="en-US" dirty="0" smtClean="0"/>
              <a:t>. → </a:t>
            </a:r>
            <a:r>
              <a:rPr lang="en-US" i="1" dirty="0" smtClean="0"/>
              <a:t>Arithmetic </a:t>
            </a:r>
            <a:r>
              <a:rPr lang="en-US" i="1" dirty="0"/>
              <a:t>overflow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There was an exception handler for that. </a:t>
            </a:r>
            <a:r>
              <a:rPr lang="en-US" b="1" i="1" dirty="0"/>
              <a:t>It had been disabled</a:t>
            </a:r>
            <a:r>
              <a:rPr lang="en-US" b="1" i="1" dirty="0" smtClean="0"/>
              <a:t>.</a:t>
            </a:r>
          </a:p>
          <a:p>
            <a:pPr lvl="1"/>
            <a:r>
              <a:rPr lang="en-US" dirty="0"/>
              <a:t> Not even 40 seconds after launch, Ariane-5 literally self-destructed. Successfully</a:t>
            </a:r>
            <a:r>
              <a:rPr lang="en-US" dirty="0" smtClean="0"/>
              <a:t>.</a:t>
            </a:r>
          </a:p>
          <a:p>
            <a:pPr lvl="0"/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 Video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(https://youtu.be/WgrBrPW_Zn4)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33" y="320465"/>
            <a:ext cx="934731" cy="39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Avoid over-mocking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Duplicating </a:t>
            </a:r>
            <a:r>
              <a:rPr lang="en-US" dirty="0"/>
              <a:t>implementation code in the </a:t>
            </a:r>
            <a:r>
              <a:rPr lang="en-US" dirty="0" smtClean="0"/>
              <a:t>tests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Keep </a:t>
            </a:r>
            <a:r>
              <a:rPr lang="en-US" dirty="0"/>
              <a:t>production and test code in </a:t>
            </a:r>
            <a:r>
              <a:rPr lang="en-US" dirty="0" smtClean="0"/>
              <a:t>sync</a:t>
            </a:r>
          </a:p>
          <a:p>
            <a:r>
              <a:rPr lang="en-US" dirty="0"/>
              <a:t> We should refrain from this and try as much as possible to use real collaborators when </a:t>
            </a:r>
            <a:r>
              <a:rPr lang="en-US" dirty="0" smtClean="0"/>
              <a:t>possible.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4870416"/>
            <a:ext cx="8810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Testing/Coding is so </a:t>
            </a:r>
            <a:r>
              <a:rPr lang="en-US" smtClean="0"/>
              <a:t>hard!!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8" y="2332786"/>
            <a:ext cx="6994545" cy="39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 To </a:t>
            </a:r>
            <a:r>
              <a:rPr lang="en-US" dirty="0"/>
              <a:t>identify any bottlenecks or performance issues rather than finding bugs in a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Speed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Capacity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Stability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Performance </a:t>
            </a:r>
            <a:r>
              <a:rPr lang="en-US" dirty="0" smtClean="0"/>
              <a:t>Testing</a:t>
            </a:r>
          </a:p>
          <a:p>
            <a:r>
              <a:rPr lang="en-US" dirty="0"/>
              <a:t> </a:t>
            </a:r>
            <a:r>
              <a:rPr lang="en-US" dirty="0" smtClean="0"/>
              <a:t>Load Testing</a:t>
            </a:r>
          </a:p>
          <a:p>
            <a:pPr lvl="1"/>
            <a:r>
              <a:rPr lang="en-US" dirty="0"/>
              <a:t> The process of testing the behavior of a software by applying </a:t>
            </a:r>
            <a:r>
              <a:rPr lang="en-US" i="1" dirty="0">
                <a:solidFill>
                  <a:srgbClr val="0070C0"/>
                </a:solidFill>
              </a:rPr>
              <a:t>maximum load</a:t>
            </a:r>
            <a:r>
              <a:rPr lang="en-US" dirty="0"/>
              <a:t> in terms of software accessing and manipulating large input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Tools</a:t>
            </a:r>
          </a:p>
          <a:p>
            <a:pPr lvl="2"/>
            <a:r>
              <a:rPr lang="en-US" dirty="0"/>
              <a:t> Load Runner, </a:t>
            </a:r>
            <a:r>
              <a:rPr lang="en-US" dirty="0" err="1"/>
              <a:t>AppLoader</a:t>
            </a:r>
            <a:r>
              <a:rPr lang="en-US" dirty="0"/>
              <a:t>, IBM Rational Performance Tester, Apache </a:t>
            </a:r>
            <a:r>
              <a:rPr lang="en-US" dirty="0" err="1"/>
              <a:t>JMeter</a:t>
            </a:r>
            <a:r>
              <a:rPr lang="en-US" dirty="0"/>
              <a:t>, Silk Performer, Visual Studio Load Test,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Performance </a:t>
            </a:r>
            <a:r>
              <a:rPr lang="en-US" dirty="0" smtClean="0"/>
              <a:t>Testing</a:t>
            </a:r>
          </a:p>
          <a:p>
            <a:r>
              <a:rPr lang="en-US" dirty="0"/>
              <a:t> </a:t>
            </a:r>
            <a:r>
              <a:rPr lang="en-US" dirty="0" smtClean="0"/>
              <a:t>Load Testing</a:t>
            </a:r>
          </a:p>
          <a:p>
            <a:r>
              <a:rPr lang="en-US" dirty="0"/>
              <a:t> </a:t>
            </a:r>
            <a:r>
              <a:rPr lang="en-US" dirty="0" smtClean="0"/>
              <a:t>Stress Testing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Includes </a:t>
            </a:r>
            <a:r>
              <a:rPr lang="en-US" dirty="0"/>
              <a:t>testing the behavior of a software under </a:t>
            </a:r>
            <a:r>
              <a:rPr lang="en-US" i="1" dirty="0">
                <a:solidFill>
                  <a:srgbClr val="0070C0"/>
                </a:solidFill>
              </a:rPr>
              <a:t>abnormal </a:t>
            </a:r>
            <a:r>
              <a:rPr lang="en-US" i="1" dirty="0" smtClean="0">
                <a:solidFill>
                  <a:srgbClr val="0070C0"/>
                </a:solidFill>
              </a:rPr>
              <a:t>conditions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Applying </a:t>
            </a:r>
            <a:r>
              <a:rPr lang="en-US" dirty="0"/>
              <a:t>the load to the system and taking over the resources used by the software to identify the breaking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Performance </a:t>
            </a:r>
            <a:r>
              <a:rPr lang="en-US" dirty="0" smtClean="0"/>
              <a:t>Testing</a:t>
            </a:r>
          </a:p>
          <a:p>
            <a:r>
              <a:rPr lang="en-US" dirty="0"/>
              <a:t> </a:t>
            </a:r>
            <a:r>
              <a:rPr lang="en-US" dirty="0" smtClean="0"/>
              <a:t>Load Testing</a:t>
            </a:r>
          </a:p>
          <a:p>
            <a:r>
              <a:rPr lang="en-US" dirty="0"/>
              <a:t> </a:t>
            </a:r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 Shutdown </a:t>
            </a:r>
            <a:r>
              <a:rPr lang="en-US" dirty="0"/>
              <a:t>or restart of network ports randomly</a:t>
            </a:r>
          </a:p>
          <a:p>
            <a:pPr lvl="1"/>
            <a:r>
              <a:rPr lang="en-US" dirty="0" smtClean="0"/>
              <a:t> Turning </a:t>
            </a:r>
            <a:r>
              <a:rPr lang="en-US" dirty="0"/>
              <a:t>the database on or off</a:t>
            </a:r>
          </a:p>
          <a:p>
            <a:pPr lvl="1"/>
            <a:r>
              <a:rPr lang="en-US" dirty="0" smtClean="0"/>
              <a:t> Running </a:t>
            </a:r>
            <a:r>
              <a:rPr lang="en-US" dirty="0"/>
              <a:t>different processes that consume resources such as CPU, memory, server,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Performance </a:t>
            </a:r>
            <a:r>
              <a:rPr lang="en-US" dirty="0" smtClean="0"/>
              <a:t>Testing</a:t>
            </a:r>
          </a:p>
          <a:p>
            <a:r>
              <a:rPr lang="en-US" dirty="0"/>
              <a:t> </a:t>
            </a:r>
            <a:r>
              <a:rPr lang="en-US" dirty="0" smtClean="0"/>
              <a:t>Security Testing</a:t>
            </a:r>
          </a:p>
          <a:p>
            <a:pPr lvl="1"/>
            <a:r>
              <a:rPr lang="en-US" dirty="0" smtClean="0"/>
              <a:t> Confidentiality</a:t>
            </a:r>
          </a:p>
          <a:p>
            <a:pPr lvl="1"/>
            <a:r>
              <a:rPr lang="en-US" dirty="0" smtClean="0"/>
              <a:t> Integrity</a:t>
            </a:r>
          </a:p>
          <a:p>
            <a:pPr lvl="1"/>
            <a:r>
              <a:rPr lang="en-US" dirty="0" smtClean="0"/>
              <a:t> Authentication</a:t>
            </a:r>
          </a:p>
          <a:p>
            <a:pPr lvl="1"/>
            <a:r>
              <a:rPr lang="en-US" dirty="0" smtClean="0"/>
              <a:t> Availability</a:t>
            </a:r>
          </a:p>
          <a:p>
            <a:pPr lvl="1"/>
            <a:r>
              <a:rPr lang="en-US" dirty="0" smtClean="0"/>
              <a:t> Authorization</a:t>
            </a:r>
          </a:p>
          <a:p>
            <a:pPr lvl="1"/>
            <a:r>
              <a:rPr lang="en-US" dirty="0" smtClean="0"/>
              <a:t>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52" y="516158"/>
            <a:ext cx="10772775" cy="1658198"/>
          </a:xfrm>
        </p:spPr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Methodologies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Real User Monitoring - RUM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Synthetic Testing</a:t>
            </a:r>
          </a:p>
          <a:p>
            <a:r>
              <a:rPr lang="en-US" dirty="0"/>
              <a:t> </a:t>
            </a:r>
            <a:r>
              <a:rPr lang="en-US" dirty="0" smtClean="0"/>
              <a:t>The Recipe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Step 1 – Collect 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Step 2 – Analyze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Step 3 – Experiment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Step 4 – 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Software contains defects. The hide.</a:t>
            </a:r>
          </a:p>
          <a:p>
            <a:r>
              <a:rPr lang="en-US" dirty="0"/>
              <a:t> </a:t>
            </a:r>
            <a:r>
              <a:rPr lang="en-US" dirty="0" smtClean="0"/>
              <a:t>Defects can cause software failures.</a:t>
            </a:r>
          </a:p>
          <a:p>
            <a:r>
              <a:rPr lang="en-US" dirty="0"/>
              <a:t> </a:t>
            </a:r>
            <a:r>
              <a:rPr lang="en-US" dirty="0" smtClean="0"/>
              <a:t>Failures can cost money, and even be mortal!</a:t>
            </a:r>
          </a:p>
          <a:p>
            <a:r>
              <a:rPr lang="en-US" dirty="0"/>
              <a:t> </a:t>
            </a:r>
            <a:r>
              <a:rPr lang="en-US" dirty="0" smtClean="0"/>
              <a:t>Testing assures the quality of the software.</a:t>
            </a:r>
          </a:p>
          <a:p>
            <a:r>
              <a:rPr lang="en-US" dirty="0"/>
              <a:t> </a:t>
            </a:r>
            <a:r>
              <a:rPr lang="en-US" dirty="0" smtClean="0"/>
              <a:t>Testing accelerates software development.</a:t>
            </a:r>
          </a:p>
          <a:p>
            <a:r>
              <a:rPr lang="en-US" dirty="0"/>
              <a:t> </a:t>
            </a:r>
            <a:r>
              <a:rPr lang="en-US" dirty="0" smtClean="0"/>
              <a:t>And much, much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in 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Things we measure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Availability or uptime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Concurrency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Response time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Network utilization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Server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Beware of failures</a:t>
            </a:r>
          </a:p>
          <a:p>
            <a:r>
              <a:rPr lang="en-US" dirty="0"/>
              <a:t> </a:t>
            </a:r>
            <a:r>
              <a:rPr lang="en-US" dirty="0" smtClean="0"/>
              <a:t>Be aware of caching</a:t>
            </a:r>
          </a:p>
          <a:p>
            <a:r>
              <a:rPr lang="en-US" dirty="0"/>
              <a:t> </a:t>
            </a:r>
            <a:r>
              <a:rPr lang="en-US" smtClean="0"/>
              <a:t>Automate bookkeeping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 – Simple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Step 1 – Start JMeter</a:t>
            </a:r>
          </a:p>
          <a:p>
            <a:r>
              <a:rPr lang="en-US" dirty="0" smtClean="0"/>
              <a:t> Step 2 – Create a </a:t>
            </a:r>
            <a:r>
              <a:rPr lang="en-US" dirty="0" err="1" smtClean="0"/>
              <a:t>TestPlan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Step 3 </a:t>
            </a:r>
            <a:r>
              <a:rPr lang="en-US" dirty="0"/>
              <a:t>–</a:t>
            </a:r>
            <a:r>
              <a:rPr lang="en-US" dirty="0" smtClean="0"/>
              <a:t> Create a Thread Group (Users)</a:t>
            </a:r>
          </a:p>
          <a:p>
            <a:r>
              <a:rPr lang="en-US" dirty="0"/>
              <a:t> </a:t>
            </a:r>
            <a:r>
              <a:rPr lang="en-US" dirty="0" smtClean="0"/>
              <a:t>Step 4 </a:t>
            </a:r>
            <a:r>
              <a:rPr lang="en-US" dirty="0"/>
              <a:t>–</a:t>
            </a:r>
            <a:r>
              <a:rPr lang="en-US" dirty="0" smtClean="0"/>
              <a:t> Add Sampler (HTTP)</a:t>
            </a:r>
          </a:p>
          <a:p>
            <a:r>
              <a:rPr lang="en-US" dirty="0"/>
              <a:t> </a:t>
            </a:r>
            <a:r>
              <a:rPr lang="en-US" dirty="0" smtClean="0"/>
              <a:t>Step 5 </a:t>
            </a:r>
            <a:r>
              <a:rPr lang="en-US" dirty="0"/>
              <a:t>–</a:t>
            </a:r>
            <a:r>
              <a:rPr lang="en-US" dirty="0" smtClean="0"/>
              <a:t> Add Listeners</a:t>
            </a:r>
          </a:p>
          <a:p>
            <a:r>
              <a:rPr lang="en-US" dirty="0"/>
              <a:t> </a:t>
            </a:r>
            <a:r>
              <a:rPr lang="en-US" dirty="0" smtClean="0"/>
              <a:t>Step 6 </a:t>
            </a:r>
            <a:r>
              <a:rPr lang="en-US" dirty="0"/>
              <a:t>–</a:t>
            </a:r>
            <a:r>
              <a:rPr lang="en-US" dirty="0" smtClean="0"/>
              <a:t> To Run the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2 – Using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Response Assertion</a:t>
            </a:r>
          </a:p>
          <a:p>
            <a:r>
              <a:rPr lang="en-US" dirty="0"/>
              <a:t> </a:t>
            </a:r>
            <a:r>
              <a:rPr lang="en-US" dirty="0" smtClean="0"/>
              <a:t>Duration Assertion</a:t>
            </a:r>
          </a:p>
          <a:p>
            <a:r>
              <a:rPr lang="en-US" dirty="0"/>
              <a:t> </a:t>
            </a:r>
            <a:r>
              <a:rPr lang="en-US" dirty="0" smtClean="0"/>
              <a:t>Size Assertion</a:t>
            </a:r>
          </a:p>
          <a:p>
            <a:r>
              <a:rPr lang="en-US" dirty="0"/>
              <a:t> </a:t>
            </a:r>
            <a:r>
              <a:rPr lang="en-US" dirty="0" smtClean="0"/>
              <a:t>HTML Assertion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3 – Flaskr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Simple Microblog With Flask</a:t>
            </a:r>
          </a:p>
          <a:p>
            <a:r>
              <a:rPr lang="en-US" dirty="0"/>
              <a:t> </a:t>
            </a:r>
            <a:r>
              <a:rPr lang="en-US" dirty="0" smtClean="0"/>
              <a:t>Parametric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82" y="1802738"/>
            <a:ext cx="5212030" cy="41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 – JMeter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7038039" cy="454301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https://jmeter-plugins.org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196" y="3123130"/>
            <a:ext cx="4301444" cy="27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 – JMeter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JMeter Plugin: Response Times  Percentiles / Distribution</a:t>
            </a:r>
          </a:p>
          <a:p>
            <a:r>
              <a:rPr lang="en-US" dirty="0" smtClean="0"/>
              <a:t>Tail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10168" y="3302374"/>
            <a:ext cx="7886700" cy="1961628"/>
            <a:chOff x="2152650" y="3690808"/>
            <a:chExt cx="7886700" cy="19616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3690808"/>
              <a:ext cx="7886700" cy="14668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989587" y="5283104"/>
              <a:ext cx="40497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3"/>
                </a:rPr>
                <a:t>The Tail at Scale</a:t>
              </a:r>
              <a:r>
                <a:rPr lang="en-US" dirty="0"/>
                <a:t> – Dean and </a:t>
              </a:r>
              <a:r>
                <a:rPr lang="en-US" dirty="0" err="1"/>
                <a:t>Barroso</a:t>
              </a:r>
              <a:r>
                <a:rPr lang="en-US" dirty="0"/>
                <a:t> 2013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326"/>
            <a:ext cx="2508639" cy="20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 – JMeter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</a:t>
            </a:r>
            <a:r>
              <a:rPr lang="en-US" dirty="0"/>
              <a:t>happens when there is not just a single server involved in servicing a request, but </a:t>
            </a:r>
            <a:r>
              <a:rPr lang="en-US" dirty="0" smtClean="0"/>
              <a:t>100! (fan-out query, contribution of a large number of microservices)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 – JMeter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22" y="1038686"/>
            <a:ext cx="7325977" cy="5819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29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 – JMeter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7038039" cy="4543017"/>
          </a:xfrm>
        </p:spPr>
        <p:txBody>
          <a:bodyPr/>
          <a:lstStyle/>
          <a:p>
            <a:r>
              <a:rPr lang="en-US" dirty="0" smtClean="0"/>
              <a:t> Tail Latency</a:t>
            </a:r>
          </a:p>
          <a:p>
            <a:r>
              <a:rPr lang="en-US" dirty="0"/>
              <a:t> </a:t>
            </a:r>
            <a:r>
              <a:rPr lang="en-US" dirty="0" smtClean="0"/>
              <a:t>Root Causes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Shared resources (memory, CPU cores, CPU caches, shared file system)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Background tasks running on the server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Maintenance activities (GC, Log rotation)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Queues in general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224" y="6298252"/>
            <a:ext cx="515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https://blog.acolyer.org/2015/01/15/the-tail-at-scale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1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Software contains defects. The hide.</a:t>
            </a:r>
          </a:p>
          <a:p>
            <a:r>
              <a:rPr lang="en-US" dirty="0"/>
              <a:t> </a:t>
            </a:r>
            <a:r>
              <a:rPr lang="en-US" dirty="0" smtClean="0"/>
              <a:t>Defects can cause software failures.</a:t>
            </a:r>
          </a:p>
          <a:p>
            <a:r>
              <a:rPr lang="en-US" dirty="0"/>
              <a:t> </a:t>
            </a:r>
            <a:r>
              <a:rPr lang="en-US" dirty="0" smtClean="0"/>
              <a:t>Failures can cost money, and even be mortal!</a:t>
            </a:r>
          </a:p>
          <a:p>
            <a:r>
              <a:rPr lang="en-US" dirty="0"/>
              <a:t> </a:t>
            </a:r>
            <a:r>
              <a:rPr lang="en-US" dirty="0" smtClean="0"/>
              <a:t>Testing assures the quality of the software.</a:t>
            </a:r>
          </a:p>
          <a:p>
            <a:r>
              <a:rPr lang="en-US" dirty="0"/>
              <a:t> </a:t>
            </a:r>
            <a:r>
              <a:rPr lang="en-US" dirty="0" smtClean="0"/>
              <a:t>Testing accelerates software development.</a:t>
            </a:r>
          </a:p>
          <a:p>
            <a:r>
              <a:rPr lang="en-US" dirty="0"/>
              <a:t> </a:t>
            </a:r>
            <a:r>
              <a:rPr lang="en-US" dirty="0" smtClean="0"/>
              <a:t>And much, much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331806">
            <a:off x="5992425" y="1696066"/>
            <a:ext cx="608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Debug is NOT testing!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53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157731"/>
            <a:ext cx="10753725" cy="4085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 smtClean="0"/>
              <a:t>The </a:t>
            </a:r>
            <a:r>
              <a:rPr lang="en-US" sz="4000" dirty="0"/>
              <a:t>process </a:t>
            </a:r>
            <a:r>
              <a:rPr lang="en-US" sz="4000" i="1" dirty="0"/>
              <a:t>consisting of all life cycle activities, both </a:t>
            </a:r>
            <a:r>
              <a:rPr lang="en-US" sz="4000" dirty="0"/>
              <a:t>static </a:t>
            </a:r>
            <a:r>
              <a:rPr lang="en-US" sz="4000" i="1" dirty="0" smtClean="0"/>
              <a:t>and dynamic</a:t>
            </a:r>
            <a:r>
              <a:rPr lang="en-US" sz="4000" i="1" dirty="0"/>
              <a:t>, concerned with </a:t>
            </a:r>
            <a:r>
              <a:rPr lang="en-US" sz="4000" i="1" u="sng" dirty="0">
                <a:solidFill>
                  <a:schemeClr val="accent3"/>
                </a:solidFill>
              </a:rPr>
              <a:t>planning, preparation and evaluation</a:t>
            </a:r>
            <a:r>
              <a:rPr lang="en-US" sz="4000" i="1" dirty="0">
                <a:solidFill>
                  <a:schemeClr val="accent3"/>
                </a:solidFill>
              </a:rPr>
              <a:t> </a:t>
            </a:r>
            <a:r>
              <a:rPr lang="en-US" sz="4000" i="1" dirty="0" smtClean="0"/>
              <a:t>of </a:t>
            </a:r>
            <a:r>
              <a:rPr lang="en-US" sz="4000" dirty="0" smtClean="0"/>
              <a:t>software </a:t>
            </a:r>
            <a:r>
              <a:rPr lang="en-US" sz="4000" i="1" dirty="0"/>
              <a:t>products and related work products to determine that </a:t>
            </a:r>
            <a:r>
              <a:rPr lang="en-US" sz="4000" i="1" dirty="0" smtClean="0"/>
              <a:t>they </a:t>
            </a:r>
            <a:r>
              <a:rPr lang="en-US" sz="4000" u="sng" dirty="0" smtClean="0">
                <a:solidFill>
                  <a:schemeClr val="accent3"/>
                </a:solidFill>
              </a:rPr>
              <a:t>satisfy </a:t>
            </a:r>
            <a:r>
              <a:rPr lang="en-US" sz="4000" i="1" u="sng" dirty="0">
                <a:solidFill>
                  <a:schemeClr val="accent3"/>
                </a:solidFill>
              </a:rPr>
              <a:t>specified requirements</a:t>
            </a:r>
            <a:r>
              <a:rPr lang="en-US" sz="4000" i="1" dirty="0"/>
              <a:t>, to demonstrate that they are fit </a:t>
            </a:r>
            <a:r>
              <a:rPr lang="en-US" sz="4000" i="1" dirty="0" smtClean="0"/>
              <a:t>for purpose </a:t>
            </a:r>
            <a:r>
              <a:rPr lang="en-US" sz="4000" i="1" dirty="0"/>
              <a:t>and to </a:t>
            </a:r>
            <a:r>
              <a:rPr lang="en-US" sz="4000" i="1" u="sng" dirty="0">
                <a:solidFill>
                  <a:schemeClr val="accent3"/>
                </a:solidFill>
              </a:rPr>
              <a:t>detect </a:t>
            </a:r>
            <a:r>
              <a:rPr lang="en-US" sz="4000" u="sng" dirty="0">
                <a:solidFill>
                  <a:schemeClr val="accent3"/>
                </a:solidFill>
              </a:rPr>
              <a:t>defects</a:t>
            </a:r>
            <a:r>
              <a:rPr lang="en-US" sz="4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Software Testing. Right.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Testing has to be planned</a:t>
            </a:r>
            <a:r>
              <a:rPr lang="en-US" dirty="0" smtClean="0"/>
              <a:t>.</a:t>
            </a:r>
          </a:p>
          <a:p>
            <a:r>
              <a:rPr lang="en-US" dirty="0"/>
              <a:t> Testing costs easily up to </a:t>
            </a:r>
            <a:r>
              <a:rPr lang="en-US" dirty="0" smtClean="0"/>
              <a:t>40% of </a:t>
            </a:r>
            <a:r>
              <a:rPr lang="en-US" dirty="0"/>
              <a:t>a project's budget</a:t>
            </a:r>
            <a:r>
              <a:rPr lang="en-US" dirty="0" smtClean="0"/>
              <a:t>.</a:t>
            </a:r>
          </a:p>
          <a:p>
            <a:r>
              <a:rPr lang="en-US" dirty="0"/>
              <a:t> Testing has to be performed in a reasonable way</a:t>
            </a:r>
            <a:r>
              <a:rPr lang="en-US" dirty="0" smtClean="0"/>
              <a:t>.</a:t>
            </a:r>
          </a:p>
          <a:p>
            <a:r>
              <a:rPr lang="en-US" dirty="0"/>
              <a:t> Testing shall be independent and objective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Testing has to be managed.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6777" y="5401995"/>
            <a:ext cx="8038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51136"/>
                </a:solidFill>
                <a:latin typeface="Arial" panose="020B0604020202020204" pitchFamily="34" charset="0"/>
              </a:rPr>
              <a:t>Software testing is a fundamental </a:t>
            </a:r>
            <a:r>
              <a:rPr lang="en-US" sz="2800" b="1" dirty="0" smtClean="0">
                <a:solidFill>
                  <a:srgbClr val="051136"/>
                </a:solidFill>
                <a:latin typeface="Arial" panose="020B0604020202020204" pitchFamily="34" charset="0"/>
              </a:rPr>
              <a:t>part of </a:t>
            </a:r>
            <a:r>
              <a:rPr lang="en-US" sz="2800" b="1" dirty="0">
                <a:solidFill>
                  <a:srgbClr val="051136"/>
                </a:solidFill>
                <a:latin typeface="Arial" panose="020B0604020202020204" pitchFamily="34" charset="0"/>
              </a:rPr>
              <a:t>professional software development!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686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413247" cy="454301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Unit Testing</a:t>
            </a:r>
          </a:p>
          <a:p>
            <a:r>
              <a:rPr lang="en-US" dirty="0"/>
              <a:t> </a:t>
            </a:r>
            <a:r>
              <a:rPr lang="en-US" dirty="0" smtClean="0"/>
              <a:t>Integration Testing</a:t>
            </a:r>
          </a:p>
          <a:p>
            <a:r>
              <a:rPr lang="en-US" dirty="0"/>
              <a:t> </a:t>
            </a:r>
            <a:r>
              <a:rPr lang="en-US" dirty="0" smtClean="0"/>
              <a:t>E2E Testing</a:t>
            </a:r>
          </a:p>
          <a:p>
            <a:r>
              <a:rPr lang="en-US" dirty="0"/>
              <a:t> </a:t>
            </a:r>
            <a:r>
              <a:rPr lang="en-US" dirty="0" smtClean="0"/>
              <a:t>Penetration Testing</a:t>
            </a:r>
          </a:p>
          <a:p>
            <a:r>
              <a:rPr lang="en-US" dirty="0"/>
              <a:t> </a:t>
            </a:r>
            <a:r>
              <a:rPr lang="en-US" dirty="0" smtClean="0"/>
              <a:t>Performance Testing</a:t>
            </a:r>
          </a:p>
          <a:p>
            <a:r>
              <a:rPr lang="en-US" dirty="0"/>
              <a:t> </a:t>
            </a:r>
            <a:r>
              <a:rPr lang="en-US" dirty="0" smtClean="0"/>
              <a:t>Regression Testing</a:t>
            </a:r>
          </a:p>
          <a:p>
            <a:r>
              <a:rPr lang="en-US" dirty="0"/>
              <a:t> a11y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7E74-3542-43BF-8D79-C947555DD1B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9904" y="2011554"/>
            <a:ext cx="5413247" cy="454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Courier New" panose="02070309020205020404" pitchFamily="49" charset="0"/>
              <a:buChar char="o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96875" indent="-104775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5338" indent="-2032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2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39825" indent="-225425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tabLst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11275" indent="-223838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Stress Testing</a:t>
            </a:r>
          </a:p>
          <a:p>
            <a:r>
              <a:rPr lang="en-US" dirty="0"/>
              <a:t> Fuzz Testing</a:t>
            </a:r>
          </a:p>
          <a:p>
            <a:r>
              <a:rPr lang="en-US" dirty="0"/>
              <a:t> A/B Testing</a:t>
            </a:r>
          </a:p>
          <a:p>
            <a:r>
              <a:rPr lang="en-US" dirty="0" smtClean="0"/>
              <a:t> User </a:t>
            </a:r>
            <a:r>
              <a:rPr lang="en-US" dirty="0"/>
              <a:t>Acceptance Testing</a:t>
            </a:r>
          </a:p>
          <a:p>
            <a:r>
              <a:rPr lang="en-US" dirty="0"/>
              <a:t> Usability Testing </a:t>
            </a:r>
          </a:p>
          <a:p>
            <a:r>
              <a:rPr lang="en-US" dirty="0"/>
              <a:t> </a:t>
            </a:r>
            <a:r>
              <a:rPr lang="en-US" dirty="0" smtClean="0"/>
              <a:t>i18n Testing</a:t>
            </a:r>
          </a:p>
          <a:p>
            <a:r>
              <a:rPr lang="en-US" dirty="0"/>
              <a:t> </a:t>
            </a:r>
            <a:r>
              <a:rPr lang="en-US" dirty="0" smtClean="0"/>
              <a:t>Smoke Testing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65" y="325991"/>
            <a:ext cx="2734441" cy="19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97.XML" val="3469561029"/>
  <p:tag name="PPT/NOTESSLIDES/NOTESSLIDE6.XML" val="4246727945"/>
  <p:tag name="PPT/SLIDES/SLIDE91.XML" val="2107456711"/>
  <p:tag name="PPT/SLIDES/SLIDE54.XML" val="2790652855"/>
  <p:tag name="PPT/SLIDES/SLIDE53.XML" val="3094653800"/>
  <p:tag name="PPT/SLIDES/SLIDE52.XML" val="1316450850"/>
  <p:tag name="PPT/SLIDES/SLIDE51.XML" val="950987350"/>
  <p:tag name="PPT/SLIDES/SLIDE50.XML" val="1180662529"/>
  <p:tag name="PPT/SLIDES/SLIDE55.XML" val="1184918066"/>
  <p:tag name="PPT/SLIDES/SLIDE56.XML" val="1444213693"/>
  <p:tag name="PPT/SLIDES/SLIDE57.XML" val="2308952282"/>
  <p:tag name="PPT/SLIDES/SLIDE62.XML" val="8231484"/>
  <p:tag name="PPT/SLIDES/SLIDE61.XML" val="4276851815"/>
  <p:tag name="PPT/SLIDES/SLIDE60.XML" val="3351333533"/>
  <p:tag name="PPT/SLIDES/SLIDE59.XML" val="2303481875"/>
  <p:tag name="PPT/SLIDES/SLIDE58.XML" val="2209226071"/>
  <p:tag name="PPT/SLIDES/SLIDE49.XML" val="135001832"/>
  <p:tag name="PPT/SLIDES/SLIDE48.XML" val="3714790318"/>
  <p:tag name="PPT/SLIDES/SLIDE47.XML" val="2470999381"/>
  <p:tag name="PPT/SLIDES/SLIDE38.XML" val="4286970619"/>
  <p:tag name="PPT/SLIDES/SLIDE37.XML" val="175045305"/>
  <p:tag name="PPT/SLIDES/SLIDE36.XML" val="4133848743"/>
  <p:tag name="PPT/SLIDES/SLIDE90.XML" val="2005858202"/>
  <p:tag name="PPT/SLIDES/SLIDE34.XML" val="682768531"/>
  <p:tag name="PPT/SLIDES/SLIDE39.XML" val="2737226087"/>
  <p:tag name="PPT/SLIDES/SLIDE40.XML" val="1044385809"/>
  <p:tag name="PPT/SLIDES/SLIDE41.XML" val="23697968"/>
  <p:tag name="PPT/SLIDES/SLIDE46.XML" val="2049124502"/>
  <p:tag name="PPT/SLIDES/SLIDE45.XML" val="2972132358"/>
  <p:tag name="PPT/SLIDES/SLIDE44.XML" val="540902348"/>
  <p:tag name="PPT/SLIDES/SLIDE43.XML" val="2893806472"/>
  <p:tag name="PPT/SLIDES/SLIDE42.XML" val="3840358473"/>
  <p:tag name="PPT/SLIDES/SLIDE63.XML" val="4040322720"/>
  <p:tag name="PPT/SLIDES/SLIDE64.XML" val="3220294878"/>
  <p:tag name="PPT/SLIDES/SLIDE65.XML" val="2043820191"/>
  <p:tag name="PPT/SLIDES/SLIDE86.XML" val="2012337579"/>
  <p:tag name="PPT/SLIDES/SLIDE85.XML" val="226903511"/>
  <p:tag name="PPT/SLIDES/SLIDE84.XML" val="2769680760"/>
  <p:tag name="PPT/SLIDES/SLIDE83.XML" val="2160654031"/>
  <p:tag name="PPT/SLIDES/SLIDE82.XML" val="4013836214"/>
  <p:tag name="PPT/SLIDES/SLIDE87.XML" val="4081491096"/>
  <p:tag name="PPT/SLIDES/SLIDE88.XML" val="902420744"/>
  <p:tag name="PPT/SLIDES/SLIDE89.XML" val="1527774826"/>
  <p:tag name="PPT/SLIDES/SLIDE92.XML" val="137301441"/>
  <p:tag name="PPT/SLIDES/SLIDE93.XML" val="1365668553"/>
  <p:tag name="PPT/SLIDES/SLIDE94.XML" val="3243791718"/>
  <p:tag name="PPT/SLIDES/SLIDE95.XML" val="2392744242"/>
  <p:tag name="PPT/SLIDES/SLIDE96.XML" val="2574129037"/>
  <p:tag name="PPT/SLIDES/SLIDE81.XML" val="3774100899"/>
  <p:tag name="PPT/SLIDES/SLIDE80.XML" val="198539580"/>
  <p:tag name="PPT/SLIDES/SLIDE79.XML" val="4150780649"/>
  <p:tag name="PPT/SLIDES/SLIDE70.XML" val="3611080720"/>
  <p:tag name="PPT/SLIDES/SLIDE69.XML" val="86141652"/>
  <p:tag name="PPT/SLIDES/SLIDE68.XML" val="3525638208"/>
  <p:tag name="PPT/SLIDES/SLIDE67.XML" val="2014119711"/>
  <p:tag name="PPT/SLIDES/SLIDE66.XML" val="3436330681"/>
  <p:tag name="PPT/SLIDES/SLIDE71.XML" val="521304529"/>
  <p:tag name="PPT/SLIDES/SLIDE72.XML" val="3654239584"/>
  <p:tag name="PPT/SLIDES/SLIDE73.XML" val="98461167"/>
  <p:tag name="PPT/SLIDES/SLIDE78.XML" val="2265248734"/>
  <p:tag name="PPT/SLIDES/SLIDE77.XML" val="3418630292"/>
  <p:tag name="PPT/SLIDES/SLIDE76.XML" val="1442321550"/>
  <p:tag name="PPT/SLIDES/SLIDE75.XML" val="241668923"/>
  <p:tag name="PPT/SLIDES/SLIDE74.XML" val="1979956649"/>
  <p:tag name="PPT/SLIDES/SLIDE33.XML" val="2396268418"/>
  <p:tag name="PPT/SLIDES/SLIDE35.XML" val="886938093"/>
  <p:tag name="PPT/SLIDES/SLIDE31.XML" val="715352785"/>
  <p:tag name="PPT/SLIDES/SLIDE9.XML" val="478092378"/>
  <p:tag name="PPT/SLIDES/SLIDE10.XML" val="21049658"/>
  <p:tag name="PPT/SLIDES/SLIDE11.XML" val="2360827655"/>
  <p:tag name="PPT/SLIDES/SLIDE12.XML" val="1455663134"/>
  <p:tag name="PPT/SLIDES/SLIDE13.XML" val="3780522139"/>
  <p:tag name="PPT/SLIDES/SLIDE14.XML" val="690872748"/>
  <p:tag name="PPT/SLIDES/SLIDE8.XML" val="3205350336"/>
  <p:tag name="PPT/SLIDES/SLIDE7.XML" val="3824625498"/>
  <p:tag name="PPT/SLIDES/SLIDE6.XML" val="1162946416"/>
  <p:tag name="PPT/SLIDES/SLIDE1.XML" val="672971380"/>
  <p:tag name="PPT/SLIDES/SLIDE2.XML" val="569031355"/>
  <p:tag name="PPT/SLIDES/SLIDE3.XML" val="4216541399"/>
  <p:tag name="PPT/SLIDES/SLIDE4.XML" val="3888420170"/>
  <p:tag name="PPT/SLIDES/SLIDE5.XML" val="385838086"/>
  <p:tag name="PPT/SLIDES/SLIDE15.XML" val="1694787175"/>
  <p:tag name="PPT/SLIDES/SLIDE32.XML" val="851039858"/>
  <p:tag name="PPT/SLIDES/SLIDE17.XML" val="522463686"/>
  <p:tag name="PPT/SLIDES/SLIDE26.XML" val="2757618760"/>
  <p:tag name="PPT/SLIDES/SLIDE27.XML" val="3373185948"/>
  <p:tag name="PPT/SLIDES/SLIDE28.XML" val="47845164"/>
  <p:tag name="PPT/SLIDES/SLIDE29.XML" val="659152785"/>
  <p:tag name="PPT/SLIDES/SLIDE30.XML" val="121589408"/>
  <p:tag name="PPT/SLIDES/SLIDE25.XML" val="2409917029"/>
  <p:tag name="PPT/SLIDES/SLIDE16.XML" val="2286529621"/>
  <p:tag name="PPT/SLIDES/SLIDE23.XML" val="1742051727"/>
  <p:tag name="PPT/SLIDES/SLIDE18.XML" val="1117140141"/>
  <p:tag name="PPT/SLIDES/SLIDE19.XML" val="824320545"/>
  <p:tag name="PPT/SLIDES/SLIDE20.XML" val="1825790265"/>
  <p:tag name="PPT/SLIDES/SLIDE24.XML" val="596724995"/>
  <p:tag name="PPT/SLIDES/SLIDE21.XML" val="1493794090"/>
  <p:tag name="PPT/SLIDES/SLIDE22.XML" val="401538953"/>
  <p:tag name="PPT/NOTESSLIDES/NOTESSLIDE3.XML" val="2168697712"/>
  <p:tag name="PPT/SLIDELAYOUTS/SLIDELAYOUT7.XML" val="607945269"/>
  <p:tag name="PPT/SLIDEMASTERS/SLIDEMASTER1.XML" val="1996804796"/>
  <p:tag name="PPT/SLIDELAYOUTS/SLIDELAYOUT6.XML" val="3143369585"/>
  <p:tag name="PPT/SLIDELAYOUTS/SLIDELAYOUT9.XML" val="3722470772"/>
  <p:tag name="PPT/SLIDELAYOUTS/SLIDELAYOUT5.XML" val="2083701396"/>
  <p:tag name="PPT/NOTESSLIDES/NOTESSLIDE5.XML" val="2641153699"/>
  <p:tag name="PPT/SLIDELAYOUTS/SLIDELAYOUT8.XML" val="1445116622"/>
  <p:tag name="PPT/SLIDELAYOUTS/SLIDELAYOUT10.XML" val="1296242729"/>
  <p:tag name="PPT/SLIDELAYOUTS/SLIDELAYOUT1.XML" val="3416381351"/>
  <p:tag name="PPT/SLIDELAYOUTS/SLIDELAYOUT2.XML" val="3331124055"/>
  <p:tag name="PPT/SLIDELAYOUTS/SLIDELAYOUT3.XML" val="441939314"/>
  <p:tag name="PPT/SLIDELAYOUTS/SLIDELAYOUT4.XML" val="2153714242"/>
  <p:tag name="PPT/SLIDELAYOUTS/SLIDELAYOUT11.XML" val="2703439854"/>
  <p:tag name="PPT/NOTESSLIDES/NOTESSLIDE2.XML" val="1652046452"/>
  <p:tag name="PPT/NOTESSLIDES/NOTESSLIDE4.XML" val="3893876455"/>
  <p:tag name="PPT/NOTESSLIDES/NOTESSLIDE1.XML" val="3289186817"/>
  <p:tag name="PPT/THEME/THEME1.XML" val="1608445583"/>
  <p:tag name="PPT/MEDIA/IMAGE29.PNG" val="138647359"/>
  <p:tag name="PPT/MEDIA/IMAGE30.PNG" val="771024375"/>
  <p:tag name="PPT/MEDIA/IMAGE31.PNG" val="2796880206"/>
  <p:tag name="PPT/MEDIA/IMAGE32.JPG" val="3412634068"/>
  <p:tag name="PPT/MEDIA/IMAGE28.PNG" val="2700537398"/>
  <p:tag name="PPT/MEDIA/IMAGE27.PNG" val="4279283616"/>
  <p:tag name="PPT/MEDIA/IMAGE26.PNG" val="2709240106"/>
  <p:tag name="PPT/MEDIA/IMAGE25.PNG" val="2309313900"/>
  <p:tag name="PPT/MEDIA/IMAGE24.PNG" val="1948235693"/>
  <p:tag name="PPT/MEDIA/IMAGE23.JPG" val="3649284950"/>
  <p:tag name="PPT/MEDIA/IMAGE33.JPG" val="87562377"/>
  <p:tag name="PPT/MEDIA/IMAGE34.PNG" val="349644895"/>
  <p:tag name="PPT/MEDIA/IMAGE35.JPG" val="1636251223"/>
  <p:tag name="PPT/MEDIA/IMAGE42.PNG" val="3731958714"/>
  <p:tag name="PPT/MEDIA/IMAGE43.PNG" val="685573708"/>
  <p:tag name="PPT/MEDIA/IMAGE44.PNG" val="606950603"/>
  <p:tag name="PPT/MEDIA/IMAGE45.PNG" val="2433501763"/>
  <p:tag name="PPT/MEDIA/IMAGE41.PNG" val="3644451801"/>
  <p:tag name="PPT/MEDIA/IMAGE40.JPG" val="1871276253"/>
  <p:tag name="PPT/MEDIA/IMAGE39.JPG" val="4283859005"/>
  <p:tag name="PPT/MEDIA/IMAGE38.JPG" val="310045693"/>
  <p:tag name="PPT/MEDIA/IMAGE37.JPG" val="4063460221"/>
  <p:tag name="PPT/MEDIA/IMAGE36.PNG" val="2832340570"/>
  <p:tag name="PPT/MEDIA/IMAGE22.JPG" val="999786610"/>
  <p:tag name="PPT/MEDIA/IMAGE21.JPG" val="3227869235"/>
  <p:tag name="PPT/MEDIA/HDPHOTO3.WDP" val="554285281"/>
  <p:tag name="PPT/MEDIA/IMAGE6.JPG" val="677893905"/>
  <p:tag name="PPT/MEDIA/IMAGE7.JPG" val="2840839976"/>
  <p:tag name="PPT/MEDIA/IMAGE8.JPG" val="1171593247"/>
  <p:tag name="PPT/MEDIA/IMAGE9.PNG" val="3587925702"/>
  <p:tag name="PPT/MEDIA/IMAGE5.JPG" val="2394109195"/>
  <p:tag name="PPT/MEDIA/IMAGE4.PNG" val="3841266355"/>
  <p:tag name="PPT/MEDIA/IMAGE3.PNG" val="4064299211"/>
  <p:tag name="PPT/MEDIA/IMAGE2.PNG" val="3120183257"/>
  <p:tag name="PPT/MEDIA/IMAGE1.PNG" val="3551932422"/>
  <p:tag name="PPT/THEME/THEME2.XML" val="4028356832"/>
  <p:tag name="PPT/MEDIA/IMAGE10.PNG" val="3972475136"/>
  <p:tag name="PPT/MEDIA/IMAGE11.PNG" val="1469702745"/>
  <p:tag name="PPT/MEDIA/IMAGE12.PNG" val="284386667"/>
  <p:tag name="PPT/MEDIA/HDPHOTO1.WDP" val="2184941313"/>
  <p:tag name="PPT/MEDIA/IMAGE19.PNG" val="3705620612"/>
  <p:tag name="PPT/MEDIA/HDPHOTO2.WDP" val="4263995028"/>
  <p:tag name="PPT/MEDIA/IMAGE20.PNG" val="772626834"/>
  <p:tag name="PPT/MEDIA/IMAGE18.PNG" val="317040691"/>
  <p:tag name="PPT/MEDIA/IMAGE17.PNG" val="618663491"/>
  <p:tag name="PPT/MEDIA/IMAGE16.PNG" val="222444934"/>
  <p:tag name="PPT/MEDIA/IMAGE15.PNG" val="565235469"/>
  <p:tag name="PPT/MEDIA/IMAGE14.PNG" val="2464617683"/>
  <p:tag name="PPT/MEDIA/IMAGE13.PNG" val="3088157463"/>
  <p:tag name="PPT/NOTESMASTERS/NOTESMASTER1.XML" val="2751688660"/>
  <p:tag name="PPT/MEDIA/IMAGE46.JPG" val="1453965499"/>
  <p:tag name="PPT/MEDIA/IMAGE48.PNG" val="2488314019"/>
  <p:tag name="PPT/MEDIA/IMAGE80.PNG" val="1386078623"/>
  <p:tag name="PPT/MEDIA/IMAGE81.PNG" val="91031836"/>
  <p:tag name="PPT/MEDIA/IMAGE82.PNG" val="1897394869"/>
  <p:tag name="PPT/MEDIA/IMAGE83.JPG" val="1493146258"/>
  <p:tag name="PPT/MEDIA/IMAGE79.JPG" val="1948438911"/>
  <p:tag name="PPT/MEDIA/IMAGE78.JPG" val="713167090"/>
  <p:tag name="PPT/MEDIA/IMAGE77.JPG" val="2958392800"/>
  <p:tag name="PPT/MEDIA/IMAGE76.JPG" val="2547639054"/>
  <p:tag name="PPT/MEDIA/IMAGE75.JPG" val="940891873"/>
  <p:tag name="PPT/MEDIA/IMAGE47.JPG" val="1482535353"/>
  <p:tag name="PPT/MEDIA/IMAGE84.PNG" val="3295148642"/>
  <p:tag name="PPT/MEDIA/IMAGE85.PNG" val="675433367"/>
  <p:tag name="PPT/MEDIA/IMAGE86.PNG" val="1277632527"/>
  <p:tag name="PPT/MEDIA/IMAGE95.PNG" val="681347340"/>
  <p:tag name="PPT/MEDIA/IMAGE94.PNG" val="2708942131"/>
  <p:tag name="PPT/MEDIA/IMAGE93.PNG" val="2378923237"/>
  <p:tag name="PPT/MEDIA/IMAGE92.PNG" val="653870927"/>
  <p:tag name="PPT/MEDIA/IMAGE91.PNG" val="1631546924"/>
  <p:tag name="PPT/MEDIA/IMAGE90.PNG" val="2063470928"/>
  <p:tag name="PPT/MEDIA/IMAGE89.JPG" val="2219519744"/>
  <p:tag name="PPT/MEDIA/IMAGE88.PNG" val="3266289732"/>
  <p:tag name="PPT/MEDIA/IMAGE87.JPG" val="1960880594"/>
  <p:tag name="PPT/MEDIA/IMAGE73.JPG" val="2938307280"/>
  <p:tag name="PPT/MEDIA/IMAGE74.PNG" val="2100106942"/>
  <p:tag name="PPT/MEDIA/IMAGE71.PNG" val="3444403552"/>
  <p:tag name="PPT/MEDIA/IMAGE55.JPG" val="1495643117"/>
  <p:tag name="PPT/MEDIA/IMAGE56.PNG" val="1770834630"/>
  <p:tag name="PPT/MEDIA/IMAGE72.PNG" val="2263845654"/>
  <p:tag name="PPT/MEDIA/IMAGE58.PNG" val="4338240"/>
  <p:tag name="PPT/MEDIA/IMAGE54.PNG" val="1497475833"/>
  <p:tag name="PPT/MEDIA/IMAGE53.JPG" val="3388091549"/>
  <p:tag name="PPT/MEDIA/IMAGE52.JPG" val="2900617544"/>
  <p:tag name="PPT/MEDIA/IMAGE51.PNG" val="1050367128"/>
  <p:tag name="PPT/MEDIA/IMAGE50.JPG" val="2752245988"/>
  <p:tag name="PPT/MEDIA/IMAGE49.PNG" val="3452451280"/>
  <p:tag name="PPT/MEDIA/IMAGE59.JPG" val="516609269"/>
  <p:tag name="PPT/MEDIA/IMAGE57.JPG" val="1072177164"/>
  <p:tag name="PPT/MEDIA/IMAGE61.JPG" val="2816066634"/>
  <p:tag name="PPT/MEDIA/IMAGE70.PNG" val="946873531"/>
  <p:tag name="PPT/MEDIA/IMAGE69.JPG" val="654127214"/>
  <p:tag name="PPT/MEDIA/IMAGE60.PNG" val="2395292066"/>
  <p:tag name="PPT/MEDIA/IMAGE67.PNG" val="3220877241"/>
  <p:tag name="PPT/MEDIA/IMAGE68.PNG" val="981169293"/>
  <p:tag name="PPT/MEDIA/IMAGE65.PNG" val="1859106080"/>
  <p:tag name="PPT/MEDIA/IMAGE62.PNG" val="2371974375"/>
  <p:tag name="PPT/MEDIA/IMAGE66.JPG" val="4070948240"/>
  <p:tag name="PPT/MEDIA/IMAGE64.PNG" val="3544201131"/>
  <p:tag name="PPT/MEDIA/IMAGE63.PNG" val="3857909268"/>
</p:tagLst>
</file>

<file path=ppt/theme/theme1.xml><?xml version="1.0" encoding="utf-8"?>
<a:theme xmlns:a="http://schemas.openxmlformats.org/drawingml/2006/main" name="ClassTheme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Theme" id="{FA52C019-9F37-4B34-9A1E-873BE78D9E28}" vid="{D502505B-313B-4316-9D6B-F09A05F911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1891</Words>
  <Application>Microsoft Office PowerPoint</Application>
  <PresentationFormat>Widescreen</PresentationFormat>
  <Paragraphs>354</Paragraphs>
  <Slides>59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ClassTheme</vt:lpstr>
      <vt:lpstr>Testing</vt:lpstr>
      <vt:lpstr>Type of Bugs</vt:lpstr>
      <vt:lpstr>Some Famous Software Failures</vt:lpstr>
      <vt:lpstr>Some Famous Software Failures</vt:lpstr>
      <vt:lpstr>Why Testing?</vt:lpstr>
      <vt:lpstr>Why Testing?</vt:lpstr>
      <vt:lpstr>What is Testing?</vt:lpstr>
      <vt:lpstr>Do Software Testing. Right.</vt:lpstr>
      <vt:lpstr>Type of Tests</vt:lpstr>
      <vt:lpstr>Test Levels</vt:lpstr>
      <vt:lpstr>What is a Unit Test?</vt:lpstr>
      <vt:lpstr>Test Levels</vt:lpstr>
      <vt:lpstr>What is a Integration Test?</vt:lpstr>
      <vt:lpstr>Test Levels</vt:lpstr>
      <vt:lpstr>Test Levels</vt:lpstr>
      <vt:lpstr>App</vt:lpstr>
      <vt:lpstr>Setup</vt:lpstr>
      <vt:lpstr>App Structure </vt:lpstr>
      <vt:lpstr>Unit Test</vt:lpstr>
      <vt:lpstr>Unit Testing</vt:lpstr>
      <vt:lpstr>Test Double</vt:lpstr>
      <vt:lpstr>Test Double</vt:lpstr>
      <vt:lpstr>What Are Mocks?</vt:lpstr>
      <vt:lpstr>What Are Mocks?</vt:lpstr>
      <vt:lpstr>Problems Mocks Solve</vt:lpstr>
      <vt:lpstr>Problems Mocks Solve</vt:lpstr>
      <vt:lpstr>Problems Mocks Solve</vt:lpstr>
      <vt:lpstr>Problems Mocks Solve</vt:lpstr>
      <vt:lpstr>Problem: Friend Finder App</vt:lpstr>
      <vt:lpstr>Easy Method</vt:lpstr>
      <vt:lpstr>Write a Unit Test...</vt:lpstr>
      <vt:lpstr>May be it Works!!!</vt:lpstr>
      <vt:lpstr>May be don’t!</vt:lpstr>
      <vt:lpstr>PowerPoint Presentation</vt:lpstr>
      <vt:lpstr>Easy Method</vt:lpstr>
      <vt:lpstr>PowerPoint Presentation</vt:lpstr>
      <vt:lpstr>Patching</vt:lpstr>
      <vt:lpstr>But what if we call it multiple times???</vt:lpstr>
      <vt:lpstr>Warning</vt:lpstr>
      <vt:lpstr>Warning</vt:lpstr>
      <vt:lpstr>Testing/Coding is so hard!!</vt:lpstr>
      <vt:lpstr>PowerPoint Presentation</vt:lpstr>
      <vt:lpstr>Type of Software Testing</vt:lpstr>
      <vt:lpstr>Non-functional Testing</vt:lpstr>
      <vt:lpstr>Non-functional Testing</vt:lpstr>
      <vt:lpstr>Non-functional Testing</vt:lpstr>
      <vt:lpstr>Non-functional Testing</vt:lpstr>
      <vt:lpstr>Non-functional Testing</vt:lpstr>
      <vt:lpstr>Performance Testing</vt:lpstr>
      <vt:lpstr>Targets in Performance Testing</vt:lpstr>
      <vt:lpstr>Tips</vt:lpstr>
      <vt:lpstr>Tutorial 1 – Simple Test</vt:lpstr>
      <vt:lpstr>Tutorial 2 – Using Assertions</vt:lpstr>
      <vt:lpstr>Tutorial 3 – Flaskr</vt:lpstr>
      <vt:lpstr>Tutorial 4 – JMeter Plugins</vt:lpstr>
      <vt:lpstr>Tutorial 4 – JMeter Plugins</vt:lpstr>
      <vt:lpstr>Tutorial 4 – JMeter Plugins</vt:lpstr>
      <vt:lpstr>Tutorial 4 – JMeter Plugins</vt:lpstr>
      <vt:lpstr>Tutorial 4 – JMeter Plugins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cp:lastModifiedBy>Windows User</cp:lastModifiedBy>
  <cp:revision>113</cp:revision>
  <dcterms:modified xsi:type="dcterms:W3CDTF">2019-06-20T03:49:31Z</dcterms:modified>
</cp:coreProperties>
</file>