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20" d="100"/>
          <a:sy n="20" d="100"/>
        </p:scale>
        <p:origin x="-100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/>
              <a:t>`</a:t>
            </a:r>
          </a:p>
        </p:txBody>
      </p:sp>
      <p:sp>
        <p:nvSpPr>
          <p:cNvPr id="59" name="Line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 bwMode="white">
          <a:xfrm>
            <a:off x="1116805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6172200"/>
            <a:ext cx="13044367" cy="914400"/>
          </a:xfrm>
          <a:prstGeom prst="rect">
            <a:avLst/>
          </a:prstGeom>
          <a:solidFill>
            <a:schemeClr val="tx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798040"/>
            <a:ext cx="13048488" cy="914400"/>
          </a:xfrm>
          <a:prstGeom prst="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5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330196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3301960"/>
            <a:ext cx="13048488" cy="914400"/>
          </a:xfrm>
          <a:prstGeom prst="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ine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Line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/>
          <p:cNvSpPr>
            <a:spLocks noChangeArrowheads="1"/>
          </p:cNvSpPr>
          <p:nvPr userDrawn="1"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1219260"/>
            <a:ext cx="35661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ine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544" y="195119"/>
            <a:ext cx="3204872" cy="33971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731580"/>
            <a:ext cx="35661600" cy="2514540"/>
          </a:xfrm>
        </p:spPr>
        <p:txBody>
          <a:bodyPr/>
          <a:lstStyle/>
          <a:p>
            <a:r>
              <a:rPr lang="en-US" dirty="0" err="1"/>
              <a:t>FlexGraph</a:t>
            </a:r>
            <a:r>
              <a:rPr lang="en-US" dirty="0"/>
              <a:t>: A Reconfigurable Graph Analytics Accelerator for Heterogeneous CPU-FPGA Architectures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Blaise-Pascal Tine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/>
              <a:t>Type the abstract here. To remove bullet points, just click the Bullets button on the Home tab.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pic>
        <p:nvPicPr>
          <p:cNvPr id="25" name="Shape 74" descr="CHDL SPMV.png"/>
          <p:cNvPicPr preferRelativeResize="0"/>
          <p:nvPr/>
        </p:nvPicPr>
        <p:blipFill rotWithShape="1">
          <a:blip r:embed="rId3">
            <a:alphaModFix/>
          </a:blip>
          <a:srcRect l="30463" t="19622"/>
          <a:stretch/>
        </p:blipFill>
        <p:spPr>
          <a:xfrm>
            <a:off x="15416785" y="7213558"/>
            <a:ext cx="13048488" cy="809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93" descr="Untitled Diagram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86699" y="15971519"/>
            <a:ext cx="5908657" cy="681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146" descr="Perf Summar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3273" y="7583724"/>
            <a:ext cx="9207955" cy="594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147" descr="Perf Summary Tabl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13274" y="14036304"/>
            <a:ext cx="9207954" cy="1935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143"/>
          <p:cNvSpPr txBox="1">
            <a:spLocks/>
          </p:cNvSpPr>
          <p:nvPr/>
        </p:nvSpPr>
        <p:spPr>
          <a:xfrm>
            <a:off x="30013273" y="20127704"/>
            <a:ext cx="10575200" cy="2655527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 sz="1800" b="1" dirty="0"/>
              <a:t>Performance degrades with larger workloads!</a:t>
            </a:r>
          </a:p>
          <a:p>
            <a:pPr indent="-34290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 sz="1800" dirty="0"/>
              <a:t>Using Synthetic sparse matrices from Graph500 benchmark</a:t>
            </a:r>
          </a:p>
          <a:p>
            <a:pPr indent="-34290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 sz="1800" dirty="0"/>
              <a:t>Perf = 2 * nnz / latency </a:t>
            </a:r>
          </a:p>
          <a:p>
            <a:pPr lvl="1" indent="-34290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-US" sz="1400" dirty="0"/>
              <a:t>W</a:t>
            </a:r>
            <a:r>
              <a:rPr lang="en" sz="1400" dirty="0"/>
              <a:t>here nnz = 16 * 2 ^ scale</a:t>
            </a:r>
          </a:p>
          <a:p>
            <a:pPr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❖"/>
            </a:pPr>
            <a:r>
              <a:rPr lang="en" sz="1800" dirty="0"/>
              <a:t>Pick Memory B/W ~ 5GB/s</a:t>
            </a:r>
          </a:p>
          <a:p>
            <a:pPr indent="-342900">
              <a:spcBef>
                <a:spcPts val="600"/>
              </a:spcBef>
              <a:buSzPct val="100000"/>
              <a:buFont typeface="Arial" panose="020B0604020202020204" pitchFamily="34" charset="0"/>
              <a:buChar char="❖"/>
            </a:pPr>
            <a:r>
              <a:rPr lang="en" sz="1800" dirty="0"/>
              <a:t>Pick Throughput ~ </a:t>
            </a:r>
          </a:p>
        </p:txBody>
      </p:sp>
      <p:pic>
        <p:nvPicPr>
          <p:cNvPr id="43" name="Shape 152" descr="Memory Stalls m8.png"/>
          <p:cNvPicPr preferRelativeResize="0"/>
          <p:nvPr/>
        </p:nvPicPr>
        <p:blipFill rotWithShape="1">
          <a:blip r:embed="rId7">
            <a:alphaModFix/>
          </a:blip>
          <a:srcRect l="26071" r="25095"/>
          <a:stretch/>
        </p:blipFill>
        <p:spPr>
          <a:xfrm>
            <a:off x="39662243" y="7521324"/>
            <a:ext cx="2304424" cy="28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155" descr="Memory Stalls m12.png"/>
          <p:cNvPicPr preferRelativeResize="0"/>
          <p:nvPr/>
        </p:nvPicPr>
        <p:blipFill rotWithShape="1">
          <a:blip r:embed="rId8">
            <a:alphaModFix/>
          </a:blip>
          <a:srcRect l="24828" r="24386"/>
          <a:stretch/>
        </p:blipFill>
        <p:spPr>
          <a:xfrm>
            <a:off x="39869630" y="11024380"/>
            <a:ext cx="1889650" cy="25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160" descr="Dual Core vs Single Core.png"/>
          <p:cNvPicPr preferRelativeResize="0"/>
          <p:nvPr/>
        </p:nvPicPr>
        <p:blipFill rotWithShape="1">
          <a:blip r:embed="rId9">
            <a:alphaModFix/>
          </a:blip>
          <a:srcRect r="10031" b="24351"/>
          <a:stretch/>
        </p:blipFill>
        <p:spPr>
          <a:xfrm>
            <a:off x="31877725" y="16358197"/>
            <a:ext cx="7343503" cy="327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51A831-6165-46D3-80FA-B53FDB37F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green design)</Template>
  <TotalTime>0</TotalTime>
  <Words>77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Medical Poster</vt:lpstr>
      <vt:lpstr>FlexGraph: A Reconfigurable Graph Analytics Accelerator for Heterogeneous CPU-FPGA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2017-01-20T19:03:00Z</dcterms:created>
  <dcterms:modified xsi:type="dcterms:W3CDTF">2017-01-20T21:21:24Z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TC040010579991</vt:lpwstr>
  </property>
</Properties>
</file>