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SMART is 7263 lines of verilog code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gif"/><Relationship Id="rId4" Type="http://schemas.openxmlformats.org/officeDocument/2006/relationships/image" Target="../media/image0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gif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gif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0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gif"/><Relationship Id="rId4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Relationship Id="rId4" Type="http://schemas.openxmlformats.org/officeDocument/2006/relationships/image" Target="../media/image00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gif"/><Relationship Id="rId4" Type="http://schemas.openxmlformats.org/officeDocument/2006/relationships/image" Target="../media/image0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ctrTitle"/>
          </p:nvPr>
        </p:nvSpPr>
        <p:spPr>
          <a:xfrm>
            <a:off x="0" y="0"/>
            <a:ext cx="9144000" cy="298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Graph Algorithms Accelerator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4800"/>
              <a:t>for Heteregenous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4800"/>
              <a:t>CPU-FPGA Architecture</a:t>
            </a:r>
          </a:p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x="25" y="3093350"/>
            <a:ext cx="91440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a C</a:t>
            </a:r>
            <a:r>
              <a:rPr lang="en"/>
              <a:t>++ Hardware Description Library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x="1051675" y="3968800"/>
            <a:ext cx="3581099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Blaise Pascal Tine</a:t>
            </a:r>
          </a:p>
        </p:txBody>
      </p:sp>
      <p:pic>
        <p:nvPicPr>
          <p:cNvPr descr="Gtcoc.gif" id="35" name="Shape 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6975" y="4534025"/>
            <a:ext cx="2267025" cy="6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5"/>
            <a:ext cx="8229600" cy="856800"/>
          </a:xfrm>
          <a:prstGeom prst="rect">
            <a:avLst/>
          </a:prstGeom>
          <a:solidFill>
            <a:srgbClr val="9FC5E8"/>
          </a:solidFill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/>
              <a:t>Motivation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0" y="1359050"/>
            <a:ext cx="6159300" cy="378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</a:pPr>
            <a:r>
              <a:rPr lang="en" sz="2400"/>
              <a:t>Graph Analytics is ubiquitous in Data Centers today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Need efficient computation of large datasets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Need efficient programming abstraction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Emergence of heterogeneous CPU-FPGA platforms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Exploring a high bandwidth SPMV accelerator for this new architecture  </a:t>
            </a:r>
          </a:p>
        </p:txBody>
      </p:sp>
      <p:pic>
        <p:nvPicPr>
          <p:cNvPr descr="Gtcoc.gif"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975" y="4534025"/>
            <a:ext cx="2267025" cy="60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s.jpg" id="43" name="Shape 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549" y="1440449"/>
            <a:ext cx="3203450" cy="32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5"/>
            <a:ext cx="8229600" cy="856800"/>
          </a:xfrm>
          <a:prstGeom prst="rect">
            <a:avLst/>
          </a:prstGeom>
          <a:solidFill>
            <a:srgbClr val="9FC5E8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GraphMat Programming Model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0" y="1359050"/>
            <a:ext cx="5793000" cy="310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</a:pPr>
            <a:r>
              <a:rPr lang="en" sz="2400"/>
              <a:t>A C++ library for Accelerating Graph Algorithms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Converts algorithm to linear Algebra for parallel computation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Represents graphs as sparse matrices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Uses Sparse Matrix Multiplication a computation kernel</a:t>
            </a:r>
          </a:p>
        </p:txBody>
      </p:sp>
      <p:pic>
        <p:nvPicPr>
          <p:cNvPr descr="Gtcoc.gif"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975" y="4534025"/>
            <a:ext cx="2267025" cy="6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2687" y="1796300"/>
            <a:ext cx="3476625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0" y="4759725"/>
            <a:ext cx="75024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[1]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Sundaram et al, “GraphMat: High Performance Graph Analytics Made Productive”</a:t>
            </a:r>
            <a:r>
              <a:rPr lang="en" sz="1100">
                <a:solidFill>
                  <a:schemeClr val="dk1"/>
                </a:solidFill>
              </a:rPr>
              <a:t>. VLDB ENdow 2015.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5"/>
            <a:ext cx="8229600" cy="856800"/>
          </a:xfrm>
          <a:prstGeom prst="rect">
            <a:avLst/>
          </a:prstGeom>
          <a:solidFill>
            <a:srgbClr val="9FC5E8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SPMV Accelerator Design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0" y="1299375"/>
            <a:ext cx="6150300" cy="481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Doubly compressed sparse column-based format (DCSC) for hyperspace matrices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Sparse input vector (bitmask)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Cache-coherent Shared Memory between FPGA and CPU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Processing element for each work item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Thread Manager controls Load/Store units access to PEs</a:t>
            </a:r>
          </a:p>
        </p:txBody>
      </p:sp>
      <p:pic>
        <p:nvPicPr>
          <p:cNvPr descr="Gtcoc.gif"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975" y="4534025"/>
            <a:ext cx="2267025" cy="60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MV block diagram.png"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8574" y="1421299"/>
            <a:ext cx="2067299" cy="332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5"/>
            <a:ext cx="8229600" cy="856800"/>
          </a:xfrm>
          <a:prstGeom prst="rect">
            <a:avLst/>
          </a:prstGeom>
          <a:solidFill>
            <a:srgbClr val="9FC5E8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CHDL Implementation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0" y="1398286"/>
            <a:ext cx="8229600" cy="3465299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C++ Hardware Design Library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Object-oriented hardware design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Generators via C++ templates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High-level behavioral modeling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int/uint/fixed/float datatypes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Fifo channels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Multi-threaded real-time simulation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C++ simulators interoperability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Generate verilog for FPGA synthesis</a:t>
            </a:r>
          </a:p>
        </p:txBody>
      </p:sp>
      <p:pic>
        <p:nvPicPr>
          <p:cNvPr descr="CHDL sample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781" y="1398274"/>
            <a:ext cx="3033018" cy="37452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med" w="med" type="none"/>
            <a:tailEnd len="med" w="med" type="none"/>
          </a:ln>
        </p:spPr>
      </p:pic>
      <p:pic>
        <p:nvPicPr>
          <p:cNvPr descr="Gtcoc.gif"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6975" y="4534025"/>
            <a:ext cx="2267025" cy="6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5"/>
            <a:ext cx="8229600" cy="856800"/>
          </a:xfrm>
          <a:prstGeom prst="rect">
            <a:avLst/>
          </a:prstGeom>
          <a:solidFill>
            <a:srgbClr val="9FC5E8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Evaluation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0" y="1398286"/>
            <a:ext cx="8229600" cy="34653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Intel QuickAssist FPGA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Intel Xeon E5-2680 2.8 GHz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L1(32KB), L2(256KB), L3(25MB)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Memory 32 GB DDR3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Altera Stratix V 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234K LUT, 393K FF, 52MB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Graph 500 large datasets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Compare CPU vs GPU vs FPGA</a:t>
            </a:r>
          </a:p>
        </p:txBody>
      </p:sp>
      <p:pic>
        <p:nvPicPr>
          <p:cNvPr descr="Gtcoc.gif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975" y="4534025"/>
            <a:ext cx="2267025" cy="6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3275" y="2056849"/>
            <a:ext cx="3670724" cy="19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5"/>
            <a:ext cx="8229600" cy="856800"/>
          </a:xfrm>
          <a:prstGeom prst="rect">
            <a:avLst/>
          </a:prstGeom>
          <a:solidFill>
            <a:srgbClr val="9FC5E8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Milestomes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0" y="1398286"/>
            <a:ext cx="8229600" cy="34653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CHDL high-level simulation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SPMV RTL design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GraphMat Simulation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CHDL verilog generator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Intel QPI </a:t>
            </a:r>
            <a:r>
              <a:rPr lang="en"/>
              <a:t>Wrapper</a:t>
            </a:r>
            <a:r>
              <a:rPr lang="en"/>
              <a:t> design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Intel QuickAssist Evaluation</a:t>
            </a:r>
          </a:p>
        </p:txBody>
      </p:sp>
      <p:pic>
        <p:nvPicPr>
          <p:cNvPr descr="outline 1.png"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237" y="1550675"/>
            <a:ext cx="357187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tcoc.gif"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6975" y="4534025"/>
            <a:ext cx="2267025" cy="6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5"/>
            <a:ext cx="8229600" cy="856800"/>
          </a:xfrm>
          <a:prstGeom prst="rect">
            <a:avLst/>
          </a:prstGeom>
          <a:solidFill>
            <a:srgbClr val="9FC5E8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Questions?</a:t>
            </a:r>
          </a:p>
        </p:txBody>
      </p:sp>
      <p:pic>
        <p:nvPicPr>
          <p:cNvPr descr="Gtcoc.gif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6975" y="4534025"/>
            <a:ext cx="2267025" cy="60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.jpg"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2825" y="1833562"/>
            <a:ext cx="20383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