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28B76-1E5E-45F9-84D5-D2346E30627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B6884-C166-497E-894F-2DE9B416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B6884-C166-497E-894F-2DE9B41646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B6884-C166-497E-894F-2DE9B41646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3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8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0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8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7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DE3A-9D4B-41A2-A639-9C9AB0745633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5CEA-02A9-4EEF-ADE4-E5160337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FlexGraph</a:t>
            </a:r>
            <a:r>
              <a:rPr lang="en-US" sz="2400" dirty="0"/>
              <a:t>: A Reconfigurable Graph Analytics Accelerator </a:t>
            </a:r>
          </a:p>
          <a:p>
            <a:pPr algn="ctr"/>
            <a:r>
              <a:rPr lang="en-US" sz="2400" dirty="0"/>
              <a:t>for Heterogenous CPU-FPGA Architectures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065" y="0"/>
            <a:ext cx="672935" cy="712595"/>
          </a:xfrm>
          <a:prstGeom prst="rect">
            <a:avLst/>
          </a:prstGeom>
        </p:spPr>
      </p:pic>
      <p:pic>
        <p:nvPicPr>
          <p:cNvPr id="1026" name="Picture 2" descr="Gtco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978" y="6157924"/>
            <a:ext cx="2356022" cy="7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hape 51"/>
          <p:cNvPicPr preferRelativeResize="0"/>
          <p:nvPr/>
        </p:nvPicPr>
        <p:blipFill rotWithShape="1">
          <a:blip r:embed="rId5">
            <a:alphaModFix/>
          </a:blip>
          <a:srcRect l="-27" r="26" b="39999"/>
          <a:stretch/>
        </p:blipFill>
        <p:spPr>
          <a:xfrm>
            <a:off x="274196" y="1256855"/>
            <a:ext cx="3474720" cy="155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74196" y="797052"/>
            <a:ext cx="35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Algorithms to Linear Algebra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374291" y="1166384"/>
            <a:ext cx="3317790" cy="1706734"/>
            <a:chOff x="0" y="1332427"/>
            <a:chExt cx="8827776" cy="3810900"/>
          </a:xfrm>
        </p:grpSpPr>
        <p:pic>
          <p:nvPicPr>
            <p:cNvPr id="15" name="Shape 129" descr="vertex programming-SSSP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7825" y="1595549"/>
              <a:ext cx="8489951" cy="342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130"/>
            <p:cNvSpPr/>
            <p:nvPr/>
          </p:nvSpPr>
          <p:spPr>
            <a:xfrm rot="10800000" flipH="1">
              <a:off x="0" y="1332427"/>
              <a:ext cx="1184700" cy="38109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87858" y="797052"/>
            <a:ext cx="281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Vertex Programming Model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6951" y="1711410"/>
            <a:ext cx="331418" cy="407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658495" y="797052"/>
            <a:ext cx="313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SPMV-Based Processing Model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8760940" y="1284225"/>
            <a:ext cx="976184" cy="4271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8760940" y="1818077"/>
            <a:ext cx="976184" cy="432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8760940" y="2352234"/>
            <a:ext cx="976184" cy="4320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10514824" y="1818077"/>
            <a:ext cx="1340708" cy="5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SPMV Accelerator</a:t>
            </a:r>
          </a:p>
        </p:txBody>
      </p:sp>
      <p:cxnSp>
        <p:nvCxnSpPr>
          <p:cNvPr id="32" name="Connector: Elbow 31"/>
          <p:cNvCxnSpPr>
            <a:stCxn id="27" idx="1"/>
            <a:endCxn id="21" idx="1"/>
          </p:cNvCxnSpPr>
          <p:nvPr/>
        </p:nvCxnSpPr>
        <p:spPr>
          <a:xfrm rot="10800000">
            <a:off x="8760940" y="1497818"/>
            <a:ext cx="12700" cy="1070434"/>
          </a:xfrm>
          <a:prstGeom prst="bentConnector3">
            <a:avLst>
              <a:gd name="adj1" fmla="val 277296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/>
          <p:cNvSpPr/>
          <p:nvPr/>
        </p:nvSpPr>
        <p:spPr>
          <a:xfrm>
            <a:off x="7775129" y="1711409"/>
            <a:ext cx="331418" cy="407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>
            <a:off x="9992765" y="1593457"/>
            <a:ext cx="317651" cy="9144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444674" y="1216826"/>
            <a:ext cx="1521941" cy="3150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Sparse Matrix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424207" y="2654702"/>
            <a:ext cx="1521941" cy="3150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Sparse Vector</a:t>
            </a:r>
          </a:p>
        </p:txBody>
      </p:sp>
      <p:sp>
        <p:nvSpPr>
          <p:cNvPr id="43" name="Arrow: Down 42"/>
          <p:cNvSpPr/>
          <p:nvPr/>
        </p:nvSpPr>
        <p:spPr>
          <a:xfrm>
            <a:off x="11086323" y="1593457"/>
            <a:ext cx="238644" cy="197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/>
          <p:cNvSpPr/>
          <p:nvPr/>
        </p:nvSpPr>
        <p:spPr>
          <a:xfrm rot="10800000">
            <a:off x="11086323" y="2395427"/>
            <a:ext cx="238644" cy="197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8808883" y="3568878"/>
            <a:ext cx="3137265" cy="2495146"/>
            <a:chOff x="8658495" y="3630637"/>
            <a:chExt cx="3137265" cy="2495146"/>
          </a:xfrm>
        </p:grpSpPr>
        <p:pic>
          <p:nvPicPr>
            <p:cNvPr id="1028" name="Picture 4" descr="Perf Summary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7" r="10994"/>
            <a:stretch/>
          </p:blipFill>
          <p:spPr bwMode="auto">
            <a:xfrm>
              <a:off x="9052560" y="3630638"/>
              <a:ext cx="2743200" cy="2495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Perf Summary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" r="89329"/>
            <a:stretch/>
          </p:blipFill>
          <p:spPr bwMode="auto">
            <a:xfrm>
              <a:off x="8658495" y="3630637"/>
              <a:ext cx="365760" cy="2495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25" y="3137417"/>
            <a:ext cx="3197856" cy="353311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0" y="3218934"/>
            <a:ext cx="43125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Vertex Programming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SW/HW </a:t>
            </a:r>
            <a:r>
              <a:rPr lang="en-US" dirty="0" err="1"/>
              <a:t>Codesign</a:t>
            </a:r>
            <a:r>
              <a:rPr lang="en-US" dirty="0"/>
              <a:t> using Cash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using DramSim2</a:t>
            </a:r>
          </a:p>
          <a:p>
            <a:r>
              <a:rPr lang="en-US" b="1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SPMV Accelerator for Graph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Doubly-Compressed Sparse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Bitmask Sparse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Intel Xeon-FPGA Platform</a:t>
            </a:r>
          </a:p>
          <a:p>
            <a:r>
              <a:rPr lang="en-US" b="1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 B/W ~ 0.7 </a:t>
            </a:r>
            <a:r>
              <a:rPr lang="en-US" dirty="0" err="1"/>
              <a:t>Gflops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Scaling for Processing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Cash: A C++ API for Hardware Simulation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065" y="0"/>
            <a:ext cx="672935" cy="712595"/>
          </a:xfrm>
          <a:prstGeom prst="rect">
            <a:avLst/>
          </a:prstGeom>
        </p:spPr>
      </p:pic>
      <p:pic>
        <p:nvPicPr>
          <p:cNvPr id="1026" name="Picture 2" descr="Gtco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978" y="6157924"/>
            <a:ext cx="2356022" cy="7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4196" y="797052"/>
            <a:ext cx="24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Cash Development Flow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7350" y="800786"/>
            <a:ext cx="331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Aggregates (struct, union,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901806"/>
            <a:ext cx="52701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HW/SW </a:t>
            </a:r>
            <a:r>
              <a:rPr lang="en-US" dirty="0" err="1"/>
              <a:t>Codesign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RTL Simulation for Design Space Exploration</a:t>
            </a:r>
          </a:p>
          <a:p>
            <a:r>
              <a:rPr lang="en-US" b="1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Single-Source SW/HW Programming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+ Generic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Rapid Development via Shared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Native Code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Verilog Model Generator</a:t>
            </a:r>
          </a:p>
          <a:p>
            <a:r>
              <a:rPr lang="en-US" b="1" dirty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Pipelined MIPS Processor with Caches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AES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Single-Cycle Multi-Hop </a:t>
            </a:r>
            <a:r>
              <a:rPr lang="en-US" dirty="0" err="1"/>
              <a:t>NoC</a:t>
            </a:r>
            <a:r>
              <a:rPr lang="en-US" dirty="0"/>
              <a:t>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SPMV Accelerator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2" name="Picture 8" descr="Screenshot from 2016-11-09 11:35: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778" y="1166384"/>
            <a:ext cx="3057525" cy="3362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/>
          <p:cNvSpPr txBox="1"/>
          <p:nvPr/>
        </p:nvSpPr>
        <p:spPr>
          <a:xfrm>
            <a:off x="9096549" y="798256"/>
            <a:ext cx="28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Synchronous State Machine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49" r="-1766" b="-2384"/>
          <a:stretch/>
        </p:blipFill>
        <p:spPr>
          <a:xfrm>
            <a:off x="5048483" y="1172882"/>
            <a:ext cx="1554480" cy="21945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1" b="69436"/>
          <a:stretch/>
        </p:blipFill>
        <p:spPr>
          <a:xfrm>
            <a:off x="6729935" y="1182434"/>
            <a:ext cx="1527508" cy="1005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</p:pic>
      <p:sp>
        <p:nvSpPr>
          <p:cNvPr id="59" name="Rectangle 58"/>
          <p:cNvSpPr/>
          <p:nvPr/>
        </p:nvSpPr>
        <p:spPr>
          <a:xfrm>
            <a:off x="166642" y="1376183"/>
            <a:ext cx="2212560" cy="37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Application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6642" y="1857300"/>
            <a:ext cx="2212560" cy="3768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Description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6641" y="2338417"/>
            <a:ext cx="2212562" cy="376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 API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065740" y="1182434"/>
            <a:ext cx="1497230" cy="376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 Simulator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065740" y="2209160"/>
            <a:ext cx="1497229" cy="376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Verilog Model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65740" y="2599345"/>
            <a:ext cx="1497230" cy="37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65740" y="1568827"/>
            <a:ext cx="1497229" cy="37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1" name="Arrow: Right 60"/>
          <p:cNvSpPr/>
          <p:nvPr/>
        </p:nvSpPr>
        <p:spPr>
          <a:xfrm rot="19943246">
            <a:off x="2455886" y="1578810"/>
            <a:ext cx="572355" cy="30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/>
          <p:cNvSpPr/>
          <p:nvPr/>
        </p:nvSpPr>
        <p:spPr>
          <a:xfrm rot="2038705">
            <a:off x="2475175" y="2260731"/>
            <a:ext cx="572355" cy="30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" b="10828"/>
          <a:stretch/>
        </p:blipFill>
        <p:spPr>
          <a:xfrm>
            <a:off x="5044258" y="3931920"/>
            <a:ext cx="3047472" cy="2743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5" name="TextBox 74"/>
          <p:cNvSpPr txBox="1"/>
          <p:nvPr/>
        </p:nvSpPr>
        <p:spPr>
          <a:xfrm>
            <a:off x="4947350" y="3570890"/>
            <a:ext cx="299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Generic Counter Full Example</a:t>
            </a:r>
          </a:p>
        </p:txBody>
      </p:sp>
    </p:spTree>
    <p:extLst>
      <p:ext uri="{BB962C8B-B14F-4D97-AF65-F5344CB8AC3E}">
        <p14:creationId xmlns:p14="http://schemas.microsoft.com/office/powerpoint/2010/main" val="290591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168</Words>
  <Application>Microsoft Office PowerPoint</Application>
  <PresentationFormat>Widescreen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Blaise Tine</dc:creator>
  <cp:lastModifiedBy>Blaise Tine</cp:lastModifiedBy>
  <cp:revision>24</cp:revision>
  <dcterms:created xsi:type="dcterms:W3CDTF">2017-08-28T07:42:04Z</dcterms:created>
  <dcterms:modified xsi:type="dcterms:W3CDTF">2017-08-28T12:51:55Z</dcterms:modified>
</cp:coreProperties>
</file>