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1" r:id="rId4"/>
    <p:sldId id="258" r:id="rId5"/>
    <p:sldId id="262" r:id="rId6"/>
  </p:sldIdLst>
  <p:sldSz cx="12192000" cy="6858000"/>
  <p:notesSz cx="6858000" cy="1190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2472-CAD8-4274-DB27-9D0F832D5446}" v="2" dt="2018-09-04T16:30:30.813"/>
    <p1510:client id="{C5DD5C17-C245-C2C1-0633-2CE4DC50036F}" v="1" dt="2018-09-05T19:49:48.918"/>
    <p1510:client id="{63E0E2B2-B096-7906-823C-C148C8FE7B64}" v="4" dt="2018-09-05T22:20:05.879"/>
    <p1510:client id="{362B6E10-533E-DA70-B087-425E52029D06}" v="3" dt="2018-09-14T00:24:35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4E2C-51D0-40B9-B8DD-CED859A93469}" type="datetimeFigureOut">
              <a:rPr lang="en-US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88A7-4318-4125-B3DC-83FD305242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Pipeline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Week 2 – Implementing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4" y="619431"/>
            <a:ext cx="3372464" cy="38692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5600" dirty="0">
                <a:solidFill>
                  <a:srgbClr val="FFFFFF"/>
                </a:solidFill>
              </a:rPr>
              <a:t>New: Device embedded inside </a:t>
            </a:r>
            <a:r>
              <a:rPr lang="en-US" sz="5600" dirty="0" err="1">
                <a:solidFill>
                  <a:srgbClr val="FFFFFF"/>
                </a:solidFill>
              </a:rPr>
              <a:t>RocketChip</a:t>
            </a:r>
            <a:r>
              <a:rPr lang="en-US" sz="5600" dirty="0">
                <a:solidFill>
                  <a:srgbClr val="FFFFFF"/>
                </a:solidFill>
              </a:rPr>
              <a:t>  class</a:t>
            </a:r>
          </a:p>
        </p:txBody>
      </p:sp>
      <p:pic>
        <p:nvPicPr>
          <p:cNvPr id="12" name="Picture 12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6897F4A7-50FE-4262-B8C6-2243570C7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15" y="1053585"/>
            <a:ext cx="6915663" cy="47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2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07" y="2116"/>
            <a:ext cx="10772775" cy="1658198"/>
          </a:xfrm>
        </p:spPr>
        <p:txBody>
          <a:bodyPr/>
          <a:lstStyle/>
          <a:p>
            <a:r>
              <a:rPr lang="en-US" dirty="0">
                <a:cs typeface="Calibri Light"/>
              </a:rPr>
              <a:t>New Flow: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05" y="1196764"/>
            <a:ext cx="868893" cy="3266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cs typeface="Calibri Light"/>
              </a:rPr>
              <a:t>asm.S</a:t>
            </a:r>
          </a:p>
        </p:txBody>
      </p:sp>
      <p:pic>
        <p:nvPicPr>
          <p:cNvPr id="4" name="Picture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3F63A12B-3666-451B-AADF-B14C04F2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6" y="1625600"/>
            <a:ext cx="1746222" cy="4114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FC800D-ACFD-40A6-B4F5-B128498F44F6}"/>
              </a:ext>
            </a:extLst>
          </p:cNvPr>
          <p:cNvCxnSpPr/>
          <p:nvPr/>
        </p:nvCxnSpPr>
        <p:spPr>
          <a:xfrm>
            <a:off x="2389717" y="1257301"/>
            <a:ext cx="46567" cy="46714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B37E2FC-0E8A-4349-B2E7-D7D0349A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16" y="1149932"/>
            <a:ext cx="5981700" cy="65288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E954904-FB73-44DE-A869-8BA1B85D8294}"/>
              </a:ext>
            </a:extLst>
          </p:cNvPr>
          <p:cNvSpPr/>
          <p:nvPr/>
        </p:nvSpPr>
        <p:spPr>
          <a:xfrm rot="5340000">
            <a:off x="3252353" y="2046849"/>
            <a:ext cx="1063074" cy="72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F619A-D015-40E1-BF43-DE13B6690701}"/>
              </a:ext>
            </a:extLst>
          </p:cNvPr>
          <p:cNvSpPr txBox="1"/>
          <p:nvPr/>
        </p:nvSpPr>
        <p:spPr>
          <a:xfrm>
            <a:off x="3941233" y="1919816"/>
            <a:ext cx="759036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>
                <a:cs typeface="Calibri Light"/>
              </a:rPr>
              <a:t>++ program will use </a:t>
            </a:r>
            <a:r>
              <a:rPr lang="en-US" dirty="0" err="1">
                <a:cs typeface="Calibri Light"/>
              </a:rPr>
              <a:t>risc</a:t>
            </a:r>
            <a:r>
              <a:rPr lang="en-US" dirty="0">
                <a:cs typeface="Calibri Light"/>
              </a:rPr>
              <a:t>-v 32 bit </a:t>
            </a:r>
            <a:r>
              <a:rPr lang="en-US" dirty="0" err="1">
                <a:cs typeface="Calibri Light"/>
              </a:rPr>
              <a:t>gcc</a:t>
            </a:r>
            <a:r>
              <a:rPr lang="en-US" dirty="0">
                <a:cs typeface="Calibri Light"/>
              </a:rPr>
              <a:t> compiler and elf2hex to produce </a:t>
            </a:r>
            <a:r>
              <a:rPr lang="en-US" dirty="0" err="1">
                <a:cs typeface="Calibri Light"/>
              </a:rPr>
              <a:t>asm.hex</a:t>
            </a:r>
          </a:p>
        </p:txBody>
      </p:sp>
      <p:pic>
        <p:nvPicPr>
          <p:cNvPr id="11" name="Picture 11" descr="A picture containing bottle, indoor&#10;&#10;Description generated with high confidence">
            <a:extLst>
              <a:ext uri="{FF2B5EF4-FFF2-40B4-BE49-F238E27FC236}">
                <a16:creationId xmlns:a16="http://schemas.microsoft.com/office/drawing/2014/main" id="{9B991203-E419-4723-AC6D-C83F6FF4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762" y="3079221"/>
            <a:ext cx="1175808" cy="369464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8484766-AF2F-4931-8712-7F236D58195B}"/>
              </a:ext>
            </a:extLst>
          </p:cNvPr>
          <p:cNvSpPr/>
          <p:nvPr/>
        </p:nvSpPr>
        <p:spPr>
          <a:xfrm rot="-60000">
            <a:off x="5400769" y="4523348"/>
            <a:ext cx="1063074" cy="72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37A533-1DBD-4D0D-8D54-165B308A5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485" y="2662767"/>
            <a:ext cx="1373030" cy="4114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CAA800-E51D-445B-8468-AE0ED663085E}"/>
              </a:ext>
            </a:extLst>
          </p:cNvPr>
          <p:cNvSpPr txBox="1"/>
          <p:nvPr/>
        </p:nvSpPr>
        <p:spPr>
          <a:xfrm>
            <a:off x="5105399" y="5264149"/>
            <a:ext cx="176953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>
                <a:cs typeface="Calibri Light"/>
              </a:rPr>
              <a:t>++ program will then read </a:t>
            </a:r>
            <a:r>
              <a:rPr lang="en-US" dirty="0" err="1">
                <a:cs typeface="Calibri Light"/>
              </a:rPr>
              <a:t>asm.hex</a:t>
            </a:r>
            <a:r>
              <a:rPr lang="en-US" dirty="0">
                <a:cs typeface="Calibri Light"/>
              </a:rPr>
              <a:t> and feed it into the pipeline.</a:t>
            </a:r>
            <a:endParaRPr lang="en-US" dirty="0" err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1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sz="2000" dirty="0">
                <a:cs typeface="Calibri Light"/>
              </a:rPr>
              <a:t>  Separating  start-up code from the rest of the code.</a:t>
            </a:r>
          </a:p>
          <a:p>
            <a:pPr marL="1199515" lvl="5">
              <a:buChar char="•"/>
            </a:pPr>
            <a:r>
              <a:rPr lang="en-US" sz="1400" dirty="0">
                <a:cs typeface="Calibri Light"/>
              </a:rPr>
              <a:t>Removing start-up code will only be used for testing specific kinds of instructions.</a:t>
            </a:r>
            <a:endParaRPr lang="en-US" sz="1400" i="0" dirty="0">
              <a:cs typeface="Calibri Light"/>
            </a:endParaRPr>
          </a:p>
          <a:p>
            <a:pPr marL="1199515" lvl="5">
              <a:buChar char="•"/>
            </a:pPr>
            <a:r>
              <a:rPr lang="en-US" sz="1400" dirty="0">
                <a:cs typeface="Calibri Light"/>
              </a:rPr>
              <a:t>Start-up code might include instructions not yet implemented in the pipeline. </a:t>
            </a:r>
          </a:p>
          <a:p>
            <a:pPr>
              <a:buChar char="•"/>
            </a:pPr>
            <a:r>
              <a:rPr lang="en-US" sz="2000" dirty="0">
                <a:cs typeface="Calibri Light"/>
              </a:rPr>
              <a:t>  Should all program be in ROM or be fed to core from an external source?</a:t>
            </a:r>
          </a:p>
        </p:txBody>
      </p:sp>
    </p:spTree>
    <p:extLst>
      <p:ext uri="{BB962C8B-B14F-4D97-AF65-F5344CB8AC3E}">
        <p14:creationId xmlns:p14="http://schemas.microsoft.com/office/powerpoint/2010/main" val="40473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C7F0-7FE6-4F52-BB12-3ED7EE70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Milestones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E3813A-E53D-4003-9F25-7300D7C4A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33103"/>
              </p:ext>
            </p:extLst>
          </p:nvPr>
        </p:nvGraphicFramePr>
        <p:xfrm>
          <a:off x="676275" y="2011363"/>
          <a:ext cx="10753709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250">
                  <a:extLst>
                    <a:ext uri="{9D8B030D-6E8A-4147-A177-3AD203B41FA5}">
                      <a16:colId xmlns:a16="http://schemas.microsoft.com/office/drawing/2014/main" val="4255326352"/>
                    </a:ext>
                  </a:extLst>
                </a:gridCol>
                <a:gridCol w="6540495">
                  <a:extLst>
                    <a:ext uri="{9D8B030D-6E8A-4147-A177-3AD203B41FA5}">
                      <a16:colId xmlns:a16="http://schemas.microsoft.com/office/drawing/2014/main" val="2830823567"/>
                    </a:ext>
                  </a:extLst>
                </a:gridCol>
                <a:gridCol w="1439331">
                  <a:extLst>
                    <a:ext uri="{9D8B030D-6E8A-4147-A177-3AD203B41FA5}">
                      <a16:colId xmlns:a16="http://schemas.microsoft.com/office/drawing/2014/main" val="4148998938"/>
                    </a:ext>
                  </a:extLst>
                </a:gridCol>
                <a:gridCol w="1408633">
                  <a:extLst>
                    <a:ext uri="{9D8B030D-6E8A-4147-A177-3AD203B41FA5}">
                      <a16:colId xmlns:a16="http://schemas.microsoft.com/office/drawing/2014/main" val="400060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0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RV32I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Core supports all integer computations and handles all control and data dependencies appropriately.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27/09/2018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8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RV32IM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Core supports integer multiplication and division.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27/09/2018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28/09/2018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RV32IMFD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Core supports floating point registers, and both single and double precision loads and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28/09/2018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04/10/2018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142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RV32G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Core supports general-purpose scalar instruction 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04/10/2018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11/10/2018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004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7226E1-2B19-4116-97A6-426B26087576}"/>
              </a:ext>
            </a:extLst>
          </p:cNvPr>
          <p:cNvSpPr txBox="1"/>
          <p:nvPr/>
        </p:nvSpPr>
        <p:spPr>
          <a:xfrm>
            <a:off x="660400" y="5645150"/>
            <a:ext cx="10246783" cy="6155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 Light"/>
              </a:rPr>
              <a:t>Note:</a:t>
            </a:r>
            <a:r>
              <a:rPr lang="en-US" dirty="0">
                <a:cs typeface="Calibri Light"/>
              </a:rPr>
              <a:t> </a:t>
            </a:r>
            <a:r>
              <a:rPr lang="en-US" sz="1600" dirty="0" err="1">
                <a:cs typeface="Calibri Light"/>
              </a:rPr>
              <a:t>riscv-gcc</a:t>
            </a:r>
            <a:r>
              <a:rPr lang="en-US" sz="1600" dirty="0">
                <a:cs typeface="Calibri Light"/>
              </a:rPr>
              <a:t> compiler allows program compilation for a specific RV32X which will be used for testing and pipeline verification throughout the process. </a:t>
            </a:r>
          </a:p>
        </p:txBody>
      </p:sp>
    </p:spTree>
    <p:extLst>
      <p:ext uri="{BB962C8B-B14F-4D97-AF65-F5344CB8AC3E}">
        <p14:creationId xmlns:p14="http://schemas.microsoft.com/office/powerpoint/2010/main" val="27146333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Metropolitan</vt:lpstr>
      <vt:lpstr>Pipeline Module</vt:lpstr>
      <vt:lpstr>New: Device embedded inside RocketChip  class</vt:lpstr>
      <vt:lpstr>New Flow:</vt:lpstr>
      <vt:lpstr>Challenges: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402</cp:revision>
  <dcterms:created xsi:type="dcterms:W3CDTF">2013-07-15T20:26:40Z</dcterms:created>
  <dcterms:modified xsi:type="dcterms:W3CDTF">2018-09-14T15:52:55Z</dcterms:modified>
</cp:coreProperties>
</file>