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715000" type="screen16x1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6" y="-11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F698C-5CAE-492B-BB28-26E5D267AB0A}" type="datetimeFigureOut">
              <a:rPr lang="en-US" smtClean="0"/>
              <a:t>3/17/2023</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C5EE4-BA34-42BA-897F-F20556861520}" type="slidenum">
              <a:rPr lang="en-US" smtClean="0"/>
              <a:t>‹#›</a:t>
            </a:fld>
            <a:endParaRPr lang="en-US"/>
          </a:p>
        </p:txBody>
      </p:sp>
    </p:spTree>
    <p:extLst>
      <p:ext uri="{BB962C8B-B14F-4D97-AF65-F5344CB8AC3E}">
        <p14:creationId xmlns:p14="http://schemas.microsoft.com/office/powerpoint/2010/main" val="296374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5EE4-BA34-42BA-897F-F20556861520}" type="slidenum">
              <a:rPr lang="en-US" smtClean="0"/>
              <a:t>8</a:t>
            </a:fld>
            <a:endParaRPr lang="en-US"/>
          </a:p>
        </p:txBody>
      </p:sp>
    </p:spTree>
    <p:extLst>
      <p:ext uri="{BB962C8B-B14F-4D97-AF65-F5344CB8AC3E}">
        <p14:creationId xmlns:p14="http://schemas.microsoft.com/office/powerpoint/2010/main" val="112504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8"/>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95A99B-C618-40EC-87B2-FB9C72715B03}"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45380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5A99B-C618-40EC-87B2-FB9C72715B03}"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3085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406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406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5A99B-C618-40EC-87B2-FB9C72715B03}"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378989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5A99B-C618-40EC-87B2-FB9C72715B03}"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92346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5A99B-C618-40EC-87B2-FB9C72715B03}"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263408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95A99B-C618-40EC-87B2-FB9C72715B03}"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4166932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95A99B-C618-40EC-87B2-FB9C72715B03}" type="datetimeFigureOut">
              <a:rPr lang="en-US" smtClean="0"/>
              <a:t>3/17/2023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333992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95A99B-C618-40EC-87B2-FB9C72715B03}"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108039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5A99B-C618-40EC-87B2-FB9C72715B03}" type="datetimeFigureOut">
              <a:rPr lang="en-US" smtClean="0"/>
              <a:t>3/17/2023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297962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3"/>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5A99B-C618-40EC-87B2-FB9C72715B03}"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275203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5A99B-C618-40EC-87B2-FB9C72715B03}"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0355-2B1A-4315-A95E-A4EC6F0387E6}" type="slidenum">
              <a:rPr lang="en-US" smtClean="0"/>
              <a:t>‹#›</a:t>
            </a:fld>
            <a:endParaRPr lang="en-US"/>
          </a:p>
        </p:txBody>
      </p:sp>
    </p:spTree>
    <p:extLst>
      <p:ext uri="{BB962C8B-B14F-4D97-AF65-F5344CB8AC3E}">
        <p14:creationId xmlns:p14="http://schemas.microsoft.com/office/powerpoint/2010/main" val="398823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62"/>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F95A99B-C618-40EC-87B2-FB9C72715B03}" type="datetimeFigureOut">
              <a:rPr lang="en-US" smtClean="0"/>
              <a:t>3/17/2023</a:t>
            </a:fld>
            <a:endParaRPr lang="en-US"/>
          </a:p>
        </p:txBody>
      </p:sp>
      <p:sp>
        <p:nvSpPr>
          <p:cNvPr id="5" name="Footer Placeholder 4"/>
          <p:cNvSpPr>
            <a:spLocks noGrp="1"/>
          </p:cNvSpPr>
          <p:nvPr>
            <p:ph type="ftr" sz="quarter" idx="3"/>
          </p:nvPr>
        </p:nvSpPr>
        <p:spPr>
          <a:xfrm>
            <a:off x="3124200" y="5296962"/>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FFE00355-2B1A-4315-A95E-A4EC6F0387E6}" type="slidenum">
              <a:rPr lang="en-US" smtClean="0"/>
              <a:t>‹#›</a:t>
            </a:fld>
            <a:endParaRPr lang="en-US"/>
          </a:p>
        </p:txBody>
      </p:sp>
    </p:spTree>
    <p:extLst>
      <p:ext uri="{BB962C8B-B14F-4D97-AF65-F5344CB8AC3E}">
        <p14:creationId xmlns:p14="http://schemas.microsoft.com/office/powerpoint/2010/main" val="271414526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2720725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Psychology of Mistakes</a:t>
            </a:r>
            <a:endParaRPr lang="en-US" sz="3200" dirty="0">
              <a:latin typeface="Times New Roman" pitchFamily="18" charset="0"/>
              <a:cs typeface="Times New Roman" pitchFamily="18" charset="0"/>
            </a:endParaRPr>
          </a:p>
        </p:txBody>
      </p:sp>
      <p:sp>
        <p:nvSpPr>
          <p:cNvPr id="3" name="TextBox 2"/>
          <p:cNvSpPr txBox="1"/>
          <p:nvPr/>
        </p:nvSpPr>
        <p:spPr>
          <a:xfrm>
            <a:off x="609600" y="1257300"/>
            <a:ext cx="8071505" cy="369332"/>
          </a:xfrm>
          <a:prstGeom prst="rect">
            <a:avLst/>
          </a:prstGeom>
          <a:noFill/>
        </p:spPr>
        <p:txBody>
          <a:bodyPr wrap="none" rtlCol="0">
            <a:spAutoFit/>
          </a:bodyPr>
          <a:lstStyle/>
          <a:p>
            <a:pPr algn="just"/>
            <a:r>
              <a:rPr lang="en-US" dirty="0" smtClean="0">
                <a:latin typeface="Times New Roman" pitchFamily="18" charset="0"/>
                <a:cs typeface="Times New Roman" pitchFamily="18" charset="0"/>
              </a:rPr>
              <a:t>All people make mistakes. Mistake spark a wide range of emotions in people’s minds.</a:t>
            </a:r>
            <a:endParaRPr lang="en-US" dirty="0">
              <a:latin typeface="Times New Roman" pitchFamily="18" charset="0"/>
              <a:cs typeface="Times New Roman" pitchFamily="18" charset="0"/>
            </a:endParaRPr>
          </a:p>
        </p:txBody>
      </p:sp>
      <p:sp>
        <p:nvSpPr>
          <p:cNvPr id="4" name="TextBox 3"/>
          <p:cNvSpPr txBox="1"/>
          <p:nvPr/>
        </p:nvSpPr>
        <p:spPr>
          <a:xfrm>
            <a:off x="592238" y="1858701"/>
            <a:ext cx="7219311" cy="923330"/>
          </a:xfrm>
          <a:prstGeom prst="rect">
            <a:avLst/>
          </a:prstGeom>
          <a:noFill/>
        </p:spPr>
        <p:txBody>
          <a:bodyPr wrap="square" rtlCol="0">
            <a:spAutoFit/>
          </a:bodyPr>
          <a:lstStyle/>
          <a:p>
            <a:pPr marL="285750" indent="-285750" algn="just">
              <a:buFont typeface="Arial" pitchFamily="34" charset="0"/>
              <a:buChar char="•"/>
            </a:pPr>
            <a:r>
              <a:rPr lang="en-US" dirty="0" smtClean="0">
                <a:latin typeface="Times New Roman" pitchFamily="18" charset="0"/>
                <a:cs typeface="Times New Roman" pitchFamily="18" charset="0"/>
              </a:rPr>
              <a:t>Try to predict where users may make mistakes, which function or flow may seem obscure or confusing and eliminate such uncertainties.</a:t>
            </a:r>
          </a:p>
          <a:p>
            <a:pPr marL="285750" indent="-285750" algn="just">
              <a:buFont typeface="Arial" pitchFamily="34" charset="0"/>
              <a:buChar char="•"/>
            </a:pPr>
            <a:r>
              <a:rPr lang="en-US" dirty="0" smtClean="0">
                <a:latin typeface="Times New Roman" pitchFamily="18" charset="0"/>
                <a:cs typeface="Times New Roman" pitchFamily="18" charset="0"/>
              </a:rPr>
              <a:t>Do not neglect the “undo” button.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349" y="3086100"/>
            <a:ext cx="6553200" cy="1456267"/>
          </a:xfrm>
          <a:prstGeom prst="rect">
            <a:avLst/>
          </a:prstGeom>
        </p:spPr>
      </p:pic>
    </p:spTree>
    <p:extLst>
      <p:ext uri="{BB962C8B-B14F-4D97-AF65-F5344CB8AC3E}">
        <p14:creationId xmlns:p14="http://schemas.microsoft.com/office/powerpoint/2010/main" val="296575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Focus, Attention and  Concentration</a:t>
            </a:r>
            <a:endParaRPr lang="en-US" sz="3200" dirty="0">
              <a:latin typeface="Times New Roman" pitchFamily="18" charset="0"/>
              <a:cs typeface="Times New Roman" pitchFamily="18" charset="0"/>
            </a:endParaRPr>
          </a:p>
        </p:txBody>
      </p:sp>
      <p:sp>
        <p:nvSpPr>
          <p:cNvPr id="3" name="TextBox 2"/>
          <p:cNvSpPr txBox="1"/>
          <p:nvPr/>
        </p:nvSpPr>
        <p:spPr>
          <a:xfrm>
            <a:off x="914400" y="1181582"/>
            <a:ext cx="7924800" cy="923330"/>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Normally, the attention span of an adult is from ten to twenty minutes. After this short time, people tend to lose focus and concentration and get distracted by their own thoughts or the things around them. </a:t>
            </a:r>
            <a:endParaRPr lang="en-US" dirty="0">
              <a:latin typeface="Times New Roman" pitchFamily="18" charset="0"/>
              <a:cs typeface="Times New Roman" pitchFamily="18" charset="0"/>
            </a:endParaRPr>
          </a:p>
        </p:txBody>
      </p:sp>
      <p:sp>
        <p:nvSpPr>
          <p:cNvPr id="4" name="TextBox 3"/>
          <p:cNvSpPr txBox="1"/>
          <p:nvPr/>
        </p:nvSpPr>
        <p:spPr>
          <a:xfrm>
            <a:off x="1219200" y="2247900"/>
            <a:ext cx="7315200" cy="1477328"/>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Do not use random pop-ups, banners or sounds in order not to distract your users.</a:t>
            </a:r>
          </a:p>
          <a:p>
            <a:pPr marL="285750" indent="-285750">
              <a:buFont typeface="Arial" pitchFamily="34" charset="0"/>
              <a:buChar char="•"/>
            </a:pPr>
            <a:r>
              <a:rPr lang="en-US" dirty="0" smtClean="0">
                <a:latin typeface="Times New Roman" pitchFamily="18" charset="0"/>
                <a:cs typeface="Times New Roman" pitchFamily="18" charset="0"/>
              </a:rPr>
              <a:t>Your product has to stand out – people are attracted to and interested in something new.</a:t>
            </a:r>
          </a:p>
          <a:p>
            <a:pPr marL="285750" indent="-285750">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4256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20200" cy="5715000"/>
          </a:xfrm>
          <a:prstGeom prst="rect">
            <a:avLst/>
          </a:prstGeom>
        </p:spPr>
      </p:pic>
    </p:spTree>
    <p:extLst>
      <p:ext uri="{BB962C8B-B14F-4D97-AF65-F5344CB8AC3E}">
        <p14:creationId xmlns:p14="http://schemas.microsoft.com/office/powerpoint/2010/main" val="322853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Psychological Phenomena in </a:t>
            </a:r>
            <a:r>
              <a:rPr lang="en-US" sz="3200" dirty="0" smtClean="0">
                <a:solidFill>
                  <a:srgbClr val="FF0000"/>
                </a:solidFill>
                <a:latin typeface="Times New Roman" pitchFamily="18" charset="0"/>
                <a:cs typeface="Times New Roman" pitchFamily="18" charset="0"/>
              </a:rPr>
              <a:t>UX</a:t>
            </a:r>
            <a:r>
              <a:rPr lang="en-US" sz="3200" dirty="0" smtClean="0">
                <a:latin typeface="Times New Roman" pitchFamily="18" charset="0"/>
                <a:cs typeface="Times New Roman" pitchFamily="18" charset="0"/>
              </a:rPr>
              <a:t> Design</a:t>
            </a:r>
            <a:endParaRPr lang="en-US" sz="3200" dirty="0">
              <a:latin typeface="Times New Roman" pitchFamily="18" charset="0"/>
              <a:cs typeface="Times New Roman" pitchFamily="18" charset="0"/>
            </a:endParaRPr>
          </a:p>
        </p:txBody>
      </p:sp>
      <p:sp>
        <p:nvSpPr>
          <p:cNvPr id="4" name="TextBox 3"/>
          <p:cNvSpPr txBox="1"/>
          <p:nvPr/>
        </p:nvSpPr>
        <p:spPr>
          <a:xfrm>
            <a:off x="1066800" y="1485900"/>
            <a:ext cx="4114800" cy="2862322"/>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The Principle of </a:t>
            </a:r>
            <a:r>
              <a:rPr lang="en-US" dirty="0" smtClean="0">
                <a:solidFill>
                  <a:srgbClr val="FF0000"/>
                </a:solidFill>
                <a:latin typeface="Times New Roman" pitchFamily="18" charset="0"/>
                <a:cs typeface="Times New Roman" pitchFamily="18" charset="0"/>
              </a:rPr>
              <a:t>Least Effort</a:t>
            </a:r>
          </a:p>
          <a:p>
            <a:pPr marL="285750" indent="-285750">
              <a:buFont typeface="Arial" pitchFamily="34" charset="0"/>
              <a:buChar char="•"/>
            </a:pPr>
            <a:r>
              <a:rPr lang="en-US" dirty="0" smtClean="0">
                <a:latin typeface="Times New Roman" pitchFamily="18" charset="0"/>
                <a:cs typeface="Times New Roman" pitchFamily="18" charset="0"/>
              </a:rPr>
              <a:t>The Principle of </a:t>
            </a:r>
            <a:r>
              <a:rPr lang="en-US" dirty="0" smtClean="0">
                <a:solidFill>
                  <a:srgbClr val="FF0000"/>
                </a:solidFill>
                <a:latin typeface="Times New Roman" pitchFamily="18" charset="0"/>
                <a:cs typeface="Times New Roman" pitchFamily="18" charset="0"/>
              </a:rPr>
              <a:t>Perpetual Habit</a:t>
            </a:r>
          </a:p>
          <a:p>
            <a:pPr marL="285750" indent="-285750">
              <a:buFont typeface="Arial" pitchFamily="34" charset="0"/>
              <a:buChar char="•"/>
            </a:pPr>
            <a:r>
              <a:rPr lang="en-US" dirty="0" smtClean="0">
                <a:latin typeface="Times New Roman" pitchFamily="18" charset="0"/>
                <a:cs typeface="Times New Roman" pitchFamily="18" charset="0"/>
              </a:rPr>
              <a:t>The Principle of </a:t>
            </a:r>
            <a:r>
              <a:rPr lang="en-US" dirty="0" smtClean="0">
                <a:solidFill>
                  <a:srgbClr val="FF0000"/>
                </a:solidFill>
                <a:latin typeface="Times New Roman" pitchFamily="18" charset="0"/>
                <a:cs typeface="Times New Roman" pitchFamily="18" charset="0"/>
              </a:rPr>
              <a:t>Socialization</a:t>
            </a:r>
          </a:p>
          <a:p>
            <a:pPr marL="285750" indent="-285750">
              <a:buFont typeface="Arial" pitchFamily="34" charset="0"/>
              <a:buChar char="•"/>
            </a:pPr>
            <a:r>
              <a:rPr lang="en-US" dirty="0" smtClean="0">
                <a:latin typeface="Times New Roman" pitchFamily="18" charset="0"/>
                <a:cs typeface="Times New Roman" pitchFamily="18" charset="0"/>
              </a:rPr>
              <a:t>The Principle of </a:t>
            </a:r>
            <a:r>
              <a:rPr lang="en-US" dirty="0" smtClean="0">
                <a:solidFill>
                  <a:srgbClr val="FF0000"/>
                </a:solidFill>
                <a:latin typeface="Times New Roman" pitchFamily="18" charset="0"/>
                <a:cs typeface="Times New Roman" pitchFamily="18" charset="0"/>
              </a:rPr>
              <a:t>Emotional Contagion</a:t>
            </a:r>
          </a:p>
          <a:p>
            <a:pPr marL="285750" indent="-285750">
              <a:buFont typeface="Arial" pitchFamily="34" charset="0"/>
              <a:buChar char="•"/>
            </a:pPr>
            <a:r>
              <a:rPr lang="en-US" dirty="0" smtClean="0">
                <a:latin typeface="Times New Roman" pitchFamily="18" charset="0"/>
                <a:cs typeface="Times New Roman" pitchFamily="18" charset="0"/>
              </a:rPr>
              <a:t>The Principle of </a:t>
            </a:r>
            <a:r>
              <a:rPr lang="en-US" dirty="0" smtClean="0">
                <a:solidFill>
                  <a:srgbClr val="FF0000"/>
                </a:solidFill>
                <a:latin typeface="Times New Roman" pitchFamily="18" charset="0"/>
                <a:cs typeface="Times New Roman" pitchFamily="18" charset="0"/>
              </a:rPr>
              <a:t>Identity</a:t>
            </a:r>
          </a:p>
          <a:p>
            <a:pPr marL="285750" indent="-285750">
              <a:buFont typeface="Arial" pitchFamily="34" charset="0"/>
              <a:buChar char="•"/>
            </a:pPr>
            <a:r>
              <a:rPr lang="en-US" dirty="0" smtClean="0">
                <a:latin typeface="Times New Roman" pitchFamily="18" charset="0"/>
                <a:cs typeface="Times New Roman" pitchFamily="18" charset="0"/>
              </a:rPr>
              <a:t>The Principle of </a:t>
            </a:r>
            <a:r>
              <a:rPr lang="en-US" dirty="0" smtClean="0">
                <a:solidFill>
                  <a:srgbClr val="FF0000"/>
                </a:solidFill>
                <a:latin typeface="Times New Roman" pitchFamily="18" charset="0"/>
                <a:cs typeface="Times New Roman" pitchFamily="18" charset="0"/>
              </a:rPr>
              <a:t>Beauty</a:t>
            </a:r>
          </a:p>
          <a:p>
            <a:pPr marL="285750" indent="-285750">
              <a:buFont typeface="Arial" pitchFamily="34" charset="0"/>
              <a:buChar char="•"/>
            </a:pPr>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Magical Number Seven</a:t>
            </a:r>
          </a:p>
          <a:p>
            <a:pPr marL="285750" indent="-285750">
              <a:buFont typeface="Arial" pitchFamily="34" charset="0"/>
              <a:buChar char="•"/>
            </a:pPr>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Psychology of Mistakes </a:t>
            </a:r>
          </a:p>
          <a:p>
            <a:pPr marL="285750" indent="-285750">
              <a:buFont typeface="Arial" pitchFamily="34" charset="0"/>
              <a:buChar char="•"/>
            </a:pPr>
            <a:r>
              <a:rPr lang="en-US" dirty="0" smtClean="0">
                <a:latin typeface="Times New Roman" pitchFamily="18" charset="0"/>
                <a:cs typeface="Times New Roman" pitchFamily="18" charset="0"/>
              </a:rPr>
              <a:t>Focus , </a:t>
            </a:r>
            <a:r>
              <a:rPr lang="en-US" dirty="0" smtClean="0">
                <a:solidFill>
                  <a:srgbClr val="FF0000"/>
                </a:solidFill>
                <a:latin typeface="Times New Roman" pitchFamily="18" charset="0"/>
                <a:cs typeface="Times New Roman" pitchFamily="18" charset="0"/>
              </a:rPr>
              <a:t>Attention</a:t>
            </a:r>
            <a:r>
              <a:rPr lang="en-US" dirty="0" smtClean="0">
                <a:latin typeface="Times New Roman" pitchFamily="18" charset="0"/>
                <a:cs typeface="Times New Roman" pitchFamily="18" charset="0"/>
              </a:rPr>
              <a:t> and </a:t>
            </a:r>
            <a:r>
              <a:rPr lang="en-US" dirty="0" smtClean="0">
                <a:solidFill>
                  <a:srgbClr val="FF0000"/>
                </a:solidFill>
                <a:latin typeface="Times New Roman" pitchFamily="18" charset="0"/>
                <a:cs typeface="Times New Roman" pitchFamily="18" charset="0"/>
              </a:rPr>
              <a:t>Concentration</a:t>
            </a:r>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920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Principle of Least Effort </a:t>
            </a:r>
            <a:endParaRPr lang="en-US" sz="3200" dirty="0">
              <a:latin typeface="Times New Roman" pitchFamily="18" charset="0"/>
              <a:cs typeface="Times New Roman" pitchFamily="18" charset="0"/>
            </a:endParaRPr>
          </a:p>
        </p:txBody>
      </p:sp>
      <p:sp>
        <p:nvSpPr>
          <p:cNvPr id="3" name="TextBox 2"/>
          <p:cNvSpPr txBox="1"/>
          <p:nvPr/>
        </p:nvSpPr>
        <p:spPr>
          <a:xfrm>
            <a:off x="381000" y="1104900"/>
            <a:ext cx="8534400" cy="64633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 Principle of Least Effort is pretty simple and self-explanatory : people are looking for ways to complete tasks with the least possible effort.</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943100"/>
            <a:ext cx="3429001" cy="3425826"/>
          </a:xfrm>
          <a:prstGeom prst="rect">
            <a:avLst/>
          </a:prstGeom>
        </p:spPr>
      </p:pic>
      <p:sp>
        <p:nvSpPr>
          <p:cNvPr id="5" name="TextBox 4"/>
          <p:cNvSpPr txBox="1"/>
          <p:nvPr/>
        </p:nvSpPr>
        <p:spPr>
          <a:xfrm>
            <a:off x="4267200" y="1943100"/>
            <a:ext cx="4724400" cy="3539430"/>
          </a:xfrm>
          <a:prstGeom prst="rect">
            <a:avLst/>
          </a:prstGeom>
          <a:noFill/>
        </p:spPr>
        <p:txBody>
          <a:bodyPr wrap="square" rtlCol="0">
            <a:spAutoFit/>
          </a:bodyPr>
          <a:lstStyle/>
          <a:p>
            <a:pPr marL="342900" indent="-342900" algn="just">
              <a:buFont typeface="Wingdings" pitchFamily="2" charset="2"/>
              <a:buChar char="q"/>
            </a:pPr>
            <a:r>
              <a:rPr lang="en-US" sz="1400" dirty="0" smtClean="0">
                <a:latin typeface="Times New Roman" pitchFamily="18" charset="0"/>
                <a:cs typeface="Times New Roman" pitchFamily="18" charset="0"/>
              </a:rPr>
              <a:t>When you have to explain something to your users, for instance, when onboarding them instead of telling about it in the text.</a:t>
            </a:r>
          </a:p>
          <a:p>
            <a:pPr marL="342900" indent="-342900" algn="just">
              <a:buFont typeface="Wingdings" pitchFamily="2" charset="2"/>
              <a:buChar char="q"/>
            </a:pPr>
            <a:endParaRPr lang="en-US" sz="1400" dirty="0" smtClean="0">
              <a:latin typeface="Times New Roman" pitchFamily="18" charset="0"/>
              <a:cs typeface="Times New Roman" pitchFamily="18" charset="0"/>
            </a:endParaRPr>
          </a:p>
          <a:p>
            <a:pPr marL="342900" indent="-342900" algn="just">
              <a:buFont typeface="Wingdings" pitchFamily="2" charset="2"/>
              <a:buChar char="q"/>
            </a:pPr>
            <a:r>
              <a:rPr lang="en-US" sz="1400" dirty="0" smtClean="0">
                <a:latin typeface="Times New Roman" pitchFamily="18" charset="0"/>
                <a:cs typeface="Times New Roman" pitchFamily="18" charset="0"/>
              </a:rPr>
              <a:t>When you choose to explain something in the text, make sure that this text is as concise as possible, that all the information is meaningful and important.</a:t>
            </a:r>
          </a:p>
          <a:p>
            <a:pPr marL="342900" indent="-342900" algn="just">
              <a:buFont typeface="Wingdings" pitchFamily="2" charset="2"/>
              <a:buChar char="q"/>
            </a:pPr>
            <a:endParaRPr lang="en-US" sz="1400" dirty="0" smtClean="0">
              <a:latin typeface="Times New Roman" pitchFamily="18" charset="0"/>
              <a:cs typeface="Times New Roman" pitchFamily="18" charset="0"/>
            </a:endParaRPr>
          </a:p>
          <a:p>
            <a:pPr marL="342900" indent="-342900" algn="just">
              <a:buFont typeface="Wingdings" pitchFamily="2" charset="2"/>
              <a:buChar char="q"/>
            </a:pPr>
            <a:r>
              <a:rPr lang="en-US" sz="1400" dirty="0" smtClean="0">
                <a:latin typeface="Times New Roman" pitchFamily="18" charset="0"/>
                <a:cs typeface="Times New Roman" pitchFamily="18" charset="0"/>
              </a:rPr>
              <a:t>Similar information, use grouping.</a:t>
            </a:r>
          </a:p>
          <a:p>
            <a:pPr marL="342900" indent="-342900" algn="just">
              <a:buFont typeface="Wingdings" pitchFamily="2" charset="2"/>
              <a:buChar char="q"/>
            </a:pPr>
            <a:endParaRPr lang="en-US" sz="1400" dirty="0" smtClean="0">
              <a:latin typeface="Times New Roman" pitchFamily="18" charset="0"/>
              <a:cs typeface="Times New Roman" pitchFamily="18" charset="0"/>
            </a:endParaRPr>
          </a:p>
          <a:p>
            <a:pPr marL="342900" indent="-342900" algn="just">
              <a:buFont typeface="Wingdings" pitchFamily="2" charset="2"/>
              <a:buChar char="q"/>
            </a:pPr>
            <a:r>
              <a:rPr lang="en-US" sz="1400" dirty="0" smtClean="0">
                <a:latin typeface="Times New Roman" pitchFamily="18" charset="0"/>
                <a:cs typeface="Times New Roman" pitchFamily="18" charset="0"/>
              </a:rPr>
              <a:t>Make sure that the users understand well what they can or cannot click.</a:t>
            </a:r>
          </a:p>
          <a:p>
            <a:pPr marL="342900" indent="-342900" algn="just">
              <a:buFont typeface="Wingdings" pitchFamily="2" charset="2"/>
              <a:buChar char="q"/>
            </a:pPr>
            <a:endParaRPr lang="en-US" sz="1400" dirty="0" smtClean="0">
              <a:latin typeface="Times New Roman" pitchFamily="18" charset="0"/>
              <a:cs typeface="Times New Roman" pitchFamily="18" charset="0"/>
            </a:endParaRPr>
          </a:p>
          <a:p>
            <a:pPr marL="342900" indent="-342900" algn="just">
              <a:buFont typeface="Wingdings" pitchFamily="2" charset="2"/>
              <a:buChar char="q"/>
            </a:pPr>
            <a:r>
              <a:rPr lang="en-US" sz="1400" dirty="0" smtClean="0">
                <a:latin typeface="Times New Roman" pitchFamily="18" charset="0"/>
                <a:cs typeface="Times New Roman" pitchFamily="18" charset="0"/>
              </a:rPr>
              <a:t>The opportunity to use a decorative font may seem very attractive, but make sure that this font  is legible.</a:t>
            </a:r>
          </a:p>
          <a:p>
            <a:pPr marL="342900" indent="-342900" algn="just">
              <a:buFont typeface="Wingdings" pitchFamily="2" charset="2"/>
              <a:buChar char="q"/>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01844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Principle of Perpetual Habit</a:t>
            </a:r>
            <a:endParaRPr lang="en-US" sz="3200" dirty="0">
              <a:latin typeface="Times New Roman" pitchFamily="18" charset="0"/>
              <a:cs typeface="Times New Roman" pitchFamily="18" charset="0"/>
            </a:endParaRPr>
          </a:p>
        </p:txBody>
      </p:sp>
      <p:sp>
        <p:nvSpPr>
          <p:cNvPr id="3" name="TextBox 2"/>
          <p:cNvSpPr txBox="1"/>
          <p:nvPr/>
        </p:nvSpPr>
        <p:spPr>
          <a:xfrm>
            <a:off x="990600" y="1257798"/>
            <a:ext cx="7244291" cy="646331"/>
          </a:xfrm>
          <a:prstGeom prst="rect">
            <a:avLst/>
          </a:prstGeom>
          <a:noFill/>
        </p:spPr>
        <p:txBody>
          <a:bodyPr wrap="none" rtlCol="0">
            <a:spAutoFit/>
          </a:bodyPr>
          <a:lstStyle/>
          <a:p>
            <a:pPr algn="just"/>
            <a:r>
              <a:rPr lang="en-US" dirty="0" smtClean="0">
                <a:latin typeface="Times New Roman" pitchFamily="18" charset="0"/>
                <a:cs typeface="Times New Roman" pitchFamily="18" charset="0"/>
              </a:rPr>
              <a:t>The Principle of  Perpetual Habit states that people greatly on their memory </a:t>
            </a:r>
          </a:p>
          <a:p>
            <a:pPr algn="just"/>
            <a:r>
              <a:rPr lang="en-US" dirty="0" smtClean="0">
                <a:latin typeface="Times New Roman" pitchFamily="18" charset="0"/>
                <a:cs typeface="Times New Roman" pitchFamily="18" charset="0"/>
              </a:rPr>
              <a:t>And habit when doing this or that task.</a:t>
            </a:r>
            <a:endParaRPr lang="en-US" dirty="0">
              <a:latin typeface="Times New Roman" pitchFamily="18" charset="0"/>
              <a:cs typeface="Times New Roman" pitchFamily="18" charset="0"/>
            </a:endParaRPr>
          </a:p>
        </p:txBody>
      </p:sp>
      <p:sp>
        <p:nvSpPr>
          <p:cNvPr id="5" name="TextBox 4"/>
          <p:cNvSpPr txBox="1"/>
          <p:nvPr/>
        </p:nvSpPr>
        <p:spPr>
          <a:xfrm>
            <a:off x="1063906" y="2171700"/>
            <a:ext cx="6705600" cy="2308324"/>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Do not grow too desperate in your effort to make the website stand out. Keep the things traditional where they should be. For instance, the footer should be at the bottom of the page and the side panel should be to the left.</a:t>
            </a:r>
          </a:p>
          <a:p>
            <a:pPr marL="285750" indent="-285750">
              <a:buFont typeface="Arial" pitchFamily="34" charset="0"/>
              <a:buChar char="•"/>
            </a:pPr>
            <a:r>
              <a:rPr lang="en-US" dirty="0" smtClean="0">
                <a:latin typeface="Times New Roman" pitchFamily="18" charset="0"/>
                <a:cs typeface="Times New Roman" pitchFamily="18" charset="0"/>
              </a:rPr>
              <a:t>Keep the website layout and navigation simple so  that user could learn to go around your website in one or two sessions. All the essential pages have to be one click away from the home page.</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044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Principle of Socialization</a:t>
            </a:r>
            <a:endParaRPr lang="en-US" sz="3200" dirty="0">
              <a:latin typeface="Times New Roman" pitchFamily="18" charset="0"/>
              <a:cs typeface="Times New Roman" pitchFamily="18" charset="0"/>
            </a:endParaRPr>
          </a:p>
        </p:txBody>
      </p:sp>
      <p:sp>
        <p:nvSpPr>
          <p:cNvPr id="3" name="TextBox 2"/>
          <p:cNvSpPr txBox="1"/>
          <p:nvPr/>
        </p:nvSpPr>
        <p:spPr>
          <a:xfrm>
            <a:off x="762000" y="1115915"/>
            <a:ext cx="7847020" cy="646331"/>
          </a:xfrm>
          <a:prstGeom prst="rect">
            <a:avLst/>
          </a:prstGeom>
          <a:noFill/>
        </p:spPr>
        <p:txBody>
          <a:bodyPr wrap="none" rtlCol="0">
            <a:spAutoFit/>
          </a:bodyPr>
          <a:lstStyle/>
          <a:p>
            <a:r>
              <a:rPr lang="en-US" dirty="0" smtClean="0">
                <a:latin typeface="Times New Roman" pitchFamily="18" charset="0"/>
                <a:cs typeface="Times New Roman" pitchFamily="18" charset="0"/>
              </a:rPr>
              <a:t>People want to be social and they greatly rely on technology in order to achieve it. </a:t>
            </a:r>
          </a:p>
          <a:p>
            <a:endParaRPr lang="en-US" dirty="0">
              <a:latin typeface="Times New Roman" pitchFamily="18" charset="0"/>
              <a:cs typeface="Times New Roman" pitchFamily="18" charset="0"/>
            </a:endParaRPr>
          </a:p>
        </p:txBody>
      </p:sp>
      <p:sp>
        <p:nvSpPr>
          <p:cNvPr id="4" name="TextBox 3"/>
          <p:cNvSpPr txBox="1"/>
          <p:nvPr/>
        </p:nvSpPr>
        <p:spPr>
          <a:xfrm>
            <a:off x="1269357" y="1762246"/>
            <a:ext cx="6934200" cy="2862322"/>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You absolutely must implement buttons for social media. Users can access your accounts on different social media platforms.</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Implement product ratings, app reviews or client testimonials for the users to see that the product or service you provide is loved by other people.</a:t>
            </a:r>
          </a:p>
          <a:p>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2476500"/>
            <a:ext cx="4191000" cy="931333"/>
          </a:xfrm>
          <a:prstGeom prst="rect">
            <a:avLst/>
          </a:prstGeom>
        </p:spPr>
      </p:pic>
    </p:spTree>
    <p:extLst>
      <p:ext uri="{BB962C8B-B14F-4D97-AF65-F5344CB8AC3E}">
        <p14:creationId xmlns:p14="http://schemas.microsoft.com/office/powerpoint/2010/main" val="9949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Principle of Emotional Contagion</a:t>
            </a:r>
            <a:endParaRPr lang="en-US" sz="3200" dirty="0">
              <a:latin typeface="Times New Roman" pitchFamily="18" charset="0"/>
              <a:cs typeface="Times New Roman" pitchFamily="18" charset="0"/>
            </a:endParaRPr>
          </a:p>
        </p:txBody>
      </p:sp>
      <p:sp>
        <p:nvSpPr>
          <p:cNvPr id="3" name="TextBox 2"/>
          <p:cNvSpPr txBox="1"/>
          <p:nvPr/>
        </p:nvSpPr>
        <p:spPr>
          <a:xfrm>
            <a:off x="1371600" y="1235520"/>
            <a:ext cx="5955476" cy="646331"/>
          </a:xfrm>
          <a:prstGeom prst="rect">
            <a:avLst/>
          </a:prstGeom>
          <a:noFill/>
        </p:spPr>
        <p:txBody>
          <a:bodyPr wrap="none" rtlCol="0">
            <a:spAutoFit/>
          </a:bodyPr>
          <a:lstStyle/>
          <a:p>
            <a:r>
              <a:rPr lang="en-US" dirty="0" smtClean="0">
                <a:latin typeface="Times New Roman" pitchFamily="18" charset="0"/>
                <a:cs typeface="Times New Roman" pitchFamily="18" charset="0"/>
              </a:rPr>
              <a:t>Have you ever noticed that emotions are contagious?</a:t>
            </a:r>
          </a:p>
          <a:p>
            <a:r>
              <a:rPr lang="en-US" dirty="0" smtClean="0">
                <a:latin typeface="Times New Roman" pitchFamily="18" charset="0"/>
                <a:cs typeface="Times New Roman" pitchFamily="18" charset="0"/>
              </a:rPr>
              <a:t>If a person you like is laughing out loud,  you will  be smiling.</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676" y="2095500"/>
            <a:ext cx="5486400" cy="2915920"/>
          </a:xfrm>
          <a:prstGeom prst="rect">
            <a:avLst/>
          </a:prstGeom>
        </p:spPr>
      </p:pic>
    </p:spTree>
    <p:extLst>
      <p:ext uri="{BB962C8B-B14F-4D97-AF65-F5344CB8AC3E}">
        <p14:creationId xmlns:p14="http://schemas.microsoft.com/office/powerpoint/2010/main" val="30440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Principle of Identity</a:t>
            </a:r>
            <a:endParaRPr lang="en-US" sz="3200" dirty="0">
              <a:latin typeface="Times New Roman" pitchFamily="18" charset="0"/>
              <a:cs typeface="Times New Roman" pitchFamily="18" charset="0"/>
            </a:endParaRPr>
          </a:p>
        </p:txBody>
      </p:sp>
      <p:sp>
        <p:nvSpPr>
          <p:cNvPr id="3" name="TextBox 2"/>
          <p:cNvSpPr txBox="1"/>
          <p:nvPr/>
        </p:nvSpPr>
        <p:spPr>
          <a:xfrm>
            <a:off x="380999" y="1223494"/>
            <a:ext cx="8659165" cy="369332"/>
          </a:xfrm>
          <a:prstGeom prst="rect">
            <a:avLst/>
          </a:prstGeom>
          <a:noFill/>
        </p:spPr>
        <p:txBody>
          <a:bodyPr wrap="none" rtlCol="0">
            <a:spAutoFit/>
          </a:bodyPr>
          <a:lstStyle/>
          <a:p>
            <a:r>
              <a:rPr lang="en-US" dirty="0" smtClean="0">
                <a:latin typeface="Times New Roman" pitchFamily="18" charset="0"/>
                <a:cs typeface="Times New Roman" pitchFamily="18" charset="0"/>
              </a:rPr>
              <a:t>All people need a sense of identity, a feeling of belonging, an understanding of who you are.</a:t>
            </a:r>
            <a:endParaRPr lang="en-US" dirty="0">
              <a:latin typeface="Times New Roman" pitchFamily="18" charset="0"/>
              <a:cs typeface="Times New Roman" pitchFamily="18" charset="0"/>
            </a:endParaRPr>
          </a:p>
        </p:txBody>
      </p:sp>
      <p:sp>
        <p:nvSpPr>
          <p:cNvPr id="4" name="TextBox 3"/>
          <p:cNvSpPr txBox="1"/>
          <p:nvPr/>
        </p:nvSpPr>
        <p:spPr>
          <a:xfrm>
            <a:off x="990600" y="1790700"/>
            <a:ext cx="7772400" cy="2308324"/>
          </a:xfrm>
          <a:prstGeom prst="rect">
            <a:avLst/>
          </a:prstGeom>
          <a:noFill/>
        </p:spPr>
        <p:txBody>
          <a:bodyPr wrap="square" rtlCol="0">
            <a:spAutoFit/>
          </a:bodyPr>
          <a:lstStyle/>
          <a:p>
            <a:pPr marL="285750" indent="-285750" algn="just">
              <a:buFont typeface="Arial" pitchFamily="34" charset="0"/>
              <a:buChar char="•"/>
            </a:pPr>
            <a:r>
              <a:rPr lang="en-US" dirty="0" smtClean="0">
                <a:latin typeface="Times New Roman" pitchFamily="18" charset="0"/>
                <a:cs typeface="Times New Roman" pitchFamily="18" charset="0"/>
              </a:rPr>
              <a:t>Develop your company brand. Use unique color, logos. Message in order  to underscore the uniqueness of your brand.</a:t>
            </a:r>
          </a:p>
          <a:p>
            <a:pPr marL="285750" indent="-285750" algn="just">
              <a:buFont typeface="Arial" pitchFamily="34" charset="0"/>
              <a:buChar char="•"/>
            </a:pPr>
            <a:r>
              <a:rPr lang="en-US" dirty="0" smtClean="0">
                <a:latin typeface="Times New Roman" pitchFamily="18" charset="0"/>
                <a:cs typeface="Times New Roman" pitchFamily="18" charset="0"/>
              </a:rPr>
              <a:t>Show that you care about your users. At each stage of user experience, provide your users with feedback.</a:t>
            </a:r>
          </a:p>
          <a:p>
            <a:pPr marL="285750" indent="-285750" algn="just">
              <a:buFont typeface="Arial" pitchFamily="34" charset="0"/>
              <a:buChar char="•"/>
            </a:pPr>
            <a:r>
              <a:rPr lang="en-US" dirty="0" smtClean="0">
                <a:latin typeface="Times New Roman" pitchFamily="18" charset="0"/>
                <a:cs typeface="Times New Roman" pitchFamily="18" charset="0"/>
              </a:rPr>
              <a:t>Do not forget to ask for feedback from your users. However , make sure that this form is not annoying-it should be easy to skip or close, and it should not turn out too often.</a:t>
            </a:r>
          </a:p>
          <a:p>
            <a:pPr algn="just"/>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3924300"/>
            <a:ext cx="2286000" cy="1691217"/>
          </a:xfrm>
          <a:prstGeom prst="rect">
            <a:avLst/>
          </a:prstGeom>
        </p:spPr>
      </p:pic>
    </p:spTree>
    <p:extLst>
      <p:ext uri="{BB962C8B-B14F-4D97-AF65-F5344CB8AC3E}">
        <p14:creationId xmlns:p14="http://schemas.microsoft.com/office/powerpoint/2010/main" val="161661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Principle of Beauty</a:t>
            </a:r>
            <a:endParaRPr lang="en-US" sz="3200" dirty="0">
              <a:latin typeface="Times New Roman" pitchFamily="18" charset="0"/>
              <a:cs typeface="Times New Roman" pitchFamily="18" charset="0"/>
            </a:endParaRPr>
          </a:p>
        </p:txBody>
      </p:sp>
      <p:sp>
        <p:nvSpPr>
          <p:cNvPr id="3" name="TextBox 2"/>
          <p:cNvSpPr txBox="1"/>
          <p:nvPr/>
        </p:nvSpPr>
        <p:spPr>
          <a:xfrm>
            <a:off x="990600" y="1133354"/>
            <a:ext cx="7848600" cy="64633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Numerous psychological studies prove beautiful people and beautiful things are always more loved. People choose books by their cover.</a:t>
            </a:r>
            <a:endParaRPr lang="en-US" dirty="0">
              <a:latin typeface="Times New Roman" pitchFamily="18" charset="0"/>
              <a:cs typeface="Times New Roman" pitchFamily="18" charset="0"/>
            </a:endParaRPr>
          </a:p>
        </p:txBody>
      </p:sp>
      <p:sp>
        <p:nvSpPr>
          <p:cNvPr id="4" name="TextBox 3"/>
          <p:cNvSpPr txBox="1"/>
          <p:nvPr/>
        </p:nvSpPr>
        <p:spPr>
          <a:xfrm>
            <a:off x="588677" y="1985595"/>
            <a:ext cx="8256461" cy="1200329"/>
          </a:xfrm>
          <a:prstGeom prst="rect">
            <a:avLst/>
          </a:prstGeom>
          <a:noFill/>
        </p:spPr>
        <p:txBody>
          <a:bodyPr wrap="square" rtlCol="0">
            <a:spAutoFit/>
          </a:bodyPr>
          <a:lstStyle/>
          <a:p>
            <a:pPr marL="285750" indent="-285750" algn="just">
              <a:buFont typeface="Arial" pitchFamily="34" charset="0"/>
              <a:buChar char="•"/>
            </a:pPr>
            <a:r>
              <a:rPr lang="en-US" dirty="0" smtClean="0">
                <a:latin typeface="Times New Roman" pitchFamily="18" charset="0"/>
                <a:cs typeface="Times New Roman" pitchFamily="18" charset="0"/>
              </a:rPr>
              <a:t>In the psychology of web design, beauty is all about User Interface.</a:t>
            </a:r>
          </a:p>
          <a:p>
            <a:pPr marL="285750" indent="-285750" algn="just">
              <a:buFont typeface="Arial" pitchFamily="34" charset="0"/>
              <a:buChar char="•"/>
            </a:pPr>
            <a:r>
              <a:rPr lang="en-US" dirty="0" smtClean="0">
                <a:latin typeface="Times New Roman" pitchFamily="18" charset="0"/>
                <a:cs typeface="Times New Roman" pitchFamily="18" charset="0"/>
              </a:rPr>
              <a:t>Create a design system. Do not mix fonts, colors, button styles,  navigation elements, icons.</a:t>
            </a:r>
          </a:p>
          <a:p>
            <a:pPr marL="285750" indent="-285750" algn="just">
              <a:buFont typeface="Arial" pitchFamily="34" charset="0"/>
              <a:buChar char="•"/>
            </a:pP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921332"/>
            <a:ext cx="3048000" cy="229728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2996453"/>
            <a:ext cx="2919636" cy="2222168"/>
          </a:xfrm>
          <a:prstGeom prst="rect">
            <a:avLst/>
          </a:prstGeom>
        </p:spPr>
      </p:pic>
    </p:spTree>
    <p:extLst>
      <p:ext uri="{BB962C8B-B14F-4D97-AF65-F5344CB8AC3E}">
        <p14:creationId xmlns:p14="http://schemas.microsoft.com/office/powerpoint/2010/main" val="9272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Magical Number Seven</a:t>
            </a:r>
            <a:endParaRPr lang="en-US" sz="3200" dirty="0">
              <a:latin typeface="Times New Roman" pitchFamily="18" charset="0"/>
              <a:cs typeface="Times New Roman" pitchFamily="18" charset="0"/>
            </a:endParaRPr>
          </a:p>
        </p:txBody>
      </p:sp>
      <p:sp>
        <p:nvSpPr>
          <p:cNvPr id="3" name="TextBox 2"/>
          <p:cNvSpPr txBox="1"/>
          <p:nvPr/>
        </p:nvSpPr>
        <p:spPr>
          <a:xfrm>
            <a:off x="1143000" y="1186498"/>
            <a:ext cx="6660862" cy="369332"/>
          </a:xfrm>
          <a:prstGeom prst="rect">
            <a:avLst/>
          </a:prstGeom>
          <a:noFill/>
        </p:spPr>
        <p:txBody>
          <a:bodyPr wrap="none" rtlCol="0">
            <a:spAutoFit/>
          </a:bodyPr>
          <a:lstStyle/>
          <a:p>
            <a:pPr algn="just"/>
            <a:r>
              <a:rPr lang="en-US" dirty="0" smtClean="0">
                <a:latin typeface="Times New Roman" pitchFamily="18" charset="0"/>
                <a:cs typeface="Times New Roman" pitchFamily="18" charset="0"/>
              </a:rPr>
              <a:t>A person can hold from five to nine things in their short-term memory.</a:t>
            </a:r>
            <a:endParaRPr lang="en-US" dirty="0">
              <a:latin typeface="Times New Roman" pitchFamily="18" charset="0"/>
              <a:cs typeface="Times New Roman" pitchFamily="18" charset="0"/>
            </a:endParaRPr>
          </a:p>
        </p:txBody>
      </p:sp>
      <p:sp>
        <p:nvSpPr>
          <p:cNvPr id="4" name="TextBox 3"/>
          <p:cNvSpPr txBox="1"/>
          <p:nvPr/>
        </p:nvSpPr>
        <p:spPr>
          <a:xfrm>
            <a:off x="1143000" y="1714500"/>
            <a:ext cx="6508462" cy="923330"/>
          </a:xfrm>
          <a:prstGeom prst="rect">
            <a:avLst/>
          </a:prstGeom>
          <a:noFill/>
        </p:spPr>
        <p:txBody>
          <a:bodyPr wrap="square" rtlCol="0">
            <a:spAutoFit/>
          </a:bodyPr>
          <a:lstStyle/>
          <a:p>
            <a:pPr marL="285750" indent="-285750" algn="just">
              <a:buFont typeface="Arial" pitchFamily="34" charset="0"/>
              <a:buChar char="•"/>
            </a:pPr>
            <a:r>
              <a:rPr lang="en-US" dirty="0" smtClean="0">
                <a:latin typeface="Times New Roman" pitchFamily="18" charset="0"/>
                <a:cs typeface="Times New Roman" pitchFamily="18" charset="0"/>
              </a:rPr>
              <a:t>Do not make people remember more than they can remember.</a:t>
            </a:r>
          </a:p>
          <a:p>
            <a:pPr marL="285750" indent="-285750" algn="just">
              <a:buFont typeface="Arial" pitchFamily="34" charset="0"/>
              <a:buChar char="•"/>
            </a:pPr>
            <a:r>
              <a:rPr lang="en-US" dirty="0" smtClean="0">
                <a:latin typeface="Times New Roman" pitchFamily="18" charset="0"/>
                <a:cs typeface="Times New Roman" pitchFamily="18" charset="0"/>
              </a:rPr>
              <a:t>If there is a  lot of information to be given to the user, disclose it  progressively.</a:t>
            </a: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1751" y="2661461"/>
            <a:ext cx="2551849" cy="2972431"/>
          </a:xfrm>
          <a:prstGeom prst="rect">
            <a:avLst/>
          </a:prstGeom>
        </p:spPr>
      </p:pic>
    </p:spTree>
    <p:extLst>
      <p:ext uri="{BB962C8B-B14F-4D97-AF65-F5344CB8AC3E}">
        <p14:creationId xmlns:p14="http://schemas.microsoft.com/office/powerpoint/2010/main" val="2108080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725</Words>
  <Application>Microsoft Office PowerPoint</Application>
  <PresentationFormat>On-screen Show (16:10)</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The Psychological Phenomena in UX Design</vt:lpstr>
      <vt:lpstr>The Principle of Least Effort </vt:lpstr>
      <vt:lpstr>The Principle of Perpetual Habit</vt:lpstr>
      <vt:lpstr>The Principle of Socialization</vt:lpstr>
      <vt:lpstr>The Principle of Emotional Contagion</vt:lpstr>
      <vt:lpstr>The Principle of Identity</vt:lpstr>
      <vt:lpstr>The Principle of Beauty</vt:lpstr>
      <vt:lpstr>The Magical Number Seven</vt:lpstr>
      <vt:lpstr>The Psychology of Mistakes</vt:lpstr>
      <vt:lpstr>Focus, Attention and  Concentration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22</cp:revision>
  <dcterms:created xsi:type="dcterms:W3CDTF">2023-03-16T15:11:17Z</dcterms:created>
  <dcterms:modified xsi:type="dcterms:W3CDTF">2023-03-17T03:15:49Z</dcterms:modified>
</cp:coreProperties>
</file>