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58" r:id="rId4"/>
    <p:sldId id="259" r:id="rId5"/>
    <p:sldId id="260"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D786BF-CD3B-4361-87CB-FC16892A4AC7}" type="datetimeFigureOut">
              <a:rPr lang="en-US" smtClean="0"/>
              <a:t>3/14/2023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2BC90-C4DA-4664-8790-C77F2F7896E0}" type="slidenum">
              <a:rPr lang="en-US" smtClean="0"/>
              <a:t>‹#›</a:t>
            </a:fld>
            <a:endParaRPr lang="en-US"/>
          </a:p>
        </p:txBody>
      </p:sp>
    </p:spTree>
    <p:extLst>
      <p:ext uri="{BB962C8B-B14F-4D97-AF65-F5344CB8AC3E}">
        <p14:creationId xmlns:p14="http://schemas.microsoft.com/office/powerpoint/2010/main" val="382167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593165-C22A-473E-863C-C8FD06C904B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202041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93165-C22A-473E-863C-C8FD06C904B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115360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93165-C22A-473E-863C-C8FD06C904B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43421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93165-C22A-473E-863C-C8FD06C904B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265404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93165-C22A-473E-863C-C8FD06C904B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233844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593165-C22A-473E-863C-C8FD06C904BC}"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61934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593165-C22A-473E-863C-C8FD06C904BC}"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39734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593165-C22A-473E-863C-C8FD06C904BC}"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210605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93165-C22A-473E-863C-C8FD06C904BC}"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44032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93165-C22A-473E-863C-C8FD06C904BC}"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205288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93165-C22A-473E-863C-C8FD06C904BC}"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0E78-73D9-437E-BF9C-81946B4E7CD9}" type="slidenum">
              <a:rPr lang="en-US" smtClean="0"/>
              <a:t>‹#›</a:t>
            </a:fld>
            <a:endParaRPr lang="en-US"/>
          </a:p>
        </p:txBody>
      </p:sp>
    </p:spTree>
    <p:extLst>
      <p:ext uri="{BB962C8B-B14F-4D97-AF65-F5344CB8AC3E}">
        <p14:creationId xmlns:p14="http://schemas.microsoft.com/office/powerpoint/2010/main" val="7127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93165-C22A-473E-863C-C8FD06C904BC}" type="datetimeFigureOut">
              <a:rPr lang="en-US" smtClean="0"/>
              <a:t>3/14/2023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D0E78-73D9-437E-BF9C-81946B4E7CD9}" type="slidenum">
              <a:rPr lang="en-US" smtClean="0"/>
              <a:t>‹#›</a:t>
            </a:fld>
            <a:endParaRPr lang="en-US"/>
          </a:p>
        </p:txBody>
      </p:sp>
    </p:spTree>
    <p:extLst>
      <p:ext uri="{BB962C8B-B14F-4D97-AF65-F5344CB8AC3E}">
        <p14:creationId xmlns:p14="http://schemas.microsoft.com/office/powerpoint/2010/main" val="62646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8153400" cy="688975"/>
          </a:xfrm>
        </p:spPr>
        <p:txBody>
          <a:bodyPr>
            <a:normAutofit fontScale="90000"/>
          </a:bodyPr>
          <a:lstStyle/>
          <a:p>
            <a:r>
              <a:rPr lang="en-US" dirty="0" smtClean="0">
                <a:solidFill>
                  <a:srgbClr val="002060"/>
                </a:solidFill>
              </a:rPr>
              <a:t>How Visual Design makes for Great UX</a:t>
            </a:r>
            <a:endParaRPr lang="en-US" dirty="0">
              <a:solidFill>
                <a:srgbClr val="002060"/>
              </a:solidFill>
            </a:endParaRPr>
          </a:p>
        </p:txBody>
      </p:sp>
      <p:sp>
        <p:nvSpPr>
          <p:cNvPr id="3" name="Subtitle 2"/>
          <p:cNvSpPr>
            <a:spLocks noGrp="1"/>
          </p:cNvSpPr>
          <p:nvPr>
            <p:ph type="subTitle" idx="1"/>
          </p:nvPr>
        </p:nvSpPr>
        <p:spPr>
          <a:xfrm>
            <a:off x="762000" y="1371600"/>
            <a:ext cx="7924800" cy="1905000"/>
          </a:xfrm>
        </p:spPr>
        <p:txBody>
          <a:bodyPr>
            <a:normAutofit lnSpcReduction="10000"/>
          </a:bodyPr>
          <a:lstStyle/>
          <a:p>
            <a:pPr algn="just"/>
            <a:r>
              <a:rPr lang="en-US" sz="2400" dirty="0" smtClean="0">
                <a:latin typeface="Times New Roman" pitchFamily="18" charset="0"/>
                <a:cs typeface="Times New Roman" pitchFamily="18" charset="0"/>
              </a:rPr>
              <a:t>Virtual design aims to improve a design’s aesthetic appeal and usability with suitable images , typography, space, layout and color. Virtual design is about more than aesthetics. Designers place elements carefully to create interfaces that optimize user experience and drive conversion.</a:t>
            </a:r>
            <a:endParaRPr lang="en-US" sz="2400" dirty="0">
              <a:latin typeface="Times New Roman" pitchFamily="18" charset="0"/>
              <a:cs typeface="Times New Roman" pitchFamily="18" charset="0"/>
            </a:endParaRPr>
          </a:p>
        </p:txBody>
      </p:sp>
      <p:sp>
        <p:nvSpPr>
          <p:cNvPr id="4" name="TextBox 3"/>
          <p:cNvSpPr txBox="1"/>
          <p:nvPr/>
        </p:nvSpPr>
        <p:spPr>
          <a:xfrm>
            <a:off x="1295400" y="3429001"/>
            <a:ext cx="1143000" cy="369332"/>
          </a:xfrm>
          <a:prstGeom prst="rect">
            <a:avLst/>
          </a:prstGeom>
          <a:solidFill>
            <a:schemeClr val="accent5"/>
          </a:solidFill>
        </p:spPr>
        <p:txBody>
          <a:bodyPr wrap="square" rtlCol="0">
            <a:spAutoFit/>
          </a:bodyPr>
          <a:lstStyle/>
          <a:p>
            <a:pPr algn="ctr"/>
            <a:r>
              <a:rPr lang="en-US" dirty="0" smtClean="0">
                <a:latin typeface="Times New Roman" pitchFamily="18" charset="0"/>
                <a:cs typeface="Times New Roman" pitchFamily="18" charset="0"/>
              </a:rPr>
              <a:t>Elements</a:t>
            </a:r>
          </a:p>
        </p:txBody>
      </p:sp>
      <p:sp>
        <p:nvSpPr>
          <p:cNvPr id="5" name="TextBox 4"/>
          <p:cNvSpPr txBox="1"/>
          <p:nvPr/>
        </p:nvSpPr>
        <p:spPr>
          <a:xfrm>
            <a:off x="1104900" y="3798333"/>
            <a:ext cx="3276600" cy="2308324"/>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Lines</a:t>
            </a:r>
          </a:p>
          <a:p>
            <a:pPr marL="285750" indent="-285750">
              <a:buFont typeface="Arial" pitchFamily="34" charset="0"/>
              <a:buChar char="•"/>
            </a:pPr>
            <a:r>
              <a:rPr lang="en-US" dirty="0" smtClean="0">
                <a:latin typeface="Times New Roman" pitchFamily="18" charset="0"/>
                <a:cs typeface="Times New Roman" pitchFamily="18" charset="0"/>
              </a:rPr>
              <a:t>Shapes</a:t>
            </a:r>
          </a:p>
          <a:p>
            <a:pPr marL="285750" indent="-285750">
              <a:buFont typeface="Arial" pitchFamily="34" charset="0"/>
              <a:buChar char="•"/>
            </a:pPr>
            <a:r>
              <a:rPr lang="en-US" dirty="0" smtClean="0">
                <a:latin typeface="Times New Roman" pitchFamily="18" charset="0"/>
                <a:cs typeface="Times New Roman" pitchFamily="18" charset="0"/>
              </a:rPr>
              <a:t>Negative space/whitespace</a:t>
            </a:r>
          </a:p>
          <a:p>
            <a:pPr marL="285750" indent="-285750">
              <a:buFont typeface="Arial" pitchFamily="34" charset="0"/>
              <a:buChar char="•"/>
            </a:pPr>
            <a:r>
              <a:rPr lang="en-US" dirty="0" smtClean="0">
                <a:latin typeface="Times New Roman" pitchFamily="18" charset="0"/>
                <a:cs typeface="Times New Roman" pitchFamily="18" charset="0"/>
              </a:rPr>
              <a:t>Volume</a:t>
            </a:r>
          </a:p>
          <a:p>
            <a:pPr marL="285750" indent="-285750">
              <a:buFont typeface="Arial" pitchFamily="34" charset="0"/>
              <a:buChar char="•"/>
            </a:pPr>
            <a:r>
              <a:rPr lang="en-US" dirty="0" smtClean="0">
                <a:latin typeface="Times New Roman" pitchFamily="18" charset="0"/>
                <a:cs typeface="Times New Roman" pitchFamily="18" charset="0"/>
              </a:rPr>
              <a:t>Value</a:t>
            </a:r>
          </a:p>
          <a:p>
            <a:pPr marL="285750" indent="-285750">
              <a:buFont typeface="Arial" pitchFamily="34" charset="0"/>
              <a:buChar char="•"/>
            </a:pPr>
            <a:r>
              <a:rPr lang="en-US" dirty="0" smtClean="0">
                <a:latin typeface="Times New Roman" pitchFamily="18" charset="0"/>
                <a:cs typeface="Times New Roman" pitchFamily="18" charset="0"/>
              </a:rPr>
              <a:t>Color</a:t>
            </a:r>
          </a:p>
          <a:p>
            <a:pPr marL="285750" indent="-285750">
              <a:buFont typeface="Arial" pitchFamily="34" charset="0"/>
              <a:buChar char="•"/>
            </a:pPr>
            <a:r>
              <a:rPr lang="en-US" dirty="0" smtClean="0">
                <a:latin typeface="Times New Roman" pitchFamily="18" charset="0"/>
                <a:cs typeface="Times New Roman" pitchFamily="18" charset="0"/>
              </a:rPr>
              <a:t>Texture</a:t>
            </a:r>
          </a:p>
          <a:p>
            <a:pPr marL="285750" indent="-285750">
              <a:buFont typeface="Arial" pitchFamily="34" charset="0"/>
              <a:buChar char="•"/>
            </a:pPr>
            <a:endParaRPr lang="en-US" dirty="0">
              <a:latin typeface="Times New Roman" pitchFamily="18" charset="0"/>
              <a:cs typeface="Times New Roman" pitchFamily="18" charset="0"/>
            </a:endParaRPr>
          </a:p>
        </p:txBody>
      </p:sp>
      <p:sp>
        <p:nvSpPr>
          <p:cNvPr id="6" name="TextBox 5"/>
          <p:cNvSpPr txBox="1"/>
          <p:nvPr/>
        </p:nvSpPr>
        <p:spPr>
          <a:xfrm>
            <a:off x="6324600" y="3429001"/>
            <a:ext cx="1143000" cy="369332"/>
          </a:xfrm>
          <a:prstGeom prst="rect">
            <a:avLst/>
          </a:prstGeom>
          <a:solidFill>
            <a:schemeClr val="accent5"/>
          </a:solidFill>
        </p:spPr>
        <p:txBody>
          <a:bodyPr wrap="square" rtlCol="0">
            <a:spAutoFit/>
          </a:bodyPr>
          <a:lstStyle/>
          <a:p>
            <a:pPr algn="ctr"/>
            <a:r>
              <a:rPr lang="en-US" dirty="0" smtClean="0">
                <a:latin typeface="Times New Roman" pitchFamily="18" charset="0"/>
                <a:cs typeface="Times New Roman" pitchFamily="18" charset="0"/>
              </a:rPr>
              <a:t>Principles</a:t>
            </a:r>
            <a:endParaRPr lang="en-US" dirty="0">
              <a:latin typeface="Times New Roman" pitchFamily="18" charset="0"/>
              <a:cs typeface="Times New Roman" pitchFamily="18" charset="0"/>
            </a:endParaRPr>
          </a:p>
        </p:txBody>
      </p:sp>
      <p:sp>
        <p:nvSpPr>
          <p:cNvPr id="7" name="TextBox 6"/>
          <p:cNvSpPr txBox="1"/>
          <p:nvPr/>
        </p:nvSpPr>
        <p:spPr>
          <a:xfrm>
            <a:off x="6172200" y="3871839"/>
            <a:ext cx="1752600" cy="2308324"/>
          </a:xfrm>
          <a:prstGeom prst="rect">
            <a:avLst/>
          </a:prstGeom>
          <a:noFill/>
        </p:spPr>
        <p:txBody>
          <a:bodyPr wrap="square" rtlCol="0">
            <a:spAutoFit/>
          </a:bodyPr>
          <a:lstStyle/>
          <a:p>
            <a:pPr marL="285750" indent="-285750">
              <a:buFont typeface="Arial" pitchFamily="34" charset="0"/>
              <a:buChar char="•"/>
            </a:pPr>
            <a:r>
              <a:rPr lang="en-US" dirty="0" smtClean="0"/>
              <a:t>Unity</a:t>
            </a:r>
          </a:p>
          <a:p>
            <a:pPr marL="285750" indent="-285750">
              <a:buFont typeface="Arial" pitchFamily="34" charset="0"/>
              <a:buChar char="•"/>
            </a:pPr>
            <a:r>
              <a:rPr lang="en-US" dirty="0" smtClean="0"/>
              <a:t>Gestalt</a:t>
            </a:r>
          </a:p>
          <a:p>
            <a:pPr marL="285750" indent="-285750">
              <a:buFont typeface="Arial" pitchFamily="34" charset="0"/>
              <a:buChar char="•"/>
            </a:pPr>
            <a:r>
              <a:rPr lang="en-US" dirty="0" smtClean="0"/>
              <a:t>Hierarchy</a:t>
            </a:r>
          </a:p>
          <a:p>
            <a:pPr marL="285750" indent="-285750">
              <a:buFont typeface="Arial" pitchFamily="34" charset="0"/>
              <a:buChar char="•"/>
            </a:pPr>
            <a:r>
              <a:rPr lang="en-US" dirty="0" smtClean="0"/>
              <a:t>Balance</a:t>
            </a:r>
          </a:p>
          <a:p>
            <a:pPr marL="285750" indent="-285750">
              <a:buFont typeface="Arial" pitchFamily="34" charset="0"/>
              <a:buChar char="•"/>
            </a:pPr>
            <a:r>
              <a:rPr lang="en-US" dirty="0" smtClean="0"/>
              <a:t>Contrast</a:t>
            </a:r>
          </a:p>
          <a:p>
            <a:pPr marL="285750" indent="-285750">
              <a:buFont typeface="Arial" pitchFamily="34" charset="0"/>
              <a:buChar char="•"/>
            </a:pPr>
            <a:r>
              <a:rPr lang="en-US" dirty="0" smtClean="0"/>
              <a:t>Scale</a:t>
            </a:r>
          </a:p>
          <a:p>
            <a:pPr marL="285750" indent="-285750">
              <a:buFont typeface="Arial" pitchFamily="34" charset="0"/>
              <a:buChar char="•"/>
            </a:pPr>
            <a:r>
              <a:rPr lang="en-US" dirty="0" smtClean="0"/>
              <a:t>Dominance</a:t>
            </a:r>
          </a:p>
          <a:p>
            <a:pPr marL="285750" indent="-285750">
              <a:buFont typeface="Arial" pitchFamily="34" charset="0"/>
              <a:buChar char="•"/>
            </a:pPr>
            <a:endParaRPr lang="en-US" dirty="0"/>
          </a:p>
        </p:txBody>
      </p:sp>
    </p:spTree>
    <p:extLst>
      <p:ext uri="{BB962C8B-B14F-4D97-AF65-F5344CB8AC3E}">
        <p14:creationId xmlns:p14="http://schemas.microsoft.com/office/powerpoint/2010/main" val="4108892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9057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05800" cy="838200"/>
          </a:xfrm>
        </p:spPr>
        <p:txBody>
          <a:bodyPr>
            <a:noAutofit/>
          </a:bodyPr>
          <a:lstStyle/>
          <a:p>
            <a:r>
              <a:rPr lang="en-US" sz="2800" dirty="0" smtClean="0">
                <a:solidFill>
                  <a:srgbClr val="002060"/>
                </a:solidFill>
                <a:latin typeface="Times New Roman" pitchFamily="18" charset="0"/>
                <a:cs typeface="Times New Roman" pitchFamily="18" charset="0"/>
              </a:rPr>
              <a:t>Why Color Must Be Used Properly in Your Website UI </a:t>
            </a:r>
            <a:endParaRPr lang="en-US" sz="2800" dirty="0">
              <a:solidFill>
                <a:srgbClr val="002060"/>
              </a:solidFill>
              <a:latin typeface="Times New Roman" pitchFamily="18" charset="0"/>
              <a:cs typeface="Times New Roman" pitchFamily="18" charset="0"/>
            </a:endParaRPr>
          </a:p>
        </p:txBody>
      </p:sp>
      <p:sp>
        <p:nvSpPr>
          <p:cNvPr id="3" name="TextBox 2"/>
          <p:cNvSpPr txBox="1"/>
          <p:nvPr/>
        </p:nvSpPr>
        <p:spPr>
          <a:xfrm>
            <a:off x="838200" y="1066801"/>
            <a:ext cx="7467600" cy="1200329"/>
          </a:xfrm>
          <a:prstGeom prst="rect">
            <a:avLst/>
          </a:prstGeom>
          <a:noFill/>
        </p:spPr>
        <p:txBody>
          <a:bodyPr wrap="square" rtlCol="0">
            <a:spAutoFit/>
          </a:bodyPr>
          <a:lstStyle/>
          <a:p>
            <a:pPr algn="just"/>
            <a:r>
              <a:rPr lang="en-US" dirty="0" smtClean="0"/>
              <a:t>Color can speak in ways that are every bit as powerful as language. They can reflect the personality of your brand. They can attract users, and they can better communicate your message. Any UI Design guidelines are likely to mention colors prominently.</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47801" y="2409050"/>
            <a:ext cx="5791199" cy="3758917"/>
          </a:xfrm>
          <a:prstGeom prst="rect">
            <a:avLst/>
          </a:prstGeom>
        </p:spPr>
      </p:pic>
    </p:spTree>
    <p:extLst>
      <p:ext uri="{BB962C8B-B14F-4D97-AF65-F5344CB8AC3E}">
        <p14:creationId xmlns:p14="http://schemas.microsoft.com/office/powerpoint/2010/main" val="139487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What is graphic design ?</a:t>
            </a:r>
            <a:endParaRPr lang="en-US" dirty="0">
              <a:solidFill>
                <a:srgbClr val="002060"/>
              </a:solidFill>
            </a:endParaRPr>
          </a:p>
        </p:txBody>
      </p:sp>
      <p:sp>
        <p:nvSpPr>
          <p:cNvPr id="3" name="TextBox 2"/>
          <p:cNvSpPr txBox="1"/>
          <p:nvPr/>
        </p:nvSpPr>
        <p:spPr>
          <a:xfrm>
            <a:off x="838200" y="1371601"/>
            <a:ext cx="74676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Graphic design is the art and skill of visual communication. It’s the arrangement of visual content to convey a certain message to a particular target audience.</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62" y="2971800"/>
            <a:ext cx="5857875" cy="2495550"/>
          </a:xfrm>
          <a:prstGeom prst="rect">
            <a:avLst/>
          </a:prstGeom>
        </p:spPr>
      </p:pic>
    </p:spTree>
    <p:extLst>
      <p:ext uri="{BB962C8B-B14F-4D97-AF65-F5344CB8AC3E}">
        <p14:creationId xmlns:p14="http://schemas.microsoft.com/office/powerpoint/2010/main" val="2498844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2060"/>
                </a:solidFill>
                <a:latin typeface="Times New Roman" pitchFamily="18" charset="0"/>
                <a:cs typeface="Times New Roman" pitchFamily="18" charset="0"/>
              </a:rPr>
              <a:t>Why is typography in web or mobile UI design?</a:t>
            </a:r>
            <a:endParaRPr lang="en-US" sz="3200" dirty="0">
              <a:solidFill>
                <a:srgbClr val="002060"/>
              </a:solidFill>
              <a:latin typeface="Times New Roman" pitchFamily="18" charset="0"/>
              <a:cs typeface="Times New Roman" pitchFamily="18" charset="0"/>
            </a:endParaRPr>
          </a:p>
        </p:txBody>
      </p:sp>
      <p:sp>
        <p:nvSpPr>
          <p:cNvPr id="3" name="TextBox 2"/>
          <p:cNvSpPr txBox="1"/>
          <p:nvPr/>
        </p:nvSpPr>
        <p:spPr>
          <a:xfrm>
            <a:off x="376657" y="1288473"/>
            <a:ext cx="8386345" cy="200824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In web and mobile UI design, typography is the art of organizing typefaces on the interfaces to make all copy readable, legible and scalable to the audience. Visually appealing typography sometimes even catches the user’s attention and increases the interface conversation rate effectively.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296715"/>
            <a:ext cx="7507871" cy="3084535"/>
          </a:xfrm>
          <a:prstGeom prst="rect">
            <a:avLst/>
          </a:prstGeom>
        </p:spPr>
      </p:pic>
    </p:spTree>
    <p:extLst>
      <p:ext uri="{BB962C8B-B14F-4D97-AF65-F5344CB8AC3E}">
        <p14:creationId xmlns:p14="http://schemas.microsoft.com/office/powerpoint/2010/main" val="185680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What is Layout?</a:t>
            </a:r>
            <a:endParaRPr lang="en-US" sz="3200" dirty="0">
              <a:latin typeface="Times New Roman" pitchFamily="18" charset="0"/>
              <a:cs typeface="Times New Roman" pitchFamily="18" charset="0"/>
            </a:endParaRPr>
          </a:p>
        </p:txBody>
      </p:sp>
      <p:sp>
        <p:nvSpPr>
          <p:cNvPr id="3" name="TextBox 2"/>
          <p:cNvSpPr txBox="1"/>
          <p:nvPr/>
        </p:nvSpPr>
        <p:spPr>
          <a:xfrm>
            <a:off x="609600" y="1371600"/>
            <a:ext cx="8229600" cy="163121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The Layout is the structure that supports the visual components of an interface. It works opening the paths where the sight can shift to group , rank and make sense of the information. It also helps the content to highlight what is the most important data on the site. The layout function , thus , is invisible to the user but relevant to navigation.</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3352800"/>
            <a:ext cx="1676400" cy="296474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3581400"/>
            <a:ext cx="3657600" cy="2191174"/>
          </a:xfrm>
          <a:prstGeom prst="rect">
            <a:avLst/>
          </a:prstGeom>
        </p:spPr>
      </p:pic>
    </p:spTree>
    <p:extLst>
      <p:ext uri="{BB962C8B-B14F-4D97-AF65-F5344CB8AC3E}">
        <p14:creationId xmlns:p14="http://schemas.microsoft.com/office/powerpoint/2010/main" val="344607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5459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289</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How Visual Design makes for Great UX</vt:lpstr>
      <vt:lpstr>PowerPoint Presentation</vt:lpstr>
      <vt:lpstr>Why Color Must Be Used Properly in Your Website UI </vt:lpstr>
      <vt:lpstr>What is graphic design ?</vt:lpstr>
      <vt:lpstr>Why is typography in web or mobile UI design?</vt:lpstr>
      <vt:lpstr>What is Layout?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2023-03-13T15:14:27Z</dcterms:created>
  <dcterms:modified xsi:type="dcterms:W3CDTF">2023-03-14T03:46:11Z</dcterms:modified>
</cp:coreProperties>
</file>