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2.jp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3" r:id="rId3"/>
    <p:sldId id="259" r:id="rId4"/>
    <p:sldId id="265" r:id="rId5"/>
    <p:sldId id="258" r:id="rId6"/>
    <p:sldId id="264" r:id="rId7"/>
    <p:sldId id="262" r:id="rId8"/>
    <p:sldId id="269" r:id="rId9"/>
    <p:sldId id="261" r:id="rId10"/>
    <p:sldId id="266" r:id="rId11"/>
    <p:sldId id="260"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0166" autoAdjust="0"/>
  </p:normalViewPr>
  <p:slideViewPr>
    <p:cSldViewPr snapToGrid="0">
      <p:cViewPr varScale="1">
        <p:scale>
          <a:sx n="51" d="100"/>
          <a:sy n="51" d="100"/>
        </p:scale>
        <p:origin x="1500" y="66"/>
      </p:cViewPr>
      <p:guideLst/>
    </p:cSldViewPr>
  </p:slideViewPr>
  <p:notesTextViewPr>
    <p:cViewPr>
      <p:scale>
        <a:sx n="1" d="1"/>
        <a:sy n="1" d="1"/>
      </p:scale>
      <p:origin x="0" y="-24"/>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96E36C-B7A0-4E82-A1C3-8B99547085F9}" type="datetimeFigureOut">
              <a:rPr lang="en-US" smtClean="0"/>
              <a:t>3/14/2023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EA8B74-7E0C-4CFD-A511-1186E25541B9}" type="slidenum">
              <a:rPr lang="en-US" smtClean="0"/>
              <a:t>‹#›</a:t>
            </a:fld>
            <a:endParaRPr lang="en-US"/>
          </a:p>
        </p:txBody>
      </p:sp>
    </p:spTree>
    <p:extLst>
      <p:ext uri="{BB962C8B-B14F-4D97-AF65-F5344CB8AC3E}">
        <p14:creationId xmlns:p14="http://schemas.microsoft.com/office/powerpoint/2010/main" val="3584002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EA8B74-7E0C-4CFD-A511-1186E25541B9}" type="slidenum">
              <a:rPr lang="en-US" smtClean="0"/>
              <a:t>1</a:t>
            </a:fld>
            <a:endParaRPr lang="en-US"/>
          </a:p>
        </p:txBody>
      </p:sp>
    </p:spTree>
    <p:extLst>
      <p:ext uri="{BB962C8B-B14F-4D97-AF65-F5344CB8AC3E}">
        <p14:creationId xmlns:p14="http://schemas.microsoft.com/office/powerpoint/2010/main" val="2075013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-implementing(</a:t>
            </a:r>
            <a:r>
              <a:rPr lang="my-MM" dirty="0"/>
              <a:t>အကောင်အထည်ဖော်ခြင်း။</a:t>
            </a:r>
            <a:r>
              <a:rPr lang="en-US" dirty="0"/>
              <a:t>)</a:t>
            </a:r>
          </a:p>
          <a:p>
            <a:r>
              <a:rPr lang="en-US" sz="1200" b="0" i="0" kern="1200" dirty="0">
                <a:solidFill>
                  <a:schemeClr val="tx1"/>
                </a:solidFill>
                <a:effectLst/>
                <a:latin typeface="+mn-lt"/>
                <a:ea typeface="+mn-ea"/>
                <a:cs typeface="+mn-cs"/>
              </a:rPr>
              <a:t>1.</a:t>
            </a:r>
            <a:r>
              <a:rPr lang="my-MM" sz="1200" b="0" i="0" kern="1200" dirty="0">
                <a:solidFill>
                  <a:schemeClr val="tx1"/>
                </a:solidFill>
                <a:effectLst/>
                <a:latin typeface="+mn-lt"/>
                <a:ea typeface="+mn-ea"/>
                <a:cs typeface="+mn-cs"/>
              </a:rPr>
              <a:t>ဤမော်ဒယ်များကိုဒေတာအများအပြားကို လေ့ကျင့်သင်ကြားထားပြီ</a:t>
            </a:r>
            <a:r>
              <a:rPr lang="en-US" sz="1200" b="0" i="0" kern="1200" dirty="0">
                <a:solidFill>
                  <a:schemeClr val="tx1"/>
                </a:solidFill>
                <a:effectLst/>
                <a:latin typeface="+mn-lt"/>
                <a:ea typeface="+mn-ea"/>
                <a:cs typeface="+mn-cs"/>
              </a:rPr>
              <a:t>image recognition, natural language processing, and recommendation systems.</a:t>
            </a:r>
            <a:r>
              <a:rPr lang="my-MM" sz="1200" b="0" i="0" kern="1200" dirty="0">
                <a:solidFill>
                  <a:schemeClr val="tx1"/>
                </a:solidFill>
                <a:effectLst/>
                <a:latin typeface="+mn-lt"/>
                <a:ea typeface="+mn-ea"/>
                <a:cs typeface="+mn-cs"/>
              </a:rPr>
              <a:t> အကြံပြုချက်စနစ်များကဲ့သို့သော အပလီကေးရှင်းအမျိုးမျိုးတွင် အသုံးပြုပါသည်</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3. </a:t>
            </a:r>
            <a:r>
              <a:rPr lang="my-MM" sz="1200" b="0" i="0" kern="1200" dirty="0">
                <a:solidFill>
                  <a:schemeClr val="tx1"/>
                </a:solidFill>
                <a:effectLst/>
                <a:latin typeface="+mn-lt"/>
                <a:ea typeface="+mn-ea"/>
                <a:cs typeface="+mn-cs"/>
              </a:rPr>
              <a:t>ထို့အပြင်</a:t>
            </a:r>
            <a:r>
              <a:rPr lang="en-US" sz="1200" b="0" i="0" kern="1200" dirty="0">
                <a:solidFill>
                  <a:schemeClr val="tx1"/>
                </a:solidFill>
                <a:effectLst/>
                <a:latin typeface="+mn-lt"/>
                <a:ea typeface="+mn-ea"/>
                <a:cs typeface="+mn-cs"/>
              </a:rPr>
              <a:t>,you should be familiar with data manipulation and processing techniques, such as data cleaning, feature extraction, and feature engineering.(</a:t>
            </a:r>
            <a:r>
              <a:rPr lang="my-MM" sz="1200" b="0" i="0" kern="1200" dirty="0">
                <a:solidFill>
                  <a:schemeClr val="tx1"/>
                </a:solidFill>
                <a:effectLst/>
                <a:latin typeface="+mn-lt"/>
                <a:ea typeface="+mn-ea"/>
                <a:cs typeface="+mn-cs"/>
              </a:rPr>
              <a:t>ဒေတာကို ကိုင်တွယ်ခြင်းနှင့် စီမံဆောင်ရွက်ခြင်းနည်းပညာများနှင့် ရင်းနှီးကျွမ်းဝင်သင့်သည်။</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ML </a:t>
            </a:r>
            <a:r>
              <a:rPr lang="my-MM" sz="1200" b="0" i="0" kern="1200" dirty="0">
                <a:solidFill>
                  <a:schemeClr val="tx1"/>
                </a:solidFill>
                <a:effectLst/>
                <a:latin typeface="+mn-lt"/>
                <a:ea typeface="+mn-ea"/>
                <a:cs typeface="+mn-cs"/>
              </a:rPr>
              <a:t>အင်ဂျင်နီယာတစ်ဦးအနေဖြင့်၊ သင်၏အဓိကတာဝန်မှာ ဖန်တီးထားသော </a:t>
            </a:r>
            <a:r>
              <a:rPr lang="en-US" dirty="0"/>
              <a:t>machine learning models </a:t>
            </a:r>
            <a:r>
              <a:rPr lang="my-MM" sz="1200" b="0" i="0" kern="1200" dirty="0">
                <a:solidFill>
                  <a:schemeClr val="tx1"/>
                </a:solidFill>
                <a:effectLst/>
                <a:latin typeface="+mn-lt"/>
                <a:ea typeface="+mn-ea"/>
                <a:cs typeface="+mn-cs"/>
              </a:rPr>
              <a:t>များကို တည်ဆောက်ပြီး အသုံးချရန်ဖြစ်သည်။</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4.</a:t>
            </a:r>
            <a:r>
              <a:rPr lang="my-MM" sz="1200" b="0" i="0" kern="1200" dirty="0">
                <a:solidFill>
                  <a:schemeClr val="tx1"/>
                </a:solidFill>
                <a:effectLst/>
                <a:latin typeface="+mn-lt"/>
                <a:ea typeface="+mn-ea"/>
                <a:cs typeface="+mn-cs"/>
              </a:rPr>
              <a:t> ပူးပေါင်းဆောင်ရွက်မှုစွမ်းရည်များ လိုအပ်ပါသည်</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5.</a:t>
            </a:r>
            <a:r>
              <a:rPr lang="my-MM" sz="1200" b="0" i="0" kern="1200" dirty="0">
                <a:solidFill>
                  <a:schemeClr val="tx1"/>
                </a:solidFill>
                <a:effectLst/>
                <a:latin typeface="+mn-lt"/>
                <a:ea typeface="+mn-ea"/>
                <a:cs typeface="+mn-cs"/>
              </a:rPr>
              <a:t> ယေဘုယျအားဖြင့် </a:t>
            </a:r>
            <a:r>
              <a:rPr lang="en-US" sz="1200" b="0" i="0" kern="1200" dirty="0">
                <a:solidFill>
                  <a:schemeClr val="tx1"/>
                </a:solidFill>
                <a:effectLst/>
                <a:latin typeface="+mn-lt"/>
                <a:ea typeface="+mn-ea"/>
                <a:cs typeface="+mn-cs"/>
              </a:rPr>
              <a:t>ML </a:t>
            </a:r>
            <a:r>
              <a:rPr lang="my-MM" sz="1200" b="0" i="0" kern="1200" dirty="0">
                <a:solidFill>
                  <a:schemeClr val="tx1"/>
                </a:solidFill>
                <a:effectLst/>
                <a:latin typeface="+mn-lt"/>
                <a:ea typeface="+mn-ea"/>
                <a:cs typeface="+mn-cs"/>
              </a:rPr>
              <a:t>အင်ဂျင်နီယာသည် လျင်မြန်စွာ ကြီးထွားလာနေသော နယ်ပယ်တစ်ခုဖြစ်ပြီး ကျွမ်းကျင် </a:t>
            </a:r>
            <a:r>
              <a:rPr lang="en-US" sz="1200" b="0" i="0" kern="1200" dirty="0">
                <a:solidFill>
                  <a:schemeClr val="tx1"/>
                </a:solidFill>
                <a:effectLst/>
                <a:latin typeface="+mn-lt"/>
                <a:ea typeface="+mn-ea"/>
                <a:cs typeface="+mn-cs"/>
              </a:rPr>
              <a:t>ML </a:t>
            </a:r>
            <a:r>
              <a:rPr lang="my-MM" sz="1200" b="0" i="0" kern="1200" dirty="0">
                <a:solidFill>
                  <a:schemeClr val="tx1"/>
                </a:solidFill>
                <a:effectLst/>
                <a:latin typeface="+mn-lt"/>
                <a:ea typeface="+mn-ea"/>
                <a:cs typeface="+mn-cs"/>
              </a:rPr>
              <a:t>အင်ဂျင်နီယာများအတွက် လိုအပ်ချက်က မြင့်မားသည်</a:t>
            </a:r>
            <a:endParaRPr lang="en-US" dirty="0"/>
          </a:p>
        </p:txBody>
      </p:sp>
      <p:sp>
        <p:nvSpPr>
          <p:cNvPr id="4" name="Slide Number Placeholder 3"/>
          <p:cNvSpPr>
            <a:spLocks noGrp="1"/>
          </p:cNvSpPr>
          <p:nvPr>
            <p:ph type="sldNum" sz="quarter" idx="5"/>
          </p:nvPr>
        </p:nvSpPr>
        <p:spPr/>
        <p:txBody>
          <a:bodyPr/>
          <a:lstStyle/>
          <a:p>
            <a:fld id="{2BEA8B74-7E0C-4CFD-A511-1186E25541B9}" type="slidenum">
              <a:rPr lang="en-US" smtClean="0"/>
              <a:t>4</a:t>
            </a:fld>
            <a:endParaRPr lang="en-US"/>
          </a:p>
        </p:txBody>
      </p:sp>
    </p:spTree>
    <p:extLst>
      <p:ext uri="{BB962C8B-B14F-4D97-AF65-F5344CB8AC3E}">
        <p14:creationId xmlns:p14="http://schemas.microsoft.com/office/powerpoint/2010/main" val="24801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EA8B74-7E0C-4CFD-A511-1186E25541B9}" type="slidenum">
              <a:rPr lang="en-US" smtClean="0"/>
              <a:t>5</a:t>
            </a:fld>
            <a:endParaRPr lang="en-US"/>
          </a:p>
        </p:txBody>
      </p:sp>
    </p:spTree>
    <p:extLst>
      <p:ext uri="{BB962C8B-B14F-4D97-AF65-F5344CB8AC3E}">
        <p14:creationId xmlns:p14="http://schemas.microsoft.com/office/powerpoint/2010/main" val="3787784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Insights(</a:t>
            </a:r>
            <a:r>
              <a:rPr lang="my-MM" dirty="0"/>
              <a:t>ထိုးထွင်းသိမြင်မှု</a:t>
            </a:r>
            <a:r>
              <a:rPr lang="en-US" dirty="0"/>
              <a:t>)</a:t>
            </a:r>
          </a:p>
          <a:p>
            <a:r>
              <a:rPr lang="en-US" sz="1200" b="0" i="0" kern="1200" dirty="0">
                <a:solidFill>
                  <a:schemeClr val="tx1"/>
                </a:solidFill>
                <a:effectLst/>
                <a:latin typeface="+mn-lt"/>
                <a:ea typeface="+mn-ea"/>
                <a:cs typeface="+mn-cs"/>
              </a:rPr>
              <a:t>5.They play a critical role in collecting and analyzing data, identifying patterns and trends, and developing predictive(</a:t>
            </a:r>
            <a:r>
              <a:rPr lang="my-MM" sz="1200" b="0" i="0" kern="1200" dirty="0">
                <a:solidFill>
                  <a:schemeClr val="tx1"/>
                </a:solidFill>
                <a:effectLst/>
                <a:latin typeface="+mn-lt"/>
                <a:ea typeface="+mn-ea"/>
                <a:cs typeface="+mn-cs"/>
              </a:rPr>
              <a:t>ခန့်မှန်းချက်</a:t>
            </a:r>
            <a:r>
              <a:rPr lang="en-US" sz="1200" b="0" i="0" kern="1200" dirty="0">
                <a:solidFill>
                  <a:schemeClr val="tx1"/>
                </a:solidFill>
                <a:effectLst/>
                <a:latin typeface="+mn-lt"/>
                <a:ea typeface="+mn-ea"/>
                <a:cs typeface="+mn-cs"/>
              </a:rPr>
              <a:t>) models that can be used to make informed business decisions.</a:t>
            </a:r>
          </a:p>
          <a:p>
            <a:r>
              <a:rPr lang="my-MM" sz="1200" b="0" i="0" kern="1200" dirty="0">
                <a:solidFill>
                  <a:schemeClr val="tx1"/>
                </a:solidFill>
                <a:effectLst/>
                <a:latin typeface="+mn-lt"/>
                <a:ea typeface="+mn-ea"/>
                <a:cs typeface="+mn-cs"/>
              </a:rPr>
              <a:t>၎င်းတို့သည် နည်းပညာပိုင်းဆိုင်ရာနှင့် နည်းပညာမဟုတ်သော </a:t>
            </a:r>
            <a:r>
              <a:rPr lang="en-US" sz="1200" b="0" i="0" kern="1200" dirty="0">
                <a:solidFill>
                  <a:schemeClr val="tx1"/>
                </a:solidFill>
                <a:effectLst/>
                <a:latin typeface="+mn-lt"/>
                <a:ea typeface="+mn-ea"/>
                <a:cs typeface="+mn-cs"/>
              </a:rPr>
              <a:t>audience</a:t>
            </a:r>
            <a:r>
              <a:rPr lang="my-MM" sz="1200" b="0" i="0" kern="1200" dirty="0">
                <a:solidFill>
                  <a:schemeClr val="tx1"/>
                </a:solidFill>
                <a:effectLst/>
                <a:latin typeface="+mn-lt"/>
                <a:ea typeface="+mn-ea"/>
                <a:cs typeface="+mn-cs"/>
              </a:rPr>
              <a:t>များကို ရှုပ်ထွေးသော နည်းပညာဆိုင်ရာ အယူအဆများကို ဆက်သွယ်ပြောဆိုနိုင်ပြီ</a:t>
            </a:r>
            <a:r>
              <a:rPr lang="en-US" sz="1200" b="0" i="0" kern="1200" dirty="0">
                <a:solidFill>
                  <a:schemeClr val="tx1"/>
                </a:solidFill>
                <a:effectLst/>
                <a:latin typeface="+mn-lt"/>
                <a:ea typeface="+mn-ea"/>
                <a:cs typeface="+mn-cs"/>
              </a:rPr>
              <a:t>၊data engineers, software developers, and business stakeholders(</a:t>
            </a:r>
            <a:r>
              <a:rPr lang="my-MM" sz="1200" b="0" i="0" kern="1200" dirty="0">
                <a:solidFill>
                  <a:schemeClr val="tx1"/>
                </a:solidFill>
                <a:effectLst/>
                <a:latin typeface="+mn-lt"/>
                <a:ea typeface="+mn-ea"/>
                <a:cs typeface="+mn-cs"/>
              </a:rPr>
              <a:t>လုပ်ငန်းသက်ဆိုင်သူများနှင့် ပူးပေါင်းဆောင်ရွက်နိုင်ရမည်</a:t>
            </a:r>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Overall,Data</a:t>
            </a:r>
            <a:r>
              <a:rPr lang="en-US" sz="1200" b="0" i="0" kern="1200" dirty="0">
                <a:solidFill>
                  <a:schemeClr val="tx1"/>
                </a:solidFill>
                <a:effectLst/>
                <a:latin typeface="+mn-lt"/>
                <a:ea typeface="+mn-ea"/>
                <a:cs typeface="+mn-cs"/>
              </a:rPr>
              <a:t> science</a:t>
            </a:r>
            <a:r>
              <a:rPr lang="my-MM" sz="1200" b="0" i="0" kern="1200" dirty="0">
                <a:solidFill>
                  <a:schemeClr val="tx1"/>
                </a:solidFill>
                <a:effectLst/>
                <a:latin typeface="+mn-lt"/>
                <a:ea typeface="+mn-ea"/>
                <a:cs typeface="+mn-cs"/>
              </a:rPr>
              <a:t>သည် </a:t>
            </a:r>
            <a:r>
              <a:rPr lang="en-US" sz="1200" b="0" i="0" kern="1200" dirty="0">
                <a:solidFill>
                  <a:schemeClr val="tx1"/>
                </a:solidFill>
                <a:effectLst/>
                <a:latin typeface="+mn-lt"/>
                <a:ea typeface="+mn-ea"/>
                <a:cs typeface="+mn-cs"/>
              </a:rPr>
              <a:t>healthcare</a:t>
            </a:r>
            <a:r>
              <a:rPr lang="my-MM" sz="1200" b="0" i="0" kern="1200" dirty="0">
                <a:solidFill>
                  <a:schemeClr val="tx1"/>
                </a:solidFill>
                <a:effectLst/>
                <a:latin typeface="+mn-lt"/>
                <a:ea typeface="+mn-ea"/>
                <a:cs typeface="+mn-cs"/>
              </a:rPr>
              <a:t>နှင့် </a:t>
            </a:r>
            <a:r>
              <a:rPr lang="en-US" sz="1200" b="0" i="0" kern="1200" dirty="0">
                <a:solidFill>
                  <a:schemeClr val="tx1"/>
                </a:solidFill>
                <a:effectLst/>
                <a:latin typeface="+mn-lt"/>
                <a:ea typeface="+mn-ea"/>
                <a:cs typeface="+mn-cs"/>
              </a:rPr>
              <a:t>finance</a:t>
            </a:r>
            <a:r>
              <a:rPr lang="my-MM" sz="1200" b="0" i="0" kern="1200" dirty="0">
                <a:solidFill>
                  <a:schemeClr val="tx1"/>
                </a:solidFill>
                <a:effectLst/>
                <a:latin typeface="+mn-lt"/>
                <a:ea typeface="+mn-ea"/>
                <a:cs typeface="+mn-cs"/>
              </a:rPr>
              <a:t>မှကုန်ထုတ်လုပ်မှုနှင့် ထောက်ပံ့ပို့ဆောင်ရေးအထိ </a:t>
            </a:r>
            <a:r>
              <a:rPr lang="en-US" sz="1200" b="0" i="0" kern="1200" dirty="0">
                <a:solidFill>
                  <a:schemeClr val="tx1"/>
                </a:solidFill>
                <a:effectLst/>
                <a:latin typeface="+mn-lt"/>
                <a:ea typeface="+mn-ea"/>
                <a:cs typeface="+mn-cs"/>
              </a:rPr>
              <a:t>industries</a:t>
            </a:r>
            <a:r>
              <a:rPr lang="my-MM" sz="1200" b="0" i="0" kern="1200" dirty="0">
                <a:solidFill>
                  <a:schemeClr val="tx1"/>
                </a:solidFill>
                <a:effectLst/>
                <a:latin typeface="+mn-lt"/>
                <a:ea typeface="+mn-ea"/>
                <a:cs typeface="+mn-cs"/>
              </a:rPr>
              <a:t>များတွင် အသုံးချမှုတစ်ခုဖြစ်သည်။</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data scientist</a:t>
            </a:r>
            <a:r>
              <a:rPr lang="my-MM" sz="1200" b="0" i="0" kern="1200" dirty="0">
                <a:solidFill>
                  <a:schemeClr val="tx1"/>
                </a:solidFill>
                <a:effectLst/>
                <a:latin typeface="+mn-lt"/>
                <a:ea typeface="+mn-ea"/>
                <a:cs typeface="+mn-cs"/>
              </a:rPr>
              <a:t>များသည် </a:t>
            </a:r>
            <a:r>
              <a:rPr lang="en-US" sz="1200" b="0" i="0" kern="1200" dirty="0">
                <a:solidFill>
                  <a:schemeClr val="tx1"/>
                </a:solidFill>
                <a:effectLst/>
                <a:latin typeface="+mn-lt"/>
                <a:ea typeface="+mn-ea"/>
                <a:cs typeface="+mn-cs"/>
              </a:rPr>
              <a:t>business decision</a:t>
            </a:r>
            <a:r>
              <a:rPr lang="my-MM" sz="1200" b="0" i="0" kern="1200" dirty="0">
                <a:solidFill>
                  <a:schemeClr val="tx1"/>
                </a:solidFill>
                <a:effectLst/>
                <a:latin typeface="+mn-lt"/>
                <a:ea typeface="+mn-ea"/>
                <a:cs typeface="+mn-cs"/>
              </a:rPr>
              <a:t>လုပ်ငန်းဆုံးဖြတ်ချက်များကို မောင်းနှင်ရန်နှင့် အဖွဲ့အစည်းများအား ၎င်းတို့၏ပန်းတိုင်များအောင်မြင်စေရန် ကူညီပေးသည့် </a:t>
            </a:r>
            <a:r>
              <a:rPr lang="en-US" sz="1200" b="0" i="0" kern="1200" dirty="0">
                <a:solidFill>
                  <a:schemeClr val="tx1"/>
                </a:solidFill>
                <a:effectLst/>
                <a:latin typeface="+mn-lt"/>
                <a:ea typeface="+mn-ea"/>
                <a:cs typeface="+mn-cs"/>
              </a:rPr>
              <a:t>data</a:t>
            </a:r>
            <a:r>
              <a:rPr lang="my-MM" sz="1200" b="0" i="0" kern="1200" dirty="0">
                <a:solidFill>
                  <a:schemeClr val="tx1"/>
                </a:solidFill>
                <a:effectLst/>
                <a:latin typeface="+mn-lt"/>
                <a:ea typeface="+mn-ea"/>
                <a:cs typeface="+mn-cs"/>
              </a:rPr>
              <a:t>များကို </a:t>
            </a:r>
            <a:r>
              <a:rPr lang="en-US" sz="1200" b="0" i="0" kern="1200" dirty="0">
                <a:solidFill>
                  <a:schemeClr val="tx1"/>
                </a:solidFill>
                <a:effectLst/>
                <a:latin typeface="+mn-lt"/>
                <a:ea typeface="+mn-ea"/>
                <a:cs typeface="+mn-cs"/>
              </a:rPr>
              <a:t>insights</a:t>
            </a:r>
            <a:r>
              <a:rPr lang="my-MM" sz="1200" b="0" i="0" kern="1200" dirty="0">
                <a:solidFill>
                  <a:schemeClr val="tx1"/>
                </a:solidFill>
                <a:effectLst/>
                <a:latin typeface="+mn-lt"/>
                <a:ea typeface="+mn-ea"/>
                <a:cs typeface="+mn-cs"/>
              </a:rPr>
              <a:t>ထိုးထွင်းအမြင်များအဖြစ် ပြောင်းလဲရာတွင် အရေးပါသောအခန်းကဏ္ဍမှ ပါဝင်ပါသည်။</a:t>
            </a:r>
            <a:endParaRPr lang="en-US" dirty="0"/>
          </a:p>
        </p:txBody>
      </p:sp>
      <p:sp>
        <p:nvSpPr>
          <p:cNvPr id="4" name="Slide Number Placeholder 3"/>
          <p:cNvSpPr>
            <a:spLocks noGrp="1"/>
          </p:cNvSpPr>
          <p:nvPr>
            <p:ph type="sldNum" sz="quarter" idx="5"/>
          </p:nvPr>
        </p:nvSpPr>
        <p:spPr/>
        <p:txBody>
          <a:bodyPr/>
          <a:lstStyle/>
          <a:p>
            <a:fld id="{2BEA8B74-7E0C-4CFD-A511-1186E25541B9}" type="slidenum">
              <a:rPr lang="en-US" smtClean="0"/>
              <a:t>6</a:t>
            </a:fld>
            <a:endParaRPr lang="en-US"/>
          </a:p>
        </p:txBody>
      </p:sp>
    </p:spTree>
    <p:extLst>
      <p:ext uri="{BB962C8B-B14F-4D97-AF65-F5344CB8AC3E}">
        <p14:creationId xmlns:p14="http://schemas.microsoft.com/office/powerpoint/2010/main" val="3471144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Expertise-</a:t>
            </a:r>
            <a:r>
              <a:rPr lang="my-MM" dirty="0"/>
              <a:t>ကျွမ်းကျင်မှု</a:t>
            </a:r>
            <a:endParaRPr lang="en-US" dirty="0"/>
          </a:p>
          <a:p>
            <a:r>
              <a:rPr lang="en-US" dirty="0"/>
              <a:t>5.</a:t>
            </a:r>
            <a:r>
              <a:rPr lang="en-US" sz="1200" b="0" i="0" kern="1200" dirty="0">
                <a:solidFill>
                  <a:schemeClr val="tx1"/>
                </a:solidFill>
                <a:effectLst/>
                <a:latin typeface="+mn-lt"/>
                <a:ea typeface="+mn-ea"/>
                <a:cs typeface="+mn-cs"/>
              </a:rPr>
              <a:t> Additionally, you should be familiar with research methodologies and techniques used in AI research, such as data collection, data preprocessing, and statistical analysis.</a:t>
            </a:r>
          </a:p>
          <a:p>
            <a:r>
              <a:rPr lang="en-US" sz="1200" b="0" i="0" kern="1200" dirty="0">
                <a:solidFill>
                  <a:schemeClr val="tx1"/>
                </a:solidFill>
                <a:effectLst/>
                <a:latin typeface="+mn-lt"/>
                <a:ea typeface="+mn-ea"/>
                <a:cs typeface="+mn-cs"/>
              </a:rPr>
              <a:t>AI </a:t>
            </a:r>
            <a:r>
              <a:rPr lang="my-MM" sz="1200" b="0" i="0" kern="1200" dirty="0">
                <a:solidFill>
                  <a:schemeClr val="tx1"/>
                </a:solidFill>
                <a:effectLst/>
                <a:latin typeface="+mn-lt"/>
                <a:ea typeface="+mn-ea"/>
                <a:cs typeface="+mn-cs"/>
              </a:rPr>
              <a:t>သုတေသီများသည် ရှုပ်ထွေးသောပြဿနာများအတွက် ဆန်းသစ်တီထွင်သောဖြေရှင်းနည်းများကို တီထွင်နိုင်ရမည်ဖြစ်ပြီး၊ လုပ်ငန်းခွင်သုံး </a:t>
            </a:r>
            <a:r>
              <a:rPr lang="en-US" sz="1200" b="0" i="0" kern="1200" dirty="0">
                <a:solidFill>
                  <a:schemeClr val="tx1"/>
                </a:solidFill>
                <a:effectLst/>
                <a:latin typeface="+mn-lt"/>
                <a:ea typeface="+mn-ea"/>
                <a:cs typeface="+mn-cs"/>
              </a:rPr>
              <a:t>scientists, engineers, and business stakeholders </a:t>
            </a:r>
            <a:r>
              <a:rPr lang="my-MM" sz="1200" b="0" i="0" kern="1200" dirty="0">
                <a:solidFill>
                  <a:schemeClr val="tx1"/>
                </a:solidFill>
                <a:effectLst/>
                <a:latin typeface="+mn-lt"/>
                <a:ea typeface="+mn-ea"/>
                <a:cs typeface="+mn-cs"/>
              </a:rPr>
              <a:t>လုပ်ငန်းခွင်သုံးအဖွဲ့များနှင့် ပူးပေါင်းလုပ်ဆောင်နိုင်ရမည်။</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AI Research </a:t>
            </a:r>
            <a:r>
              <a:rPr lang="my-MM" sz="1200" b="0" i="0" kern="1200" dirty="0">
                <a:solidFill>
                  <a:schemeClr val="tx1"/>
                </a:solidFill>
                <a:effectLst/>
                <a:latin typeface="+mn-lt"/>
                <a:ea typeface="+mn-ea"/>
                <a:cs typeface="+mn-cs"/>
              </a:rPr>
              <a:t>သည် </a:t>
            </a:r>
            <a:r>
              <a:rPr lang="en-US" sz="1200" b="0" i="0" kern="1200" dirty="0">
                <a:solidFill>
                  <a:schemeClr val="tx1"/>
                </a:solidFill>
                <a:effectLst/>
                <a:latin typeface="+mn-lt"/>
                <a:ea typeface="+mn-ea"/>
                <a:cs typeface="+mn-cs"/>
              </a:rPr>
              <a:t>health care</a:t>
            </a:r>
            <a:r>
              <a:rPr lang="my-MM" sz="1200" b="0" i="0" kern="1200" dirty="0">
                <a:solidFill>
                  <a:schemeClr val="tx1"/>
                </a:solidFill>
                <a:effectLst/>
                <a:latin typeface="+mn-lt"/>
                <a:ea typeface="+mn-ea"/>
                <a:cs typeface="+mn-cs"/>
              </a:rPr>
              <a:t>မှုနှင့် </a:t>
            </a:r>
            <a:r>
              <a:rPr lang="en-US" sz="1200" b="0" i="0" kern="1200" dirty="0" err="1">
                <a:solidFill>
                  <a:schemeClr val="tx1"/>
                </a:solidFill>
                <a:effectLst/>
                <a:latin typeface="+mn-lt"/>
                <a:ea typeface="+mn-ea"/>
                <a:cs typeface="+mn-cs"/>
              </a:rPr>
              <a:t>Finance,industries</a:t>
            </a:r>
            <a:r>
              <a:rPr lang="my-MM" sz="1200" b="0" i="0" kern="1200" dirty="0">
                <a:solidFill>
                  <a:schemeClr val="tx1"/>
                </a:solidFill>
                <a:effectLst/>
                <a:latin typeface="+mn-lt"/>
                <a:ea typeface="+mn-ea"/>
                <a:cs typeface="+mn-cs"/>
              </a:rPr>
              <a:t>အများအပြားတွင် အသုံးချမှုဖြစ်သည်။</a:t>
            </a:r>
            <a:endParaRPr lang="en-US" sz="1200" b="0" i="0" kern="1200" dirty="0">
              <a:solidFill>
                <a:schemeClr val="tx1"/>
              </a:solidFill>
              <a:effectLst/>
              <a:latin typeface="+mn-lt"/>
              <a:ea typeface="+mn-ea"/>
              <a:cs typeface="+mn-cs"/>
            </a:endParaRPr>
          </a:p>
          <a:p>
            <a:r>
              <a:rPr lang="my-MM"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AI Researcher</a:t>
            </a:r>
            <a:r>
              <a:rPr lang="my-MM" sz="1200" b="0" i="0" kern="1200" dirty="0">
                <a:solidFill>
                  <a:schemeClr val="tx1"/>
                </a:solidFill>
                <a:effectLst/>
                <a:latin typeface="+mn-lt"/>
                <a:ea typeface="+mn-ea"/>
                <a:cs typeface="+mn-cs"/>
              </a:rPr>
              <a:t>များသည် အနာဂတ်ကို ပုံဖော်ပေးမည့် ခေတ်မီနည်းပညာများကို တီထွင်ရာတွင် အရေးပါသောအခန်းကဏ္ဍမှ ပါဝင်ပါသည်။</a:t>
            </a:r>
            <a:endParaRPr lang="en-US" dirty="0"/>
          </a:p>
        </p:txBody>
      </p:sp>
      <p:sp>
        <p:nvSpPr>
          <p:cNvPr id="4" name="Slide Number Placeholder 3"/>
          <p:cNvSpPr>
            <a:spLocks noGrp="1"/>
          </p:cNvSpPr>
          <p:nvPr>
            <p:ph type="sldNum" sz="quarter" idx="5"/>
          </p:nvPr>
        </p:nvSpPr>
        <p:spPr/>
        <p:txBody>
          <a:bodyPr/>
          <a:lstStyle/>
          <a:p>
            <a:fld id="{2BEA8B74-7E0C-4CFD-A511-1186E25541B9}" type="slidenum">
              <a:rPr lang="en-US" smtClean="0"/>
              <a:t>8</a:t>
            </a:fld>
            <a:endParaRPr lang="en-US"/>
          </a:p>
        </p:txBody>
      </p:sp>
    </p:spTree>
    <p:extLst>
      <p:ext uri="{BB962C8B-B14F-4D97-AF65-F5344CB8AC3E}">
        <p14:creationId xmlns:p14="http://schemas.microsoft.com/office/powerpoint/2010/main" val="887097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1.from simple automated machines -</a:t>
            </a:r>
            <a:r>
              <a:rPr lang="my-MM" sz="1200" b="0" i="0" kern="1200" dirty="0">
                <a:solidFill>
                  <a:schemeClr val="tx1"/>
                </a:solidFill>
                <a:effectLst/>
                <a:latin typeface="+mn-lt"/>
                <a:ea typeface="+mn-ea"/>
                <a:cs typeface="+mn-cs"/>
              </a:rPr>
              <a:t>ရိုးရှင်းသော အလိုအလျောက်စက်များမှ</a:t>
            </a:r>
            <a:r>
              <a:rPr lang="en-US" sz="1200" b="0" i="0" kern="1200" dirty="0">
                <a:solidFill>
                  <a:schemeClr val="tx1"/>
                </a:solidFill>
                <a:effectLst/>
                <a:latin typeface="+mn-lt"/>
                <a:ea typeface="+mn-ea"/>
                <a:cs typeface="+mn-cs"/>
              </a:rPr>
              <a:t> </a:t>
            </a:r>
            <a:r>
              <a:rPr lang="my-MM" sz="1200" b="0" i="0" kern="1200" dirty="0">
                <a:solidFill>
                  <a:schemeClr val="tx1"/>
                </a:solidFill>
                <a:effectLst/>
                <a:latin typeface="+mn-lt"/>
                <a:ea typeface="+mn-ea"/>
                <a:cs typeface="+mn-cs"/>
              </a:rPr>
              <a:t>ရှုပ်ထွေးသော စက်ရုပ်များအထိ ကွဲပြားနိုင်သည်။</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4.</a:t>
            </a:r>
            <a:r>
              <a:rPr lang="my-MM" sz="1200" b="0" i="0" kern="1200" dirty="0">
                <a:solidFill>
                  <a:schemeClr val="tx1"/>
                </a:solidFill>
                <a:effectLst/>
                <a:latin typeface="+mn-lt"/>
                <a:ea typeface="+mn-ea"/>
                <a:cs typeface="+mn-cs"/>
              </a:rPr>
              <a:t>စက်ရုပ်အင်ဂျင်နီယာများသည် ဘေးကင်ပြီး ယုံကြည်စိတ်ချရသော စက်ရုပ်စနစ်</a:t>
            </a:r>
            <a:r>
              <a:rPr lang="en-US" sz="1200" b="0" i="0" kern="1200" dirty="0">
                <a:solidFill>
                  <a:schemeClr val="tx1"/>
                </a:solidFill>
                <a:effectLst/>
                <a:latin typeface="+mn-lt"/>
                <a:ea typeface="+mn-ea"/>
                <a:cs typeface="+mn-cs"/>
              </a:rPr>
              <a:t>(robotic systems)</a:t>
            </a:r>
            <a:r>
              <a:rPr lang="my-MM" sz="1200" b="0" i="0" kern="1200" dirty="0">
                <a:solidFill>
                  <a:schemeClr val="tx1"/>
                </a:solidFill>
                <a:effectLst/>
                <a:latin typeface="+mn-lt"/>
                <a:ea typeface="+mn-ea"/>
                <a:cs typeface="+mn-cs"/>
              </a:rPr>
              <a:t>များကို ဒီဇိုင်းဆွဲကာ တည်ဆောက်နိုင်ရပါမည်။</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including the mechanical design, electrical systems, sensors, and control </a:t>
            </a:r>
            <a:r>
              <a:rPr lang="en-US" sz="1200" b="0" i="0" kern="1200" dirty="0" err="1">
                <a:solidFill>
                  <a:schemeClr val="tx1"/>
                </a:solidFill>
                <a:effectLst/>
                <a:latin typeface="+mn-lt"/>
                <a:ea typeface="+mn-ea"/>
                <a:cs typeface="+mn-cs"/>
              </a:rPr>
              <a:t>systems.System</a:t>
            </a:r>
            <a:r>
              <a:rPr lang="en-US" sz="1200" b="0" i="0" kern="1200" dirty="0">
                <a:solidFill>
                  <a:schemeClr val="tx1"/>
                </a:solidFill>
                <a:effectLst/>
                <a:latin typeface="+mn-lt"/>
                <a:ea typeface="+mn-ea"/>
                <a:cs typeface="+mn-cs"/>
              </a:rPr>
              <a:t> </a:t>
            </a:r>
            <a:r>
              <a:rPr lang="my-MM" sz="1200" b="0" i="0" kern="1200" dirty="0">
                <a:solidFill>
                  <a:schemeClr val="tx1"/>
                </a:solidFill>
                <a:effectLst/>
                <a:latin typeface="+mn-lt"/>
                <a:ea typeface="+mn-ea"/>
                <a:cs typeface="+mn-cs"/>
              </a:rPr>
              <a:t>စနစ်၏ ကဏ္ဍပေါင်းစုံတွင် လုပ်ဆောင်သည်။</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addition to technical skills, Robotics Engineers must have strong communication and problem-solving skills. </a:t>
            </a:r>
          </a:p>
          <a:p>
            <a:r>
              <a:rPr lang="my-MM" sz="1200" b="0" i="0" kern="1200" dirty="0">
                <a:solidFill>
                  <a:schemeClr val="tx1"/>
                </a:solidFill>
                <a:effectLst/>
                <a:latin typeface="+mn-lt"/>
                <a:ea typeface="+mn-ea"/>
                <a:cs typeface="+mn-cs"/>
              </a:rPr>
              <a:t>၎င်းတို့သည် ရှုပ်ထွေးသောစနစ်များကို ဒီဇိုင်းရေးဆွဲတည်ဆောက်ရန် အင်ဂျင်နီယာအဖွဲ့များနှင့် နည်းပညာရှင်များနှင့်အတူ ပူးပေါင်းလုပ်ဆောင်နိုင်ပြီး </a:t>
            </a:r>
            <a:r>
              <a:rPr lang="en-US" sz="1200" b="0" i="0" kern="1200" dirty="0">
                <a:solidFill>
                  <a:schemeClr val="tx1"/>
                </a:solidFill>
                <a:effectLst/>
                <a:latin typeface="+mn-lt"/>
                <a:ea typeface="+mn-ea"/>
                <a:cs typeface="+mn-cs"/>
              </a:rPr>
              <a:t>testing</a:t>
            </a:r>
            <a:r>
              <a:rPr lang="my-MM" sz="1200" b="0" i="0" kern="1200" dirty="0">
                <a:solidFill>
                  <a:schemeClr val="tx1"/>
                </a:solidFill>
                <a:effectLst/>
                <a:latin typeface="+mn-lt"/>
                <a:ea typeface="+mn-ea"/>
                <a:cs typeface="+mn-cs"/>
              </a:rPr>
              <a:t> စမ်းသပ်စဉ်အတွင်း ဖြစ်ပေါ်လာသည့် ပြဿနာများကို ဖြေရှင်းခြင်းနှင့် အမှားရှာခြင်းတို့ကို လုပ်ဆောင်နိုင်ရမည်။</a:t>
            </a:r>
            <a:endParaRPr lang="en-US" sz="1200" b="0" i="0" kern="1200" dirty="0">
              <a:solidFill>
                <a:schemeClr val="tx1"/>
              </a:solidFill>
              <a:effectLst/>
              <a:latin typeface="+mn-lt"/>
              <a:ea typeface="+mn-ea"/>
              <a:cs typeface="+mn-cs"/>
            </a:endParaRPr>
          </a:p>
          <a:p>
            <a:r>
              <a:rPr lang="my-MM" sz="1200" b="0" i="0" kern="1200" dirty="0">
                <a:solidFill>
                  <a:schemeClr val="tx1"/>
                </a:solidFill>
                <a:effectLst/>
                <a:latin typeface="+mn-lt"/>
                <a:ea typeface="+mn-ea"/>
                <a:cs typeface="+mn-cs"/>
              </a:rPr>
              <a:t>စက်ရုပ်အင်ဂျင်နီယာများသည် လူသားတို့၏နေထိုင်ပုံနှင့် အလုပ်လုပ်ပုံတို့ကို ပြောင်းလဲပေးမည့် စက်ရုပ်များကို ဒီဇိုင်းရေးဆွဲတည်ဆောက်ရာတွင် အရေးပါသောအခန်းကဏ္ဍမှ ပါဝင်ပါသည်</a:t>
            </a:r>
            <a:endParaRPr lang="en-US" dirty="0"/>
          </a:p>
        </p:txBody>
      </p:sp>
      <p:sp>
        <p:nvSpPr>
          <p:cNvPr id="4" name="Slide Number Placeholder 3"/>
          <p:cNvSpPr>
            <a:spLocks noGrp="1"/>
          </p:cNvSpPr>
          <p:nvPr>
            <p:ph type="sldNum" sz="quarter" idx="5"/>
          </p:nvPr>
        </p:nvSpPr>
        <p:spPr/>
        <p:txBody>
          <a:bodyPr/>
          <a:lstStyle/>
          <a:p>
            <a:fld id="{2BEA8B74-7E0C-4CFD-A511-1186E25541B9}" type="slidenum">
              <a:rPr lang="en-US" smtClean="0"/>
              <a:t>10</a:t>
            </a:fld>
            <a:endParaRPr lang="en-US"/>
          </a:p>
        </p:txBody>
      </p:sp>
    </p:spTree>
    <p:extLst>
      <p:ext uri="{BB962C8B-B14F-4D97-AF65-F5344CB8AC3E}">
        <p14:creationId xmlns:p14="http://schemas.microsoft.com/office/powerpoint/2010/main" val="49919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Interpret-</a:t>
            </a:r>
            <a:r>
              <a:rPr lang="my-MM" sz="1200" b="0" i="0" kern="1200" dirty="0">
                <a:solidFill>
                  <a:schemeClr val="tx1"/>
                </a:solidFill>
                <a:effectLst/>
                <a:latin typeface="+mn-lt"/>
                <a:ea typeface="+mn-ea"/>
                <a:cs typeface="+mn-cs"/>
              </a:rPr>
              <a:t>အဓိပ္ပါယ်ပြန်ဆိုနိုင်ပြီ</a:t>
            </a:r>
            <a:endParaRPr lang="en-US" sz="1200" b="0" i="0" kern="1200" dirty="0">
              <a:solidFill>
                <a:schemeClr val="tx1"/>
              </a:solidFill>
              <a:effectLst/>
              <a:latin typeface="+mn-lt"/>
              <a:ea typeface="+mn-ea"/>
              <a:cs typeface="+mn-cs"/>
            </a:endParaRPr>
          </a:p>
          <a:p>
            <a:r>
              <a:rPr lang="en-US" dirty="0"/>
              <a:t>Sentiment analysis-</a:t>
            </a:r>
            <a:r>
              <a:rPr lang="my-MM" dirty="0"/>
              <a:t>ခံစားချက်ကိုခွဲခြမ်းစိတ်ဖြ</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semantic(</a:t>
            </a:r>
            <a:r>
              <a:rPr lang="my-MM" dirty="0"/>
              <a:t>ဝေါဟာရ</a:t>
            </a:r>
            <a:r>
              <a:rPr lang="en-US" dirty="0"/>
              <a:t>) </a:t>
            </a:r>
          </a:p>
          <a:p>
            <a:r>
              <a:rPr lang="en-US" dirty="0"/>
              <a:t>Familiar-</a:t>
            </a:r>
            <a:r>
              <a:rPr lang="my-MM" sz="1200" b="0" i="0" kern="1200" dirty="0">
                <a:solidFill>
                  <a:schemeClr val="tx1"/>
                </a:solidFill>
                <a:effectLst/>
                <a:latin typeface="+mn-lt"/>
                <a:ea typeface="+mn-ea"/>
                <a:cs typeface="+mn-cs"/>
              </a:rPr>
              <a:t>အကျွမ်းတဝင်ရှိရပါမည်။</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should also have a good understanding of machine learning algorithms, including supervised and unsupervised learning, and be able to use these techniques to build models for natural language data.</a:t>
            </a:r>
          </a:p>
          <a:p>
            <a:r>
              <a:rPr lang="en-US" sz="1200" b="0" i="0" kern="1200" dirty="0">
                <a:solidFill>
                  <a:schemeClr val="tx1"/>
                </a:solidFill>
                <a:effectLst/>
                <a:latin typeface="+mn-lt"/>
                <a:ea typeface="+mn-ea"/>
                <a:cs typeface="+mn-cs"/>
              </a:rPr>
              <a:t>In addition to technical skills, NLP engineers must have strong communication and problem-solving skills. </a:t>
            </a:r>
          </a:p>
          <a:p>
            <a:r>
              <a:rPr lang="my-MM" sz="1200" b="0" i="0" kern="1200" dirty="0">
                <a:solidFill>
                  <a:schemeClr val="tx1"/>
                </a:solidFill>
                <a:effectLst/>
                <a:latin typeface="+mn-lt"/>
                <a:ea typeface="+mn-ea"/>
                <a:cs typeface="+mn-cs"/>
              </a:rPr>
              <a:t>သီးခြားပရောဂျက်တစ်ခု၏ ရည်ရွယ်ချက်များကို နားလည်ရန်နှင့် ထိုရည်မှန်းချက်များနှင့်ကိုက်ညီသော ဖြေရှင်းနည်းများကို ဒီဇိုင်းရေးဆွဲကာ အကောင်အထည်ဖော်ရန်</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software developers, data scientists, and business stakeholders</a:t>
            </a:r>
            <a:r>
              <a:rPr lang="my-MM" sz="1200" b="0" i="0" kern="1200" dirty="0">
                <a:solidFill>
                  <a:schemeClr val="tx1"/>
                </a:solidFill>
                <a:effectLst/>
                <a:latin typeface="+mn-lt"/>
                <a:ea typeface="+mn-ea"/>
                <a:cs typeface="+mn-cs"/>
              </a:rPr>
              <a:t>ပူးပေါင်းလုပ်ဆောင်နိုင်ရမည်ဖြစ်သည်။</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NLP </a:t>
            </a:r>
            <a:r>
              <a:rPr lang="my-MM" sz="1200" b="0" i="0" kern="1200" dirty="0">
                <a:solidFill>
                  <a:schemeClr val="tx1"/>
                </a:solidFill>
                <a:effectLst/>
                <a:latin typeface="+mn-lt"/>
                <a:ea typeface="+mn-ea"/>
                <a:cs typeface="+mn-cs"/>
              </a:rPr>
              <a:t>အင်ဂျင်နီယာများသည် လူသားများနှင့် သဘာဝကျကျ ထိတွေ့ဆက်ဆံနိုင်သည့် </a:t>
            </a:r>
            <a:r>
              <a:rPr lang="en-US" sz="1200" b="0" i="0" kern="1200" dirty="0">
                <a:solidFill>
                  <a:schemeClr val="tx1"/>
                </a:solidFill>
                <a:effectLst/>
                <a:latin typeface="+mn-lt"/>
                <a:ea typeface="+mn-ea"/>
                <a:cs typeface="+mn-cs"/>
              </a:rPr>
              <a:t>software application</a:t>
            </a:r>
            <a:r>
              <a:rPr lang="my-MM" sz="1200" b="0" i="0" kern="1200" dirty="0">
                <a:solidFill>
                  <a:schemeClr val="tx1"/>
                </a:solidFill>
                <a:effectLst/>
                <a:latin typeface="+mn-lt"/>
                <a:ea typeface="+mn-ea"/>
                <a:cs typeface="+mn-cs"/>
              </a:rPr>
              <a:t>များကို တီထွင်ရာတွင် အရေးပါပါသည်။ အဖွဲ့အစည်းများသည် </a:t>
            </a:r>
            <a:r>
              <a:rPr lang="en-US" sz="1200" b="0" i="0" kern="1200" dirty="0">
                <a:solidFill>
                  <a:schemeClr val="tx1"/>
                </a:solidFill>
                <a:effectLst/>
                <a:latin typeface="+mn-lt"/>
                <a:ea typeface="+mn-ea"/>
                <a:cs typeface="+mn-cs"/>
              </a:rPr>
              <a:t>NLP </a:t>
            </a:r>
            <a:r>
              <a:rPr lang="my-MM" sz="1200" b="0" i="0" kern="1200" dirty="0">
                <a:solidFill>
                  <a:schemeClr val="tx1"/>
                </a:solidFill>
                <a:effectLst/>
                <a:latin typeface="+mn-lt"/>
                <a:ea typeface="+mn-ea"/>
                <a:cs typeface="+mn-cs"/>
              </a:rPr>
              <a:t>ကို ​​၎င်းတို့၏ ထုတ်ကုန်များနှင့် ဝန်ဆောင်မှုများတွင် ထည့်သွင်းရန် ကြိုးပမ်းလာသည်နှင့်အမျှ ကျွမ်းကျင် </a:t>
            </a:r>
            <a:r>
              <a:rPr lang="en-US" sz="1200" b="0" i="0" kern="1200" dirty="0">
                <a:solidFill>
                  <a:schemeClr val="tx1"/>
                </a:solidFill>
                <a:effectLst/>
                <a:latin typeface="+mn-lt"/>
                <a:ea typeface="+mn-ea"/>
                <a:cs typeface="+mn-cs"/>
              </a:rPr>
              <a:t>NLP </a:t>
            </a:r>
            <a:r>
              <a:rPr lang="my-MM" sz="1200" b="0" i="0" kern="1200" dirty="0">
                <a:solidFill>
                  <a:schemeClr val="tx1"/>
                </a:solidFill>
                <a:effectLst/>
                <a:latin typeface="+mn-lt"/>
                <a:ea typeface="+mn-ea"/>
                <a:cs typeface="+mn-cs"/>
              </a:rPr>
              <a:t>အင်ဂျင်နီယာများအတွက် လိုအပ်ချက်သည် ဆက်လက်ကြီးထွားလာသည်။</a:t>
            </a:r>
            <a:endParaRPr lang="en-US" dirty="0"/>
          </a:p>
          <a:p>
            <a:endParaRPr lang="en-US" dirty="0"/>
          </a:p>
        </p:txBody>
      </p:sp>
      <p:sp>
        <p:nvSpPr>
          <p:cNvPr id="4" name="Slide Number Placeholder 3"/>
          <p:cNvSpPr>
            <a:spLocks noGrp="1"/>
          </p:cNvSpPr>
          <p:nvPr>
            <p:ph type="sldNum" sz="quarter" idx="5"/>
          </p:nvPr>
        </p:nvSpPr>
        <p:spPr/>
        <p:txBody>
          <a:bodyPr/>
          <a:lstStyle/>
          <a:p>
            <a:fld id="{2BEA8B74-7E0C-4CFD-A511-1186E25541B9}" type="slidenum">
              <a:rPr lang="en-US" smtClean="0"/>
              <a:t>12</a:t>
            </a:fld>
            <a:endParaRPr lang="en-US"/>
          </a:p>
        </p:txBody>
      </p:sp>
    </p:spTree>
    <p:extLst>
      <p:ext uri="{BB962C8B-B14F-4D97-AF65-F5344CB8AC3E}">
        <p14:creationId xmlns:p14="http://schemas.microsoft.com/office/powerpoint/2010/main" val="3622135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5E8F1-6CF4-4971-95F8-0496F8AAC4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D90BAE-BBBA-4B8A-952F-F420030B39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B0FC609-4451-4D9A-8377-19F2F008BC77}"/>
              </a:ext>
            </a:extLst>
          </p:cNvPr>
          <p:cNvSpPr>
            <a:spLocks noGrp="1"/>
          </p:cNvSpPr>
          <p:nvPr>
            <p:ph type="dt" sz="half" idx="10"/>
          </p:nvPr>
        </p:nvSpPr>
        <p:spPr/>
        <p:txBody>
          <a:bodyPr/>
          <a:lstStyle/>
          <a:p>
            <a:fld id="{236CEA9E-2641-4965-AF18-37C86EFBADDC}" type="datetimeFigureOut">
              <a:rPr lang="en-US" smtClean="0"/>
              <a:t>3/14/2023</a:t>
            </a:fld>
            <a:endParaRPr lang="en-US"/>
          </a:p>
        </p:txBody>
      </p:sp>
      <p:sp>
        <p:nvSpPr>
          <p:cNvPr id="5" name="Footer Placeholder 4">
            <a:extLst>
              <a:ext uri="{FF2B5EF4-FFF2-40B4-BE49-F238E27FC236}">
                <a16:creationId xmlns:a16="http://schemas.microsoft.com/office/drawing/2014/main" id="{7D7B3E6E-D4C7-4902-87BF-671E965CEE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B0A5C2-90C2-4B87-A7C9-3F76A848AFD2}"/>
              </a:ext>
            </a:extLst>
          </p:cNvPr>
          <p:cNvSpPr>
            <a:spLocks noGrp="1"/>
          </p:cNvSpPr>
          <p:nvPr>
            <p:ph type="sldNum" sz="quarter" idx="12"/>
          </p:nvPr>
        </p:nvSpPr>
        <p:spPr/>
        <p:txBody>
          <a:bodyPr/>
          <a:lstStyle/>
          <a:p>
            <a:fld id="{DDCA95A5-AC81-47A4-9388-E8F4BDE952C6}" type="slidenum">
              <a:rPr lang="en-US" smtClean="0"/>
              <a:t>‹#›</a:t>
            </a:fld>
            <a:endParaRPr lang="en-US"/>
          </a:p>
        </p:txBody>
      </p:sp>
    </p:spTree>
    <p:extLst>
      <p:ext uri="{BB962C8B-B14F-4D97-AF65-F5344CB8AC3E}">
        <p14:creationId xmlns:p14="http://schemas.microsoft.com/office/powerpoint/2010/main" val="2495229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7C28C-DEEE-459A-8A24-D254C66C39A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2AB2CC-E259-4D25-8C85-5FF2D0B82B0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AEE331-B023-4015-8444-C7A61F65C793}"/>
              </a:ext>
            </a:extLst>
          </p:cNvPr>
          <p:cNvSpPr>
            <a:spLocks noGrp="1"/>
          </p:cNvSpPr>
          <p:nvPr>
            <p:ph type="dt" sz="half" idx="10"/>
          </p:nvPr>
        </p:nvSpPr>
        <p:spPr/>
        <p:txBody>
          <a:bodyPr/>
          <a:lstStyle/>
          <a:p>
            <a:fld id="{236CEA9E-2641-4965-AF18-37C86EFBADDC}" type="datetimeFigureOut">
              <a:rPr lang="en-US" smtClean="0"/>
              <a:t>3/14/2023</a:t>
            </a:fld>
            <a:endParaRPr lang="en-US"/>
          </a:p>
        </p:txBody>
      </p:sp>
      <p:sp>
        <p:nvSpPr>
          <p:cNvPr id="5" name="Footer Placeholder 4">
            <a:extLst>
              <a:ext uri="{FF2B5EF4-FFF2-40B4-BE49-F238E27FC236}">
                <a16:creationId xmlns:a16="http://schemas.microsoft.com/office/drawing/2014/main" id="{5121DB02-5F40-416F-9AE8-10065C1385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172984-6E92-4B83-ABEE-DC7CF4080999}"/>
              </a:ext>
            </a:extLst>
          </p:cNvPr>
          <p:cNvSpPr>
            <a:spLocks noGrp="1"/>
          </p:cNvSpPr>
          <p:nvPr>
            <p:ph type="sldNum" sz="quarter" idx="12"/>
          </p:nvPr>
        </p:nvSpPr>
        <p:spPr/>
        <p:txBody>
          <a:bodyPr/>
          <a:lstStyle/>
          <a:p>
            <a:fld id="{DDCA95A5-AC81-47A4-9388-E8F4BDE952C6}" type="slidenum">
              <a:rPr lang="en-US" smtClean="0"/>
              <a:t>‹#›</a:t>
            </a:fld>
            <a:endParaRPr lang="en-US"/>
          </a:p>
        </p:txBody>
      </p:sp>
    </p:spTree>
    <p:extLst>
      <p:ext uri="{BB962C8B-B14F-4D97-AF65-F5344CB8AC3E}">
        <p14:creationId xmlns:p14="http://schemas.microsoft.com/office/powerpoint/2010/main" val="3346618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12A597-C3A1-4BEF-B6D9-196784D6E3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A5C36B5-14DA-4014-A0BF-502A73A9353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DBFC3D-0BF5-40E6-BB33-6D2C9D87E10A}"/>
              </a:ext>
            </a:extLst>
          </p:cNvPr>
          <p:cNvSpPr>
            <a:spLocks noGrp="1"/>
          </p:cNvSpPr>
          <p:nvPr>
            <p:ph type="dt" sz="half" idx="10"/>
          </p:nvPr>
        </p:nvSpPr>
        <p:spPr/>
        <p:txBody>
          <a:bodyPr/>
          <a:lstStyle/>
          <a:p>
            <a:fld id="{236CEA9E-2641-4965-AF18-37C86EFBADDC}" type="datetimeFigureOut">
              <a:rPr lang="en-US" smtClean="0"/>
              <a:t>3/14/2023</a:t>
            </a:fld>
            <a:endParaRPr lang="en-US"/>
          </a:p>
        </p:txBody>
      </p:sp>
      <p:sp>
        <p:nvSpPr>
          <p:cNvPr id="5" name="Footer Placeholder 4">
            <a:extLst>
              <a:ext uri="{FF2B5EF4-FFF2-40B4-BE49-F238E27FC236}">
                <a16:creationId xmlns:a16="http://schemas.microsoft.com/office/drawing/2014/main" id="{12B13C61-F9F9-4B75-8D7F-50B783D6DC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BE6675-5452-4A2D-AB41-A44156E37CFB}"/>
              </a:ext>
            </a:extLst>
          </p:cNvPr>
          <p:cNvSpPr>
            <a:spLocks noGrp="1"/>
          </p:cNvSpPr>
          <p:nvPr>
            <p:ph type="sldNum" sz="quarter" idx="12"/>
          </p:nvPr>
        </p:nvSpPr>
        <p:spPr/>
        <p:txBody>
          <a:bodyPr/>
          <a:lstStyle/>
          <a:p>
            <a:fld id="{DDCA95A5-AC81-47A4-9388-E8F4BDE952C6}" type="slidenum">
              <a:rPr lang="en-US" smtClean="0"/>
              <a:t>‹#›</a:t>
            </a:fld>
            <a:endParaRPr lang="en-US"/>
          </a:p>
        </p:txBody>
      </p:sp>
    </p:spTree>
    <p:extLst>
      <p:ext uri="{BB962C8B-B14F-4D97-AF65-F5344CB8AC3E}">
        <p14:creationId xmlns:p14="http://schemas.microsoft.com/office/powerpoint/2010/main" val="1623091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33511-6D0E-44A8-99E5-425BCE132B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266479-6B3E-453E-97C6-8ECB7464B40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3D9F56-48BD-4172-9677-6E2FB0D6D29B}"/>
              </a:ext>
            </a:extLst>
          </p:cNvPr>
          <p:cNvSpPr>
            <a:spLocks noGrp="1"/>
          </p:cNvSpPr>
          <p:nvPr>
            <p:ph type="dt" sz="half" idx="10"/>
          </p:nvPr>
        </p:nvSpPr>
        <p:spPr/>
        <p:txBody>
          <a:bodyPr/>
          <a:lstStyle/>
          <a:p>
            <a:fld id="{236CEA9E-2641-4965-AF18-37C86EFBADDC}" type="datetimeFigureOut">
              <a:rPr lang="en-US" smtClean="0"/>
              <a:t>3/14/2023</a:t>
            </a:fld>
            <a:endParaRPr lang="en-US"/>
          </a:p>
        </p:txBody>
      </p:sp>
      <p:sp>
        <p:nvSpPr>
          <p:cNvPr id="5" name="Footer Placeholder 4">
            <a:extLst>
              <a:ext uri="{FF2B5EF4-FFF2-40B4-BE49-F238E27FC236}">
                <a16:creationId xmlns:a16="http://schemas.microsoft.com/office/drawing/2014/main" id="{3E4DF2B4-81CC-40FB-A3A7-9D54FFFED4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B3AD8B-F418-476E-8DA9-B607E4C901A7}"/>
              </a:ext>
            </a:extLst>
          </p:cNvPr>
          <p:cNvSpPr>
            <a:spLocks noGrp="1"/>
          </p:cNvSpPr>
          <p:nvPr>
            <p:ph type="sldNum" sz="quarter" idx="12"/>
          </p:nvPr>
        </p:nvSpPr>
        <p:spPr/>
        <p:txBody>
          <a:bodyPr/>
          <a:lstStyle/>
          <a:p>
            <a:fld id="{DDCA95A5-AC81-47A4-9388-E8F4BDE952C6}" type="slidenum">
              <a:rPr lang="en-US" smtClean="0"/>
              <a:t>‹#›</a:t>
            </a:fld>
            <a:endParaRPr lang="en-US"/>
          </a:p>
        </p:txBody>
      </p:sp>
    </p:spTree>
    <p:extLst>
      <p:ext uri="{BB962C8B-B14F-4D97-AF65-F5344CB8AC3E}">
        <p14:creationId xmlns:p14="http://schemas.microsoft.com/office/powerpoint/2010/main" val="2617888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2547-47DE-4F24-9AB2-CC50864F72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B7858F-6CC5-4893-B4B8-35151C7496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25F80D0-B4AA-40B5-86BF-5829FC4317C4}"/>
              </a:ext>
            </a:extLst>
          </p:cNvPr>
          <p:cNvSpPr>
            <a:spLocks noGrp="1"/>
          </p:cNvSpPr>
          <p:nvPr>
            <p:ph type="dt" sz="half" idx="10"/>
          </p:nvPr>
        </p:nvSpPr>
        <p:spPr/>
        <p:txBody>
          <a:bodyPr/>
          <a:lstStyle/>
          <a:p>
            <a:fld id="{236CEA9E-2641-4965-AF18-37C86EFBADDC}" type="datetimeFigureOut">
              <a:rPr lang="en-US" smtClean="0"/>
              <a:t>3/14/2023</a:t>
            </a:fld>
            <a:endParaRPr lang="en-US"/>
          </a:p>
        </p:txBody>
      </p:sp>
      <p:sp>
        <p:nvSpPr>
          <p:cNvPr id="5" name="Footer Placeholder 4">
            <a:extLst>
              <a:ext uri="{FF2B5EF4-FFF2-40B4-BE49-F238E27FC236}">
                <a16:creationId xmlns:a16="http://schemas.microsoft.com/office/drawing/2014/main" id="{07466268-1554-4E06-9E6D-733392C3CE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1BDF80-0130-408F-9434-7A2E95F8767C}"/>
              </a:ext>
            </a:extLst>
          </p:cNvPr>
          <p:cNvSpPr>
            <a:spLocks noGrp="1"/>
          </p:cNvSpPr>
          <p:nvPr>
            <p:ph type="sldNum" sz="quarter" idx="12"/>
          </p:nvPr>
        </p:nvSpPr>
        <p:spPr/>
        <p:txBody>
          <a:bodyPr/>
          <a:lstStyle/>
          <a:p>
            <a:fld id="{DDCA95A5-AC81-47A4-9388-E8F4BDE952C6}" type="slidenum">
              <a:rPr lang="en-US" smtClean="0"/>
              <a:t>‹#›</a:t>
            </a:fld>
            <a:endParaRPr lang="en-US"/>
          </a:p>
        </p:txBody>
      </p:sp>
    </p:spTree>
    <p:extLst>
      <p:ext uri="{BB962C8B-B14F-4D97-AF65-F5344CB8AC3E}">
        <p14:creationId xmlns:p14="http://schemas.microsoft.com/office/powerpoint/2010/main" val="1274086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DE6FE-996C-4343-86BB-DB92A631E7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64B293-3B80-4B8B-A9A5-CAEF3495510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1CD1F0D-8260-440D-B4FB-B365C3F2ECF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608CD2C-CA13-4E8C-8B85-23F80E4BFCFB}"/>
              </a:ext>
            </a:extLst>
          </p:cNvPr>
          <p:cNvSpPr>
            <a:spLocks noGrp="1"/>
          </p:cNvSpPr>
          <p:nvPr>
            <p:ph type="dt" sz="half" idx="10"/>
          </p:nvPr>
        </p:nvSpPr>
        <p:spPr/>
        <p:txBody>
          <a:bodyPr/>
          <a:lstStyle/>
          <a:p>
            <a:fld id="{236CEA9E-2641-4965-AF18-37C86EFBADDC}" type="datetimeFigureOut">
              <a:rPr lang="en-US" smtClean="0"/>
              <a:t>3/14/2023</a:t>
            </a:fld>
            <a:endParaRPr lang="en-US"/>
          </a:p>
        </p:txBody>
      </p:sp>
      <p:sp>
        <p:nvSpPr>
          <p:cNvPr id="6" name="Footer Placeholder 5">
            <a:extLst>
              <a:ext uri="{FF2B5EF4-FFF2-40B4-BE49-F238E27FC236}">
                <a16:creationId xmlns:a16="http://schemas.microsoft.com/office/drawing/2014/main" id="{4E61FFF6-322A-44F6-8B8D-CCCA4F2E9B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AF6359-881C-47E1-80A8-A40FFA0B7EA1}"/>
              </a:ext>
            </a:extLst>
          </p:cNvPr>
          <p:cNvSpPr>
            <a:spLocks noGrp="1"/>
          </p:cNvSpPr>
          <p:nvPr>
            <p:ph type="sldNum" sz="quarter" idx="12"/>
          </p:nvPr>
        </p:nvSpPr>
        <p:spPr/>
        <p:txBody>
          <a:bodyPr/>
          <a:lstStyle/>
          <a:p>
            <a:fld id="{DDCA95A5-AC81-47A4-9388-E8F4BDE952C6}" type="slidenum">
              <a:rPr lang="en-US" smtClean="0"/>
              <a:t>‹#›</a:t>
            </a:fld>
            <a:endParaRPr lang="en-US"/>
          </a:p>
        </p:txBody>
      </p:sp>
    </p:spTree>
    <p:extLst>
      <p:ext uri="{BB962C8B-B14F-4D97-AF65-F5344CB8AC3E}">
        <p14:creationId xmlns:p14="http://schemas.microsoft.com/office/powerpoint/2010/main" val="3665867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CB7D3-EC22-4307-9B5B-E99BDB2F94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12ADBA-C68B-4353-8A16-9E5E4E9C6E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73309A4-BCB7-42C9-9403-C81554AB867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1DD89A-C0A3-442D-B3BE-600D012284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92B4E0A-4A5B-4BD7-A95E-2E609A58879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817341-9E68-40C2-92F8-ECEBC67AA911}"/>
              </a:ext>
            </a:extLst>
          </p:cNvPr>
          <p:cNvSpPr>
            <a:spLocks noGrp="1"/>
          </p:cNvSpPr>
          <p:nvPr>
            <p:ph type="dt" sz="half" idx="10"/>
          </p:nvPr>
        </p:nvSpPr>
        <p:spPr/>
        <p:txBody>
          <a:bodyPr/>
          <a:lstStyle/>
          <a:p>
            <a:fld id="{236CEA9E-2641-4965-AF18-37C86EFBADDC}" type="datetimeFigureOut">
              <a:rPr lang="en-US" smtClean="0"/>
              <a:t>3/14/2023</a:t>
            </a:fld>
            <a:endParaRPr lang="en-US"/>
          </a:p>
        </p:txBody>
      </p:sp>
      <p:sp>
        <p:nvSpPr>
          <p:cNvPr id="8" name="Footer Placeholder 7">
            <a:extLst>
              <a:ext uri="{FF2B5EF4-FFF2-40B4-BE49-F238E27FC236}">
                <a16:creationId xmlns:a16="http://schemas.microsoft.com/office/drawing/2014/main" id="{ED58E9FF-B6E8-41BD-AFB0-524936EFEA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1EE80D-01ED-4F56-9571-421BF14BE228}"/>
              </a:ext>
            </a:extLst>
          </p:cNvPr>
          <p:cNvSpPr>
            <a:spLocks noGrp="1"/>
          </p:cNvSpPr>
          <p:nvPr>
            <p:ph type="sldNum" sz="quarter" idx="12"/>
          </p:nvPr>
        </p:nvSpPr>
        <p:spPr/>
        <p:txBody>
          <a:bodyPr/>
          <a:lstStyle/>
          <a:p>
            <a:fld id="{DDCA95A5-AC81-47A4-9388-E8F4BDE952C6}" type="slidenum">
              <a:rPr lang="en-US" smtClean="0"/>
              <a:t>‹#›</a:t>
            </a:fld>
            <a:endParaRPr lang="en-US"/>
          </a:p>
        </p:txBody>
      </p:sp>
    </p:spTree>
    <p:extLst>
      <p:ext uri="{BB962C8B-B14F-4D97-AF65-F5344CB8AC3E}">
        <p14:creationId xmlns:p14="http://schemas.microsoft.com/office/powerpoint/2010/main" val="3943127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CBDBB-EC63-4E18-BD53-B2E36B367E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5FB9A1-9EC3-4191-823A-3EEB39CC5A1D}"/>
              </a:ext>
            </a:extLst>
          </p:cNvPr>
          <p:cNvSpPr>
            <a:spLocks noGrp="1"/>
          </p:cNvSpPr>
          <p:nvPr>
            <p:ph type="dt" sz="half" idx="10"/>
          </p:nvPr>
        </p:nvSpPr>
        <p:spPr/>
        <p:txBody>
          <a:bodyPr/>
          <a:lstStyle/>
          <a:p>
            <a:fld id="{236CEA9E-2641-4965-AF18-37C86EFBADDC}" type="datetimeFigureOut">
              <a:rPr lang="en-US" smtClean="0"/>
              <a:t>3/14/2023</a:t>
            </a:fld>
            <a:endParaRPr lang="en-US"/>
          </a:p>
        </p:txBody>
      </p:sp>
      <p:sp>
        <p:nvSpPr>
          <p:cNvPr id="4" name="Footer Placeholder 3">
            <a:extLst>
              <a:ext uri="{FF2B5EF4-FFF2-40B4-BE49-F238E27FC236}">
                <a16:creationId xmlns:a16="http://schemas.microsoft.com/office/drawing/2014/main" id="{6EA68C4C-F23F-4FA2-BBE8-FF46C79928E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9D069E3-54AE-4106-BE6F-547B2E150F2E}"/>
              </a:ext>
            </a:extLst>
          </p:cNvPr>
          <p:cNvSpPr>
            <a:spLocks noGrp="1"/>
          </p:cNvSpPr>
          <p:nvPr>
            <p:ph type="sldNum" sz="quarter" idx="12"/>
          </p:nvPr>
        </p:nvSpPr>
        <p:spPr/>
        <p:txBody>
          <a:bodyPr/>
          <a:lstStyle/>
          <a:p>
            <a:fld id="{DDCA95A5-AC81-47A4-9388-E8F4BDE952C6}" type="slidenum">
              <a:rPr lang="en-US" smtClean="0"/>
              <a:t>‹#›</a:t>
            </a:fld>
            <a:endParaRPr lang="en-US"/>
          </a:p>
        </p:txBody>
      </p:sp>
    </p:spTree>
    <p:extLst>
      <p:ext uri="{BB962C8B-B14F-4D97-AF65-F5344CB8AC3E}">
        <p14:creationId xmlns:p14="http://schemas.microsoft.com/office/powerpoint/2010/main" val="2409793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DB4687-1215-43F0-B1E5-48DB1D5EF590}"/>
              </a:ext>
            </a:extLst>
          </p:cNvPr>
          <p:cNvSpPr>
            <a:spLocks noGrp="1"/>
          </p:cNvSpPr>
          <p:nvPr>
            <p:ph type="dt" sz="half" idx="10"/>
          </p:nvPr>
        </p:nvSpPr>
        <p:spPr/>
        <p:txBody>
          <a:bodyPr/>
          <a:lstStyle/>
          <a:p>
            <a:fld id="{236CEA9E-2641-4965-AF18-37C86EFBADDC}" type="datetimeFigureOut">
              <a:rPr lang="en-US" smtClean="0"/>
              <a:t>3/14/2023</a:t>
            </a:fld>
            <a:endParaRPr lang="en-US"/>
          </a:p>
        </p:txBody>
      </p:sp>
      <p:sp>
        <p:nvSpPr>
          <p:cNvPr id="3" name="Footer Placeholder 2">
            <a:extLst>
              <a:ext uri="{FF2B5EF4-FFF2-40B4-BE49-F238E27FC236}">
                <a16:creationId xmlns:a16="http://schemas.microsoft.com/office/drawing/2014/main" id="{9FB8785E-1069-43DA-97A2-33B659F463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34D7FF9-C550-4390-A09D-ECBEE912E1FD}"/>
              </a:ext>
            </a:extLst>
          </p:cNvPr>
          <p:cNvSpPr>
            <a:spLocks noGrp="1"/>
          </p:cNvSpPr>
          <p:nvPr>
            <p:ph type="sldNum" sz="quarter" idx="12"/>
          </p:nvPr>
        </p:nvSpPr>
        <p:spPr/>
        <p:txBody>
          <a:bodyPr/>
          <a:lstStyle/>
          <a:p>
            <a:fld id="{DDCA95A5-AC81-47A4-9388-E8F4BDE952C6}" type="slidenum">
              <a:rPr lang="en-US" smtClean="0"/>
              <a:t>‹#›</a:t>
            </a:fld>
            <a:endParaRPr lang="en-US"/>
          </a:p>
        </p:txBody>
      </p:sp>
    </p:spTree>
    <p:extLst>
      <p:ext uri="{BB962C8B-B14F-4D97-AF65-F5344CB8AC3E}">
        <p14:creationId xmlns:p14="http://schemas.microsoft.com/office/powerpoint/2010/main" val="3074101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FCA63-5B90-499A-952E-0DA5766B2B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D10EBC-68F4-4D70-9793-1D77026327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FBCD73-0DB8-4998-8F43-84899E66E4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A499227-EA0B-4BBD-B622-92C7E741AEBA}"/>
              </a:ext>
            </a:extLst>
          </p:cNvPr>
          <p:cNvSpPr>
            <a:spLocks noGrp="1"/>
          </p:cNvSpPr>
          <p:nvPr>
            <p:ph type="dt" sz="half" idx="10"/>
          </p:nvPr>
        </p:nvSpPr>
        <p:spPr/>
        <p:txBody>
          <a:bodyPr/>
          <a:lstStyle/>
          <a:p>
            <a:fld id="{236CEA9E-2641-4965-AF18-37C86EFBADDC}" type="datetimeFigureOut">
              <a:rPr lang="en-US" smtClean="0"/>
              <a:t>3/14/2023</a:t>
            </a:fld>
            <a:endParaRPr lang="en-US"/>
          </a:p>
        </p:txBody>
      </p:sp>
      <p:sp>
        <p:nvSpPr>
          <p:cNvPr id="6" name="Footer Placeholder 5">
            <a:extLst>
              <a:ext uri="{FF2B5EF4-FFF2-40B4-BE49-F238E27FC236}">
                <a16:creationId xmlns:a16="http://schemas.microsoft.com/office/drawing/2014/main" id="{E77110DF-00AC-40B8-ADC8-9FD79FA14D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E489C0-D267-49B7-9572-20BFF91B5DB7}"/>
              </a:ext>
            </a:extLst>
          </p:cNvPr>
          <p:cNvSpPr>
            <a:spLocks noGrp="1"/>
          </p:cNvSpPr>
          <p:nvPr>
            <p:ph type="sldNum" sz="quarter" idx="12"/>
          </p:nvPr>
        </p:nvSpPr>
        <p:spPr/>
        <p:txBody>
          <a:bodyPr/>
          <a:lstStyle/>
          <a:p>
            <a:fld id="{DDCA95A5-AC81-47A4-9388-E8F4BDE952C6}" type="slidenum">
              <a:rPr lang="en-US" smtClean="0"/>
              <a:t>‹#›</a:t>
            </a:fld>
            <a:endParaRPr lang="en-US"/>
          </a:p>
        </p:txBody>
      </p:sp>
    </p:spTree>
    <p:extLst>
      <p:ext uri="{BB962C8B-B14F-4D97-AF65-F5344CB8AC3E}">
        <p14:creationId xmlns:p14="http://schemas.microsoft.com/office/powerpoint/2010/main" val="2208903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6FADA-BC7A-4A9D-8990-E73EA1F989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382D87-213A-4EB9-8592-20FE31A801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8758B5-4281-4066-8EE9-613576D727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00E3FB2-EABD-4B6C-AC40-3F8376F2C8D2}"/>
              </a:ext>
            </a:extLst>
          </p:cNvPr>
          <p:cNvSpPr>
            <a:spLocks noGrp="1"/>
          </p:cNvSpPr>
          <p:nvPr>
            <p:ph type="dt" sz="half" idx="10"/>
          </p:nvPr>
        </p:nvSpPr>
        <p:spPr/>
        <p:txBody>
          <a:bodyPr/>
          <a:lstStyle/>
          <a:p>
            <a:fld id="{236CEA9E-2641-4965-AF18-37C86EFBADDC}" type="datetimeFigureOut">
              <a:rPr lang="en-US" smtClean="0"/>
              <a:t>3/14/2023</a:t>
            </a:fld>
            <a:endParaRPr lang="en-US"/>
          </a:p>
        </p:txBody>
      </p:sp>
      <p:sp>
        <p:nvSpPr>
          <p:cNvPr id="6" name="Footer Placeholder 5">
            <a:extLst>
              <a:ext uri="{FF2B5EF4-FFF2-40B4-BE49-F238E27FC236}">
                <a16:creationId xmlns:a16="http://schemas.microsoft.com/office/drawing/2014/main" id="{F425847C-4C8C-4864-9C4D-22A5D8F820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DC0155-E49F-442F-BA00-815CE70CF0D4}"/>
              </a:ext>
            </a:extLst>
          </p:cNvPr>
          <p:cNvSpPr>
            <a:spLocks noGrp="1"/>
          </p:cNvSpPr>
          <p:nvPr>
            <p:ph type="sldNum" sz="quarter" idx="12"/>
          </p:nvPr>
        </p:nvSpPr>
        <p:spPr/>
        <p:txBody>
          <a:bodyPr/>
          <a:lstStyle/>
          <a:p>
            <a:fld id="{DDCA95A5-AC81-47A4-9388-E8F4BDE952C6}" type="slidenum">
              <a:rPr lang="en-US" smtClean="0"/>
              <a:t>‹#›</a:t>
            </a:fld>
            <a:endParaRPr lang="en-US"/>
          </a:p>
        </p:txBody>
      </p:sp>
    </p:spTree>
    <p:extLst>
      <p:ext uri="{BB962C8B-B14F-4D97-AF65-F5344CB8AC3E}">
        <p14:creationId xmlns:p14="http://schemas.microsoft.com/office/powerpoint/2010/main" val="3233131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48052-25E9-49C8-9215-662541D23F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37E30A-9EC8-452D-967F-0FA6D6B73A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EA40C4-CB68-4989-8FB9-813DBC73EE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6CEA9E-2641-4965-AF18-37C86EFBADDC}" type="datetimeFigureOut">
              <a:rPr lang="en-US" smtClean="0"/>
              <a:t>3/14/2023</a:t>
            </a:fld>
            <a:endParaRPr lang="en-US"/>
          </a:p>
        </p:txBody>
      </p:sp>
      <p:sp>
        <p:nvSpPr>
          <p:cNvPr id="5" name="Footer Placeholder 4">
            <a:extLst>
              <a:ext uri="{FF2B5EF4-FFF2-40B4-BE49-F238E27FC236}">
                <a16:creationId xmlns:a16="http://schemas.microsoft.com/office/drawing/2014/main" id="{490B5622-4BBF-4306-906B-D465DF1AF7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F78D54-83DD-471B-B768-B1FC9CD281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CA95A5-AC81-47A4-9388-E8F4BDE952C6}" type="slidenum">
              <a:rPr lang="en-US" smtClean="0"/>
              <a:t>‹#›</a:t>
            </a:fld>
            <a:endParaRPr lang="en-US"/>
          </a:p>
        </p:txBody>
      </p:sp>
    </p:spTree>
    <p:extLst>
      <p:ext uri="{BB962C8B-B14F-4D97-AF65-F5344CB8AC3E}">
        <p14:creationId xmlns:p14="http://schemas.microsoft.com/office/powerpoint/2010/main" val="3677887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D45C8CE-E3DC-42A4-AA87-55232045FD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2192000" cy="6859861"/>
          </a:xfrm>
          <a:prstGeom prst="rect">
            <a:avLst/>
          </a:prstGeom>
        </p:spPr>
      </p:pic>
      <p:sp>
        <p:nvSpPr>
          <p:cNvPr id="3" name="Subtitle 2">
            <a:extLst>
              <a:ext uri="{FF2B5EF4-FFF2-40B4-BE49-F238E27FC236}">
                <a16:creationId xmlns:a16="http://schemas.microsoft.com/office/drawing/2014/main" id="{5F52A9C0-7CA5-4A2B-9431-B709C2BF4D1B}"/>
              </a:ext>
            </a:extLst>
          </p:cNvPr>
          <p:cNvSpPr>
            <a:spLocks noGrp="1"/>
          </p:cNvSpPr>
          <p:nvPr>
            <p:ph type="subTitle" idx="1"/>
          </p:nvPr>
        </p:nvSpPr>
        <p:spPr>
          <a:xfrm>
            <a:off x="6096000" y="5817704"/>
            <a:ext cx="5523914" cy="901148"/>
          </a:xfrm>
        </p:spPr>
        <p:txBody>
          <a:bodyPr anchor="ctr">
            <a:noAutofit/>
          </a:bodyPr>
          <a:lstStyle/>
          <a:p>
            <a:r>
              <a:rPr lang="en-US" dirty="0"/>
              <a:t>Presented By</a:t>
            </a:r>
          </a:p>
          <a:p>
            <a:r>
              <a:rPr lang="en-US" dirty="0"/>
              <a:t>Khin </a:t>
            </a:r>
            <a:r>
              <a:rPr lang="en-US" dirty="0" err="1"/>
              <a:t>MaMa</a:t>
            </a:r>
            <a:endParaRPr lang="en-US" dirty="0"/>
          </a:p>
        </p:txBody>
      </p:sp>
      <p:sp>
        <p:nvSpPr>
          <p:cNvPr id="2" name="TextBox 1">
            <a:extLst>
              <a:ext uri="{FF2B5EF4-FFF2-40B4-BE49-F238E27FC236}">
                <a16:creationId xmlns:a16="http://schemas.microsoft.com/office/drawing/2014/main" id="{75C1B338-B52C-4102-A2F9-1B96FA0DE28A}"/>
              </a:ext>
            </a:extLst>
          </p:cNvPr>
          <p:cNvSpPr txBox="1"/>
          <p:nvPr/>
        </p:nvSpPr>
        <p:spPr>
          <a:xfrm>
            <a:off x="466287" y="362702"/>
            <a:ext cx="4304371" cy="646331"/>
          </a:xfrm>
          <a:prstGeom prst="rect">
            <a:avLst/>
          </a:prstGeom>
          <a:noFill/>
        </p:spPr>
        <p:txBody>
          <a:bodyPr wrap="square" rtlCol="0">
            <a:spAutoFit/>
          </a:bodyPr>
          <a:lstStyle/>
          <a:p>
            <a:r>
              <a:rPr lang="en-US" sz="3600" dirty="0"/>
              <a:t>AI Job Career</a:t>
            </a:r>
          </a:p>
        </p:txBody>
      </p:sp>
    </p:spTree>
    <p:extLst>
      <p:ext uri="{BB962C8B-B14F-4D97-AF65-F5344CB8AC3E}">
        <p14:creationId xmlns:p14="http://schemas.microsoft.com/office/powerpoint/2010/main" val="4031647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375EA-E97C-4A54-8DC7-727C41B20922}"/>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Robotics Engineer</a:t>
            </a:r>
          </a:p>
        </p:txBody>
      </p:sp>
      <p:sp>
        <p:nvSpPr>
          <p:cNvPr id="3" name="Content Placeholder 2">
            <a:extLst>
              <a:ext uri="{FF2B5EF4-FFF2-40B4-BE49-F238E27FC236}">
                <a16:creationId xmlns:a16="http://schemas.microsoft.com/office/drawing/2014/main" id="{5AC0011D-A8BA-4BAC-A7C3-B031C00F6788}"/>
              </a:ext>
            </a:extLst>
          </p:cNvPr>
          <p:cNvSpPr>
            <a:spLocks noGrp="1"/>
          </p:cNvSpPr>
          <p:nvPr>
            <p:ph idx="1"/>
          </p:nvPr>
        </p:nvSpPr>
        <p:spPr/>
        <p:txBody>
          <a:bodyPr>
            <a:normAutofit lnSpcReduction="10000"/>
          </a:bodyPr>
          <a:lstStyle/>
          <a:p>
            <a:r>
              <a:rPr lang="en-US" dirty="0"/>
              <a:t>A Robotics Engineer is a specialized engineer who designs, builds, and maintains robotic systems. </a:t>
            </a:r>
          </a:p>
          <a:p>
            <a:r>
              <a:rPr lang="en-US" dirty="0"/>
              <a:t>These systems can range from simple automated machines to complex robots that are capable of performing a wide range of tasks in industrial, medical, and other settings.</a:t>
            </a:r>
          </a:p>
          <a:p>
            <a:r>
              <a:rPr lang="en-US" dirty="0"/>
              <a:t>To work as a Robotics Engineer, need a strong foundation in mechanical engineering, electrical engineering, and computer science.</a:t>
            </a:r>
          </a:p>
          <a:p>
            <a:r>
              <a:rPr lang="en-US" dirty="0"/>
              <a:t>proficient in programming languages such as C++, Python, and Java, and have experience working with robotic hardware and software, such as ROS (Robot Operating System) and Gazebo.</a:t>
            </a:r>
          </a:p>
        </p:txBody>
      </p:sp>
    </p:spTree>
    <p:extLst>
      <p:ext uri="{BB962C8B-B14F-4D97-AF65-F5344CB8AC3E}">
        <p14:creationId xmlns:p14="http://schemas.microsoft.com/office/powerpoint/2010/main" val="3847204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08910-9765-49A8-A6F1-AAA0CF0F4682}"/>
              </a:ext>
            </a:extLst>
          </p:cNvPr>
          <p:cNvSpPr>
            <a:spLocks noGrp="1"/>
          </p:cNvSpPr>
          <p:nvPr>
            <p:ph type="title"/>
          </p:nvPr>
        </p:nvSpPr>
        <p:spPr/>
        <p:txBody>
          <a:bodyPr/>
          <a:lstStyle/>
          <a:p>
            <a:r>
              <a:rPr lang="en-US" b="1" dirty="0"/>
              <a:t>Natural Language Processing(NLP)</a:t>
            </a:r>
            <a:endParaRPr lang="en-US" dirty="0"/>
          </a:p>
        </p:txBody>
      </p:sp>
      <p:pic>
        <p:nvPicPr>
          <p:cNvPr id="7" name="Content Placeholder 6">
            <a:extLst>
              <a:ext uri="{FF2B5EF4-FFF2-40B4-BE49-F238E27FC236}">
                <a16:creationId xmlns:a16="http://schemas.microsoft.com/office/drawing/2014/main" id="{CCD4B187-ED3B-4ACA-9B27-20331DD3B4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9796" y="1825625"/>
            <a:ext cx="7832408" cy="4351338"/>
          </a:xfrm>
        </p:spPr>
      </p:pic>
    </p:spTree>
    <p:extLst>
      <p:ext uri="{BB962C8B-B14F-4D97-AF65-F5344CB8AC3E}">
        <p14:creationId xmlns:p14="http://schemas.microsoft.com/office/powerpoint/2010/main" val="3437070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8DD02-2E93-47C3-934A-1503EB790E21}"/>
              </a:ext>
            </a:extLst>
          </p:cNvPr>
          <p:cNvSpPr>
            <a:spLocks noGrp="1"/>
          </p:cNvSpPr>
          <p:nvPr>
            <p:ph type="title"/>
          </p:nvPr>
        </p:nvSpPr>
        <p:spPr/>
        <p:txBody>
          <a:bodyPr>
            <a:normAutofit/>
          </a:bodyPr>
          <a:lstStyle/>
          <a:p>
            <a:r>
              <a:rPr lang="en-US" sz="4000" b="1" dirty="0"/>
              <a:t>Natural Language Processing(NLP) Engineer</a:t>
            </a:r>
          </a:p>
        </p:txBody>
      </p:sp>
      <p:sp>
        <p:nvSpPr>
          <p:cNvPr id="3" name="Content Placeholder 2">
            <a:extLst>
              <a:ext uri="{FF2B5EF4-FFF2-40B4-BE49-F238E27FC236}">
                <a16:creationId xmlns:a16="http://schemas.microsoft.com/office/drawing/2014/main" id="{76DF336B-3132-4CE0-9DCE-6D57750D4482}"/>
              </a:ext>
            </a:extLst>
          </p:cNvPr>
          <p:cNvSpPr>
            <a:spLocks noGrp="1"/>
          </p:cNvSpPr>
          <p:nvPr>
            <p:ph idx="1"/>
          </p:nvPr>
        </p:nvSpPr>
        <p:spPr/>
        <p:txBody>
          <a:bodyPr>
            <a:normAutofit fontScale="92500"/>
          </a:bodyPr>
          <a:lstStyle/>
          <a:p>
            <a:r>
              <a:rPr lang="en-US" dirty="0"/>
              <a:t>An NLP (Natural Language Processing) engineer is a specialized type of software engineer who works on developing software applications that can interpret and analyze natural language data. </a:t>
            </a:r>
          </a:p>
          <a:p>
            <a:r>
              <a:rPr lang="en-US" dirty="0"/>
              <a:t>NLP is used in a wide range of applications, including chatbots, virtual assistants, sentiment analysis, and machine translation. NLP engineers must be familiar with a variety of techniques and tools, including text mining, semantic analysis, and machine learning algorithms.</a:t>
            </a:r>
          </a:p>
          <a:p>
            <a:r>
              <a:rPr lang="en-US" dirty="0"/>
              <a:t>To work as an NLP </a:t>
            </a:r>
            <a:r>
              <a:rPr lang="en-US" dirty="0" err="1"/>
              <a:t>engineer,need</a:t>
            </a:r>
            <a:r>
              <a:rPr lang="en-US" dirty="0"/>
              <a:t> a strong foundation in computer science, programming, and statistics. You should be proficient in programming languages such as Python, and be familiar with specialized libraries and frameworks such as NLTK, Spacy, and </a:t>
            </a:r>
            <a:r>
              <a:rPr lang="en-US" dirty="0" err="1"/>
              <a:t>Gensim</a:t>
            </a:r>
            <a:r>
              <a:rPr lang="en-US" dirty="0"/>
              <a:t>.</a:t>
            </a:r>
          </a:p>
        </p:txBody>
      </p:sp>
    </p:spTree>
    <p:extLst>
      <p:ext uri="{BB962C8B-B14F-4D97-AF65-F5344CB8AC3E}">
        <p14:creationId xmlns:p14="http://schemas.microsoft.com/office/powerpoint/2010/main" val="1178344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57FBFA-AFE5-42EE-BAF3-20717D490940}"/>
              </a:ext>
            </a:extLst>
          </p:cNvPr>
          <p:cNvSpPr>
            <a:spLocks noGrp="1"/>
          </p:cNvSpPr>
          <p:nvPr>
            <p:ph idx="1"/>
          </p:nvPr>
        </p:nvSpPr>
        <p:spPr>
          <a:xfrm>
            <a:off x="838200" y="355600"/>
            <a:ext cx="10515600" cy="5821363"/>
          </a:xfrm>
        </p:spPr>
        <p:txBody>
          <a:bodyPr/>
          <a:lstStyle/>
          <a:p>
            <a:pPr algn="ctr"/>
            <a:endParaRPr lang="en-US" dirty="0"/>
          </a:p>
          <a:p>
            <a:pPr algn="ctr"/>
            <a:endParaRPr lang="en-US" dirty="0"/>
          </a:p>
          <a:p>
            <a:pPr algn="ctr"/>
            <a:endParaRPr lang="en-US" dirty="0"/>
          </a:p>
          <a:p>
            <a:pPr algn="ctr"/>
            <a:endParaRPr lang="en-US" dirty="0"/>
          </a:p>
          <a:p>
            <a:pPr marL="0" indent="0" algn="ctr">
              <a:buNone/>
            </a:pPr>
            <a:r>
              <a:rPr lang="en-US" sz="5400" dirty="0">
                <a:latin typeface="Times New Roman" panose="02020603050405020304" pitchFamily="18" charset="0"/>
                <a:cs typeface="Times New Roman" panose="02020603050405020304" pitchFamily="18" charset="0"/>
              </a:rPr>
              <a:t>Thank You!</a:t>
            </a:r>
          </a:p>
          <a:p>
            <a:pPr marL="0" indent="0" algn="ctr">
              <a:buNone/>
            </a:pPr>
            <a:r>
              <a:rPr lang="en-US" sz="5400" dirty="0">
                <a:latin typeface="Times New Roman" panose="02020603050405020304" pitchFamily="18" charset="0"/>
                <a:cs typeface="Times New Roman" panose="02020603050405020304" pitchFamily="18" charset="0"/>
              </a:rPr>
              <a:t>&amp; </a:t>
            </a:r>
          </a:p>
          <a:p>
            <a:pPr marL="0" indent="0" algn="ctr">
              <a:buNone/>
            </a:pPr>
            <a:r>
              <a:rPr lang="en-US" sz="5400" dirty="0">
                <a:latin typeface="Times New Roman" panose="02020603050405020304" pitchFamily="18" charset="0"/>
                <a:cs typeface="Times New Roman" panose="02020603050405020304" pitchFamily="18" charset="0"/>
              </a:rPr>
              <a:t>Any Question!</a:t>
            </a:r>
          </a:p>
        </p:txBody>
      </p:sp>
    </p:spTree>
    <p:extLst>
      <p:ext uri="{BB962C8B-B14F-4D97-AF65-F5344CB8AC3E}">
        <p14:creationId xmlns:p14="http://schemas.microsoft.com/office/powerpoint/2010/main" val="204444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82191-8572-4E2F-85A4-CB08C9ADA6A9}"/>
              </a:ext>
            </a:extLst>
          </p:cNvPr>
          <p:cNvSpPr>
            <a:spLocks noGrp="1"/>
          </p:cNvSpPr>
          <p:nvPr>
            <p:ph type="title"/>
          </p:nvPr>
        </p:nvSpPr>
        <p:spPr/>
        <p:txBody>
          <a:bodyPr>
            <a:normAutofit/>
          </a:bodyPr>
          <a:lstStyle/>
          <a:p>
            <a:r>
              <a:rPr lang="en-US" sz="4800" b="1" dirty="0"/>
              <a:t>AI Job Careers</a:t>
            </a:r>
          </a:p>
        </p:txBody>
      </p:sp>
      <p:sp>
        <p:nvSpPr>
          <p:cNvPr id="3" name="Content Placeholder 2">
            <a:extLst>
              <a:ext uri="{FF2B5EF4-FFF2-40B4-BE49-F238E27FC236}">
                <a16:creationId xmlns:a16="http://schemas.microsoft.com/office/drawing/2014/main" id="{949FAEDA-1D3F-4623-BD36-1EE97E346C42}"/>
              </a:ext>
            </a:extLst>
          </p:cNvPr>
          <p:cNvSpPr>
            <a:spLocks noGrp="1"/>
          </p:cNvSpPr>
          <p:nvPr>
            <p:ph idx="1"/>
          </p:nvPr>
        </p:nvSpPr>
        <p:spPr/>
        <p:txBody>
          <a:bodyPr>
            <a:normAutofit fontScale="92500" lnSpcReduction="20000"/>
          </a:bodyPr>
          <a:lstStyle/>
          <a:p>
            <a:pPr marL="514350" indent="-514350">
              <a:buFont typeface="+mj-lt"/>
              <a:buAutoNum type="arabicPeriod"/>
            </a:pPr>
            <a:r>
              <a:rPr lang="en-US" dirty="0"/>
              <a:t>Machine Learning Engineer</a:t>
            </a:r>
          </a:p>
          <a:p>
            <a:pPr marL="514350" indent="-514350">
              <a:buFont typeface="+mj-lt"/>
              <a:buAutoNum type="arabicPeriod"/>
            </a:pPr>
            <a:r>
              <a:rPr lang="en-US" dirty="0"/>
              <a:t>Data Scientist</a:t>
            </a:r>
          </a:p>
          <a:p>
            <a:pPr marL="514350" indent="-514350">
              <a:buFont typeface="+mj-lt"/>
              <a:buAutoNum type="arabicPeriod"/>
            </a:pPr>
            <a:r>
              <a:rPr lang="en-US" dirty="0"/>
              <a:t>AI Research Scientist</a:t>
            </a:r>
          </a:p>
          <a:p>
            <a:pPr marL="514350" indent="-514350">
              <a:buFont typeface="+mj-lt"/>
              <a:buAutoNum type="arabicPeriod"/>
            </a:pPr>
            <a:r>
              <a:rPr lang="en-US" dirty="0"/>
              <a:t>Robotics Engineer</a:t>
            </a:r>
          </a:p>
          <a:p>
            <a:pPr marL="514350" indent="-514350">
              <a:buFont typeface="+mj-lt"/>
              <a:buAutoNum type="arabicPeriod"/>
            </a:pPr>
            <a:r>
              <a:rPr lang="en-US" dirty="0"/>
              <a:t>Natural Language Processing (NLP) Engineer</a:t>
            </a:r>
          </a:p>
          <a:p>
            <a:pPr marL="514350" indent="-514350">
              <a:buFont typeface="+mj-lt"/>
              <a:buAutoNum type="arabicPeriod"/>
            </a:pPr>
            <a:r>
              <a:rPr lang="en-US" dirty="0"/>
              <a:t>Computer Vision Engineer</a:t>
            </a:r>
          </a:p>
          <a:p>
            <a:pPr marL="514350" indent="-514350">
              <a:buFont typeface="+mj-lt"/>
              <a:buAutoNum type="arabicPeriod"/>
            </a:pPr>
            <a:r>
              <a:rPr lang="en-US" dirty="0"/>
              <a:t>AI Product Manager</a:t>
            </a:r>
          </a:p>
          <a:p>
            <a:pPr marL="514350" indent="-514350">
              <a:buFont typeface="+mj-lt"/>
              <a:buAutoNum type="arabicPeriod"/>
            </a:pPr>
            <a:r>
              <a:rPr lang="en-US" dirty="0"/>
              <a:t>AI Ethicist</a:t>
            </a:r>
          </a:p>
          <a:p>
            <a:pPr marL="514350" indent="-514350">
              <a:buFont typeface="+mj-lt"/>
              <a:buAutoNum type="arabicPeriod"/>
            </a:pPr>
            <a:r>
              <a:rPr lang="en-US" dirty="0"/>
              <a:t>AI Developer</a:t>
            </a:r>
          </a:p>
          <a:p>
            <a:pPr marL="514350" indent="-514350">
              <a:buFont typeface="+mj-lt"/>
              <a:buAutoNum type="arabicPeriod"/>
            </a:pPr>
            <a:r>
              <a:rPr lang="en-US" dirty="0"/>
              <a:t>AI Consultant</a:t>
            </a:r>
          </a:p>
          <a:p>
            <a:endParaRPr lang="en-US" dirty="0"/>
          </a:p>
        </p:txBody>
      </p:sp>
    </p:spTree>
    <p:extLst>
      <p:ext uri="{BB962C8B-B14F-4D97-AF65-F5344CB8AC3E}">
        <p14:creationId xmlns:p14="http://schemas.microsoft.com/office/powerpoint/2010/main" val="388851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7A022851-30D1-43C2-95B6-2A169F9890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0128" y="560415"/>
            <a:ext cx="9451743" cy="5737169"/>
          </a:xfrm>
        </p:spPr>
      </p:pic>
    </p:spTree>
    <p:extLst>
      <p:ext uri="{BB962C8B-B14F-4D97-AF65-F5344CB8AC3E}">
        <p14:creationId xmlns:p14="http://schemas.microsoft.com/office/powerpoint/2010/main" val="3990188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08F97-D8DF-410A-BDE9-34BC1A7EEFCB}"/>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Machine Learning Engineer</a:t>
            </a:r>
          </a:p>
        </p:txBody>
      </p:sp>
      <p:sp>
        <p:nvSpPr>
          <p:cNvPr id="3" name="Content Placeholder 2">
            <a:extLst>
              <a:ext uri="{FF2B5EF4-FFF2-40B4-BE49-F238E27FC236}">
                <a16:creationId xmlns:a16="http://schemas.microsoft.com/office/drawing/2014/main" id="{6EB75743-6960-43DC-B913-1395A2F29243}"/>
              </a:ext>
            </a:extLst>
          </p:cNvPr>
          <p:cNvSpPr>
            <a:spLocks noGrp="1"/>
          </p:cNvSpPr>
          <p:nvPr>
            <p:ph idx="1"/>
          </p:nvPr>
        </p:nvSpPr>
        <p:spPr/>
        <p:txBody>
          <a:bodyPr>
            <a:normAutofit fontScale="92500" lnSpcReduction="20000"/>
          </a:bodyPr>
          <a:lstStyle/>
          <a:p>
            <a:r>
              <a:rPr lang="en-US" dirty="0"/>
              <a:t>A Machine Learning (ML) engineer is a specialized software engineer who focuses on developing and implementing machine learning models to solve complex problems.</a:t>
            </a:r>
          </a:p>
          <a:p>
            <a:r>
              <a:rPr lang="en-US" dirty="0"/>
              <a:t>To work as an ML engineer, need a strong foundation in mathematics, statistics, and computer science.</a:t>
            </a:r>
          </a:p>
          <a:p>
            <a:r>
              <a:rPr lang="en-US" dirty="0"/>
              <a:t>proficient in programming languages such as Python or R and have experience working with machine learning libraries and frameworks such as </a:t>
            </a:r>
            <a:r>
              <a:rPr lang="en-US" dirty="0" err="1"/>
              <a:t>scikit</a:t>
            </a:r>
            <a:r>
              <a:rPr lang="en-US" dirty="0"/>
              <a:t>-learn, TensorFlow, and </a:t>
            </a:r>
            <a:r>
              <a:rPr lang="en-US" dirty="0" err="1"/>
              <a:t>PyTorch</a:t>
            </a:r>
            <a:r>
              <a:rPr lang="en-US" dirty="0"/>
              <a:t>. </a:t>
            </a:r>
          </a:p>
          <a:p>
            <a:r>
              <a:rPr lang="en-US" dirty="0"/>
              <a:t>ML engineers also need strong communication and collaboration skills to work effectively with cross-functional teams, including data scientists, software engineers, and business stakeholders.</a:t>
            </a:r>
          </a:p>
          <a:p>
            <a:r>
              <a:rPr lang="en-US" dirty="0"/>
              <a:t>Overall, ML engineering is a rapidly growing field, and the demand for skilled ML engineers is high.</a:t>
            </a:r>
          </a:p>
          <a:p>
            <a:endParaRPr lang="en-US" dirty="0"/>
          </a:p>
        </p:txBody>
      </p:sp>
    </p:spTree>
    <p:extLst>
      <p:ext uri="{BB962C8B-B14F-4D97-AF65-F5344CB8AC3E}">
        <p14:creationId xmlns:p14="http://schemas.microsoft.com/office/powerpoint/2010/main" val="1391320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45A43-E053-4183-8DAF-1FAE22D4A320}"/>
              </a:ext>
            </a:extLst>
          </p:cNvPr>
          <p:cNvSpPr>
            <a:spLocks noGrp="1"/>
          </p:cNvSpPr>
          <p:nvPr>
            <p:ph type="title"/>
          </p:nvPr>
        </p:nvSpPr>
        <p:spPr/>
        <p:txBody>
          <a:bodyPr/>
          <a:lstStyle/>
          <a:p>
            <a:r>
              <a:rPr lang="en-US" dirty="0"/>
              <a:t> </a:t>
            </a:r>
          </a:p>
        </p:txBody>
      </p:sp>
      <p:pic>
        <p:nvPicPr>
          <p:cNvPr id="5" name="Content Placeholder 4">
            <a:extLst>
              <a:ext uri="{FF2B5EF4-FFF2-40B4-BE49-F238E27FC236}">
                <a16:creationId xmlns:a16="http://schemas.microsoft.com/office/drawing/2014/main" id="{65DE6D7F-FEE5-4CE9-B961-500E6540F36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48799" y="523081"/>
            <a:ext cx="9894402" cy="5811838"/>
          </a:xfrm>
        </p:spPr>
      </p:pic>
    </p:spTree>
    <p:extLst>
      <p:ext uri="{BB962C8B-B14F-4D97-AF65-F5344CB8AC3E}">
        <p14:creationId xmlns:p14="http://schemas.microsoft.com/office/powerpoint/2010/main" val="1959917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14794-5D27-494F-BABC-24D96362BC96}"/>
              </a:ext>
            </a:extLst>
          </p:cNvPr>
          <p:cNvSpPr>
            <a:spLocks noGrp="1"/>
          </p:cNvSpPr>
          <p:nvPr>
            <p:ph type="title"/>
          </p:nvPr>
        </p:nvSpPr>
        <p:spPr/>
        <p:txBody>
          <a:bodyPr>
            <a:normAutofit/>
          </a:bodyPr>
          <a:lstStyle/>
          <a:p>
            <a:r>
              <a:rPr lang="en-US" sz="4000" b="1" dirty="0"/>
              <a:t>Data Scientists</a:t>
            </a:r>
          </a:p>
        </p:txBody>
      </p:sp>
      <p:sp>
        <p:nvSpPr>
          <p:cNvPr id="3" name="Content Placeholder 2">
            <a:extLst>
              <a:ext uri="{FF2B5EF4-FFF2-40B4-BE49-F238E27FC236}">
                <a16:creationId xmlns:a16="http://schemas.microsoft.com/office/drawing/2014/main" id="{F03D8431-D7FF-4352-9E79-5E0A1BB5936B}"/>
              </a:ext>
            </a:extLst>
          </p:cNvPr>
          <p:cNvSpPr>
            <a:spLocks noGrp="1"/>
          </p:cNvSpPr>
          <p:nvPr>
            <p:ph idx="1"/>
          </p:nvPr>
        </p:nvSpPr>
        <p:spPr/>
        <p:txBody>
          <a:bodyPr>
            <a:normAutofit fontScale="92500" lnSpcReduction="10000"/>
          </a:bodyPr>
          <a:lstStyle/>
          <a:p>
            <a:r>
              <a:rPr lang="en-US" dirty="0"/>
              <a:t>A Data Scientist is a professional who uses data and statistical methods to extract meaningful insights and knowledge from complex data sets.</a:t>
            </a:r>
          </a:p>
          <a:p>
            <a:r>
              <a:rPr lang="en-US" dirty="0"/>
              <a:t>They work with large amounts of data to identify trends and patterns, and they use this information to help organizations make informed decisions.</a:t>
            </a:r>
          </a:p>
          <a:p>
            <a:r>
              <a:rPr lang="en-US" dirty="0"/>
              <a:t>To work as an Data Scientists, need a strong foundation in computer science, mathematics, and statistics.</a:t>
            </a:r>
          </a:p>
          <a:p>
            <a:r>
              <a:rPr lang="en-US" dirty="0"/>
              <a:t>They should be proficient in programming languages such as Python or R, and have experience working with big data technologies such as Hadoop, Spark, and NoSQL databases. </a:t>
            </a:r>
          </a:p>
          <a:p>
            <a:r>
              <a:rPr lang="en-US" dirty="0"/>
              <a:t>Data Scientists work across a wide range of industries and organizations, from startups to large corporations.</a:t>
            </a:r>
          </a:p>
        </p:txBody>
      </p:sp>
    </p:spTree>
    <p:extLst>
      <p:ext uri="{BB962C8B-B14F-4D97-AF65-F5344CB8AC3E}">
        <p14:creationId xmlns:p14="http://schemas.microsoft.com/office/powerpoint/2010/main" val="2836584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2A883-ECC9-4FAE-B47A-DAB1D8AEB4FB}"/>
              </a:ext>
            </a:extLst>
          </p:cNvPr>
          <p:cNvSpPr>
            <a:spLocks noGrp="1"/>
          </p:cNvSpPr>
          <p:nvPr>
            <p:ph type="title"/>
          </p:nvPr>
        </p:nvSpPr>
        <p:spPr>
          <a:xfrm>
            <a:off x="838200" y="365126"/>
            <a:ext cx="10515600" cy="933588"/>
          </a:xfrm>
        </p:spPr>
        <p:txBody>
          <a:bodyPr>
            <a:normAutofit/>
          </a:bodyPr>
          <a:lstStyle/>
          <a:p>
            <a:r>
              <a:rPr lang="en-US" sz="4000" b="1" dirty="0"/>
              <a:t>AI Researcher</a:t>
            </a:r>
          </a:p>
        </p:txBody>
      </p:sp>
      <p:pic>
        <p:nvPicPr>
          <p:cNvPr id="5" name="Content Placeholder 4">
            <a:extLst>
              <a:ext uri="{FF2B5EF4-FFF2-40B4-BE49-F238E27FC236}">
                <a16:creationId xmlns:a16="http://schemas.microsoft.com/office/drawing/2014/main" id="{7383FBA6-1F84-430C-A2B1-A381F8272A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7130" y="1510748"/>
            <a:ext cx="9077739" cy="4666215"/>
          </a:xfrm>
        </p:spPr>
      </p:pic>
    </p:spTree>
    <p:extLst>
      <p:ext uri="{BB962C8B-B14F-4D97-AF65-F5344CB8AC3E}">
        <p14:creationId xmlns:p14="http://schemas.microsoft.com/office/powerpoint/2010/main" val="1641646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047CA-EDCE-4FE9-BB87-1BD37C04E1B8}"/>
              </a:ext>
            </a:extLst>
          </p:cNvPr>
          <p:cNvSpPr>
            <a:spLocks noGrp="1"/>
          </p:cNvSpPr>
          <p:nvPr>
            <p:ph type="title"/>
          </p:nvPr>
        </p:nvSpPr>
        <p:spPr/>
        <p:txBody>
          <a:bodyPr/>
          <a:lstStyle/>
          <a:p>
            <a:r>
              <a:rPr lang="en-US" dirty="0"/>
              <a:t>AI Researcher</a:t>
            </a:r>
          </a:p>
        </p:txBody>
      </p:sp>
      <p:sp>
        <p:nvSpPr>
          <p:cNvPr id="3" name="Content Placeholder 2">
            <a:extLst>
              <a:ext uri="{FF2B5EF4-FFF2-40B4-BE49-F238E27FC236}">
                <a16:creationId xmlns:a16="http://schemas.microsoft.com/office/drawing/2014/main" id="{D6D5C45B-43A0-4C1D-8C12-D71DE96077D9}"/>
              </a:ext>
            </a:extLst>
          </p:cNvPr>
          <p:cNvSpPr>
            <a:spLocks noGrp="1"/>
          </p:cNvSpPr>
          <p:nvPr>
            <p:ph idx="1"/>
          </p:nvPr>
        </p:nvSpPr>
        <p:spPr/>
        <p:txBody>
          <a:bodyPr>
            <a:normAutofit fontScale="92500" lnSpcReduction="20000"/>
          </a:bodyPr>
          <a:lstStyle/>
          <a:p>
            <a:r>
              <a:rPr lang="en-US" dirty="0"/>
              <a:t>An AI Researcher is a specialized scientist who focuses on researching and developing Artificial Intelligence (AI) technologies.</a:t>
            </a:r>
          </a:p>
          <a:p>
            <a:r>
              <a:rPr lang="en-US" dirty="0"/>
              <a:t>These researchers use their expertise in mathematics, computer science, and engineering to develop and improve AI algorithms and systems. </a:t>
            </a:r>
          </a:p>
          <a:p>
            <a:r>
              <a:rPr lang="en-US" dirty="0"/>
              <a:t>They work on a wide range of AI technologies, including machine learning, natural language processing, computer vision, and robotics.</a:t>
            </a:r>
          </a:p>
          <a:p>
            <a:r>
              <a:rPr lang="en-US" dirty="0"/>
              <a:t>To work as an AI Researcher, need a strong foundation in computer science, mathematics, and statistics.</a:t>
            </a:r>
          </a:p>
          <a:p>
            <a:r>
              <a:rPr lang="en-US" dirty="0"/>
              <a:t>proficient in programming languages such as Python or R and have experience working with machine learning frameworks such as TensorFlow, </a:t>
            </a:r>
            <a:r>
              <a:rPr lang="en-US" dirty="0" err="1"/>
              <a:t>Keras</a:t>
            </a:r>
            <a:r>
              <a:rPr lang="en-US" dirty="0"/>
              <a:t>, and </a:t>
            </a:r>
            <a:r>
              <a:rPr lang="en-US" dirty="0" err="1"/>
              <a:t>PyTorch</a:t>
            </a:r>
            <a:r>
              <a:rPr lang="en-US" dirty="0"/>
              <a:t>.</a:t>
            </a:r>
          </a:p>
          <a:p>
            <a:r>
              <a:rPr lang="en-US" dirty="0"/>
              <a:t>In addition to technical skills, AI Researchers must have strong communication and problem-solving skills</a:t>
            </a:r>
          </a:p>
        </p:txBody>
      </p:sp>
    </p:spTree>
    <p:extLst>
      <p:ext uri="{BB962C8B-B14F-4D97-AF65-F5344CB8AC3E}">
        <p14:creationId xmlns:p14="http://schemas.microsoft.com/office/powerpoint/2010/main" val="225966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12F26-E4F6-4E75-9372-3BDF8F3B4AB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Robotics </a:t>
            </a:r>
            <a:r>
              <a:rPr lang="en-US" sz="4000" b="1" dirty="0">
                <a:latin typeface="Times New Roman" panose="02020603050405020304" pitchFamily="18" charset="0"/>
                <a:cs typeface="Times New Roman" panose="02020603050405020304" pitchFamily="18" charset="0"/>
              </a:rPr>
              <a:t>Engineer</a:t>
            </a:r>
            <a:endParaRPr lang="en-US" sz="4000" dirty="0"/>
          </a:p>
        </p:txBody>
      </p:sp>
      <p:pic>
        <p:nvPicPr>
          <p:cNvPr id="5" name="Content Placeholder 4">
            <a:extLst>
              <a:ext uri="{FF2B5EF4-FFF2-40B4-BE49-F238E27FC236}">
                <a16:creationId xmlns:a16="http://schemas.microsoft.com/office/drawing/2014/main" id="{37A90415-EA34-4E85-AB2A-BCC701FD73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8400" y="1943894"/>
            <a:ext cx="7315200" cy="4114800"/>
          </a:xfrm>
        </p:spPr>
      </p:pic>
    </p:spTree>
    <p:extLst>
      <p:ext uri="{BB962C8B-B14F-4D97-AF65-F5344CB8AC3E}">
        <p14:creationId xmlns:p14="http://schemas.microsoft.com/office/powerpoint/2010/main" val="559325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1235</TotalTime>
  <Words>2673</Words>
  <Application>Microsoft Office PowerPoint</Application>
  <PresentationFormat>Widescreen</PresentationFormat>
  <Paragraphs>92</Paragraphs>
  <Slides>13</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Myanmar Text</vt:lpstr>
      <vt:lpstr>Times New Roman</vt:lpstr>
      <vt:lpstr>Office Theme</vt:lpstr>
      <vt:lpstr>PowerPoint Presentation</vt:lpstr>
      <vt:lpstr>AI Job Careers</vt:lpstr>
      <vt:lpstr>PowerPoint Presentation</vt:lpstr>
      <vt:lpstr>Machine Learning Engineer</vt:lpstr>
      <vt:lpstr> </vt:lpstr>
      <vt:lpstr>Data Scientists</vt:lpstr>
      <vt:lpstr>AI Researcher</vt:lpstr>
      <vt:lpstr>AI Researcher</vt:lpstr>
      <vt:lpstr>Robotics Engineer</vt:lpstr>
      <vt:lpstr>Robotics Engineer</vt:lpstr>
      <vt:lpstr>Natural Language Processing(NLP)</vt:lpstr>
      <vt:lpstr>Natural Language Processing(NLP) Engineer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Khin Ma Ma</dc:creator>
  <cp:lastModifiedBy>Khin Ma Ma</cp:lastModifiedBy>
  <cp:revision>40</cp:revision>
  <dcterms:created xsi:type="dcterms:W3CDTF">2023-03-13T04:08:16Z</dcterms:created>
  <dcterms:modified xsi:type="dcterms:W3CDTF">2023-03-14T09:38:35Z</dcterms:modified>
</cp:coreProperties>
</file>