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73" r:id="rId2"/>
    <p:sldId id="257" r:id="rId3"/>
    <p:sldId id="263" r:id="rId4"/>
    <p:sldId id="261" r:id="rId5"/>
    <p:sldId id="271" r:id="rId6"/>
    <p:sldId id="262" r:id="rId7"/>
    <p:sldId id="269" r:id="rId8"/>
    <p:sldId id="270" r:id="rId9"/>
    <p:sldId id="264" r:id="rId10"/>
    <p:sldId id="260" r:id="rId11"/>
    <p:sldId id="259" r:id="rId12"/>
    <p:sldId id="258" r:id="rId13"/>
    <p:sldId id="272" r:id="rId14"/>
    <p:sldId id="265"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CC"/>
    <a:srgbClr val="FFCC00"/>
    <a:srgbClr val="000000"/>
    <a:srgbClr val="CCCC00"/>
    <a:srgbClr val="CC9900"/>
    <a:srgbClr val="808000"/>
    <a:srgbClr val="CCFF33"/>
    <a:srgbClr val="CC6600"/>
    <a:srgbClr val="99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69797" autoAdjust="0"/>
  </p:normalViewPr>
  <p:slideViewPr>
    <p:cSldViewPr snapToGrid="0">
      <p:cViewPr varScale="1">
        <p:scale>
          <a:sx n="50" d="100"/>
          <a:sy n="50" d="100"/>
        </p:scale>
        <p:origin x="150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FB80EF-FB0A-49F3-8D3D-3CAC65D8F563}" type="datetimeFigureOut">
              <a:rPr lang="en-US" smtClean="0"/>
              <a:t>3/17/2023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FD148A-7E02-4746-9FFD-C864AA3F9F6D}" type="slidenum">
              <a:rPr lang="en-US" smtClean="0"/>
              <a:t>‹#›</a:t>
            </a:fld>
            <a:endParaRPr lang="en-US"/>
          </a:p>
        </p:txBody>
      </p:sp>
    </p:spTree>
    <p:extLst>
      <p:ext uri="{BB962C8B-B14F-4D97-AF65-F5344CB8AC3E}">
        <p14:creationId xmlns:p14="http://schemas.microsoft.com/office/powerpoint/2010/main" val="909716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Preprocessing data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63FD148A-7E02-4746-9FFD-C864AA3F9F6D}" type="slidenum">
              <a:rPr lang="en-US" smtClean="0"/>
              <a:t>4</a:t>
            </a:fld>
            <a:endParaRPr lang="en-US"/>
          </a:p>
        </p:txBody>
      </p:sp>
    </p:spTree>
    <p:extLst>
      <p:ext uri="{BB962C8B-B14F-4D97-AF65-F5344CB8AC3E}">
        <p14:creationId xmlns:p14="http://schemas.microsoft.com/office/powerpoint/2010/main" val="3011808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selecting the most relevant features-</a:t>
            </a:r>
            <a:r>
              <a:rPr lang="my-MM" dirty="0"/>
              <a:t>သက်ဆိုင်ရာအင်္ဂါရပ်များကို ရွေးချယ်ခြင်း။</a:t>
            </a:r>
            <a:endParaRPr lang="en-US" dirty="0"/>
          </a:p>
        </p:txBody>
      </p:sp>
      <p:sp>
        <p:nvSpPr>
          <p:cNvPr id="4" name="Slide Number Placeholder 3"/>
          <p:cNvSpPr>
            <a:spLocks noGrp="1"/>
          </p:cNvSpPr>
          <p:nvPr>
            <p:ph type="sldNum" sz="quarter" idx="5"/>
          </p:nvPr>
        </p:nvSpPr>
        <p:spPr/>
        <p:txBody>
          <a:bodyPr/>
          <a:lstStyle/>
          <a:p>
            <a:fld id="{63FD148A-7E02-4746-9FFD-C864AA3F9F6D}" type="slidenum">
              <a:rPr lang="en-US" smtClean="0"/>
              <a:t>5</a:t>
            </a:fld>
            <a:endParaRPr lang="en-US"/>
          </a:p>
        </p:txBody>
      </p:sp>
    </p:spTree>
    <p:extLst>
      <p:ext uri="{BB962C8B-B14F-4D97-AF65-F5344CB8AC3E}">
        <p14:creationId xmlns:p14="http://schemas.microsoft.com/office/powerpoint/2010/main" val="69701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FD148A-7E02-4746-9FFD-C864AA3F9F6D}" type="slidenum">
              <a:rPr lang="en-US" smtClean="0"/>
              <a:t>6</a:t>
            </a:fld>
            <a:endParaRPr lang="en-US"/>
          </a:p>
        </p:txBody>
      </p:sp>
    </p:spTree>
    <p:extLst>
      <p:ext uri="{BB962C8B-B14F-4D97-AF65-F5344CB8AC3E}">
        <p14:creationId xmlns:p14="http://schemas.microsoft.com/office/powerpoint/2010/main" val="11214879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regression, and clustering-</a:t>
            </a:r>
          </a:p>
        </p:txBody>
      </p:sp>
      <p:sp>
        <p:nvSpPr>
          <p:cNvPr id="4" name="Slide Number Placeholder 3"/>
          <p:cNvSpPr>
            <a:spLocks noGrp="1"/>
          </p:cNvSpPr>
          <p:nvPr>
            <p:ph type="sldNum" sz="quarter" idx="5"/>
          </p:nvPr>
        </p:nvSpPr>
        <p:spPr/>
        <p:txBody>
          <a:bodyPr/>
          <a:lstStyle/>
          <a:p>
            <a:fld id="{63FD148A-7E02-4746-9FFD-C864AA3F9F6D}" type="slidenum">
              <a:rPr lang="en-US" smtClean="0"/>
              <a:t>9</a:t>
            </a:fld>
            <a:endParaRPr lang="en-US"/>
          </a:p>
        </p:txBody>
      </p:sp>
    </p:spTree>
    <p:extLst>
      <p:ext uri="{BB962C8B-B14F-4D97-AF65-F5344CB8AC3E}">
        <p14:creationId xmlns:p14="http://schemas.microsoft.com/office/powerpoint/2010/main" val="36578385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Hardware: Depending on the size of the dataset and complexity of the AI model, you may need access to high-performance computing resources such as GPUs or TPUs to speed up the training process.</a:t>
            </a:r>
          </a:p>
          <a:p>
            <a:r>
              <a:rPr lang="en-US" dirty="0"/>
              <a:t>GPUs-</a:t>
            </a:r>
            <a:r>
              <a:rPr lang="en-US" sz="1200" b="0" i="0" kern="1200" dirty="0">
                <a:solidFill>
                  <a:schemeClr val="tx1"/>
                </a:solidFill>
                <a:effectLst/>
                <a:latin typeface="+mn-lt"/>
                <a:ea typeface="+mn-ea"/>
                <a:cs typeface="+mn-cs"/>
              </a:rPr>
              <a:t>graphics processing units</a:t>
            </a:r>
          </a:p>
          <a:p>
            <a:r>
              <a:rPr lang="en-US" sz="1200" b="0" i="0" kern="1200" dirty="0">
                <a:solidFill>
                  <a:schemeClr val="tx1"/>
                </a:solidFill>
                <a:effectLst/>
                <a:latin typeface="+mn-lt"/>
                <a:ea typeface="+mn-ea"/>
                <a:cs typeface="+mn-cs"/>
              </a:rPr>
              <a:t>TPUs-Tensor Processing Units</a:t>
            </a:r>
            <a:endParaRPr lang="en-US" dirty="0"/>
          </a:p>
        </p:txBody>
      </p:sp>
      <p:sp>
        <p:nvSpPr>
          <p:cNvPr id="4" name="Slide Number Placeholder 3"/>
          <p:cNvSpPr>
            <a:spLocks noGrp="1"/>
          </p:cNvSpPr>
          <p:nvPr>
            <p:ph type="sldNum" sz="quarter" idx="5"/>
          </p:nvPr>
        </p:nvSpPr>
        <p:spPr/>
        <p:txBody>
          <a:bodyPr/>
          <a:lstStyle/>
          <a:p>
            <a:fld id="{63FD148A-7E02-4746-9FFD-C864AA3F9F6D}" type="slidenum">
              <a:rPr lang="en-US" smtClean="0"/>
              <a:t>10</a:t>
            </a:fld>
            <a:endParaRPr lang="en-US"/>
          </a:p>
        </p:txBody>
      </p:sp>
    </p:spTree>
    <p:extLst>
      <p:ext uri="{BB962C8B-B14F-4D97-AF65-F5344CB8AC3E}">
        <p14:creationId xmlns:p14="http://schemas.microsoft.com/office/powerpoint/2010/main" val="2818013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C9547-0C1B-4C80-808F-D28BBE8EA6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6E6FF0E-6D83-4500-B61B-9CEA432A74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476268B-76D1-42C0-BCBE-EE7B336E1A47}"/>
              </a:ext>
            </a:extLst>
          </p:cNvPr>
          <p:cNvSpPr>
            <a:spLocks noGrp="1"/>
          </p:cNvSpPr>
          <p:nvPr>
            <p:ph type="dt" sz="half" idx="10"/>
          </p:nvPr>
        </p:nvSpPr>
        <p:spPr/>
        <p:txBody>
          <a:bodyPr/>
          <a:lstStyle/>
          <a:p>
            <a:fld id="{2EB73741-1E8E-43A6-AF4D-80E9DC79023A}" type="datetimeFigureOut">
              <a:rPr lang="en-US" smtClean="0"/>
              <a:t>3/17/2023</a:t>
            </a:fld>
            <a:endParaRPr lang="en-US"/>
          </a:p>
        </p:txBody>
      </p:sp>
      <p:sp>
        <p:nvSpPr>
          <p:cNvPr id="5" name="Footer Placeholder 4">
            <a:extLst>
              <a:ext uri="{FF2B5EF4-FFF2-40B4-BE49-F238E27FC236}">
                <a16:creationId xmlns:a16="http://schemas.microsoft.com/office/drawing/2014/main" id="{BB0F854C-7020-43B1-B6BB-728CA4D61F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00CDA1-CB76-4B7E-9F56-84DA470D139A}"/>
              </a:ext>
            </a:extLst>
          </p:cNvPr>
          <p:cNvSpPr>
            <a:spLocks noGrp="1"/>
          </p:cNvSpPr>
          <p:nvPr>
            <p:ph type="sldNum" sz="quarter" idx="12"/>
          </p:nvPr>
        </p:nvSpPr>
        <p:spPr/>
        <p:txBody>
          <a:bodyPr/>
          <a:lstStyle/>
          <a:p>
            <a:fld id="{06CBD9D1-6011-4D3A-BAA8-ECBF935ACBB7}" type="slidenum">
              <a:rPr lang="en-US" smtClean="0"/>
              <a:t>‹#›</a:t>
            </a:fld>
            <a:endParaRPr lang="en-US"/>
          </a:p>
        </p:txBody>
      </p:sp>
    </p:spTree>
    <p:extLst>
      <p:ext uri="{BB962C8B-B14F-4D97-AF65-F5344CB8AC3E}">
        <p14:creationId xmlns:p14="http://schemas.microsoft.com/office/powerpoint/2010/main" val="694958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A3B22-4A0E-4F21-9675-3BD4801E947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C6EB318-FC4B-48BA-BFE9-E009B9E946E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A8D54D-2666-42E3-9133-87A5F49BDF41}"/>
              </a:ext>
            </a:extLst>
          </p:cNvPr>
          <p:cNvSpPr>
            <a:spLocks noGrp="1"/>
          </p:cNvSpPr>
          <p:nvPr>
            <p:ph type="dt" sz="half" idx="10"/>
          </p:nvPr>
        </p:nvSpPr>
        <p:spPr/>
        <p:txBody>
          <a:bodyPr/>
          <a:lstStyle/>
          <a:p>
            <a:fld id="{2EB73741-1E8E-43A6-AF4D-80E9DC79023A}" type="datetimeFigureOut">
              <a:rPr lang="en-US" smtClean="0"/>
              <a:t>3/17/2023</a:t>
            </a:fld>
            <a:endParaRPr lang="en-US"/>
          </a:p>
        </p:txBody>
      </p:sp>
      <p:sp>
        <p:nvSpPr>
          <p:cNvPr id="5" name="Footer Placeholder 4">
            <a:extLst>
              <a:ext uri="{FF2B5EF4-FFF2-40B4-BE49-F238E27FC236}">
                <a16:creationId xmlns:a16="http://schemas.microsoft.com/office/drawing/2014/main" id="{440FE129-948F-4001-9BEF-F12969F870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28A84C-0273-437F-AD53-1904725C1A5B}"/>
              </a:ext>
            </a:extLst>
          </p:cNvPr>
          <p:cNvSpPr>
            <a:spLocks noGrp="1"/>
          </p:cNvSpPr>
          <p:nvPr>
            <p:ph type="sldNum" sz="quarter" idx="12"/>
          </p:nvPr>
        </p:nvSpPr>
        <p:spPr/>
        <p:txBody>
          <a:bodyPr/>
          <a:lstStyle/>
          <a:p>
            <a:fld id="{06CBD9D1-6011-4D3A-BAA8-ECBF935ACBB7}" type="slidenum">
              <a:rPr lang="en-US" smtClean="0"/>
              <a:t>‹#›</a:t>
            </a:fld>
            <a:endParaRPr lang="en-US"/>
          </a:p>
        </p:txBody>
      </p:sp>
    </p:spTree>
    <p:extLst>
      <p:ext uri="{BB962C8B-B14F-4D97-AF65-F5344CB8AC3E}">
        <p14:creationId xmlns:p14="http://schemas.microsoft.com/office/powerpoint/2010/main" val="3721339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E7A072-0DDC-46DE-831A-BAEAB49DBC2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95386CC-93DA-41A4-A62D-CFD7E458D83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5A2716-414D-4B85-9252-C821CF2C6E9A}"/>
              </a:ext>
            </a:extLst>
          </p:cNvPr>
          <p:cNvSpPr>
            <a:spLocks noGrp="1"/>
          </p:cNvSpPr>
          <p:nvPr>
            <p:ph type="dt" sz="half" idx="10"/>
          </p:nvPr>
        </p:nvSpPr>
        <p:spPr/>
        <p:txBody>
          <a:bodyPr/>
          <a:lstStyle/>
          <a:p>
            <a:fld id="{2EB73741-1E8E-43A6-AF4D-80E9DC79023A}" type="datetimeFigureOut">
              <a:rPr lang="en-US" smtClean="0"/>
              <a:t>3/17/2023</a:t>
            </a:fld>
            <a:endParaRPr lang="en-US"/>
          </a:p>
        </p:txBody>
      </p:sp>
      <p:sp>
        <p:nvSpPr>
          <p:cNvPr id="5" name="Footer Placeholder 4">
            <a:extLst>
              <a:ext uri="{FF2B5EF4-FFF2-40B4-BE49-F238E27FC236}">
                <a16:creationId xmlns:a16="http://schemas.microsoft.com/office/drawing/2014/main" id="{693B3969-EC7D-4F0D-8935-572855D818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D827A6-9887-42F5-9C99-31293120B5C6}"/>
              </a:ext>
            </a:extLst>
          </p:cNvPr>
          <p:cNvSpPr>
            <a:spLocks noGrp="1"/>
          </p:cNvSpPr>
          <p:nvPr>
            <p:ph type="sldNum" sz="quarter" idx="12"/>
          </p:nvPr>
        </p:nvSpPr>
        <p:spPr/>
        <p:txBody>
          <a:bodyPr/>
          <a:lstStyle/>
          <a:p>
            <a:fld id="{06CBD9D1-6011-4D3A-BAA8-ECBF935ACBB7}" type="slidenum">
              <a:rPr lang="en-US" smtClean="0"/>
              <a:t>‹#›</a:t>
            </a:fld>
            <a:endParaRPr lang="en-US"/>
          </a:p>
        </p:txBody>
      </p:sp>
    </p:spTree>
    <p:extLst>
      <p:ext uri="{BB962C8B-B14F-4D97-AF65-F5344CB8AC3E}">
        <p14:creationId xmlns:p14="http://schemas.microsoft.com/office/powerpoint/2010/main" val="2724164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F9BB6-33CD-40EC-8F53-62228E3B86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0BB64-B7C3-4D98-8A7D-E4FB59582BE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A45AE2-F1F1-49D6-807C-F9D305816D70}"/>
              </a:ext>
            </a:extLst>
          </p:cNvPr>
          <p:cNvSpPr>
            <a:spLocks noGrp="1"/>
          </p:cNvSpPr>
          <p:nvPr>
            <p:ph type="dt" sz="half" idx="10"/>
          </p:nvPr>
        </p:nvSpPr>
        <p:spPr/>
        <p:txBody>
          <a:bodyPr/>
          <a:lstStyle/>
          <a:p>
            <a:fld id="{2EB73741-1E8E-43A6-AF4D-80E9DC79023A}" type="datetimeFigureOut">
              <a:rPr lang="en-US" smtClean="0"/>
              <a:t>3/17/2023</a:t>
            </a:fld>
            <a:endParaRPr lang="en-US"/>
          </a:p>
        </p:txBody>
      </p:sp>
      <p:sp>
        <p:nvSpPr>
          <p:cNvPr id="5" name="Footer Placeholder 4">
            <a:extLst>
              <a:ext uri="{FF2B5EF4-FFF2-40B4-BE49-F238E27FC236}">
                <a16:creationId xmlns:a16="http://schemas.microsoft.com/office/drawing/2014/main" id="{134DAC4F-8674-47E4-B5AD-D38D98CEDE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F26664-4D3C-4E80-B808-D0A981F12AC8}"/>
              </a:ext>
            </a:extLst>
          </p:cNvPr>
          <p:cNvSpPr>
            <a:spLocks noGrp="1"/>
          </p:cNvSpPr>
          <p:nvPr>
            <p:ph type="sldNum" sz="quarter" idx="12"/>
          </p:nvPr>
        </p:nvSpPr>
        <p:spPr/>
        <p:txBody>
          <a:bodyPr/>
          <a:lstStyle/>
          <a:p>
            <a:fld id="{06CBD9D1-6011-4D3A-BAA8-ECBF935ACBB7}" type="slidenum">
              <a:rPr lang="en-US" smtClean="0"/>
              <a:t>‹#›</a:t>
            </a:fld>
            <a:endParaRPr lang="en-US"/>
          </a:p>
        </p:txBody>
      </p:sp>
    </p:spTree>
    <p:extLst>
      <p:ext uri="{BB962C8B-B14F-4D97-AF65-F5344CB8AC3E}">
        <p14:creationId xmlns:p14="http://schemas.microsoft.com/office/powerpoint/2010/main" val="964739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730F-4C64-4C34-8B3F-6444637796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060FB2-2486-44F0-A8E8-94BE26CE00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2A7B656-7BBB-4CA6-A78D-410574BFF3E7}"/>
              </a:ext>
            </a:extLst>
          </p:cNvPr>
          <p:cNvSpPr>
            <a:spLocks noGrp="1"/>
          </p:cNvSpPr>
          <p:nvPr>
            <p:ph type="dt" sz="half" idx="10"/>
          </p:nvPr>
        </p:nvSpPr>
        <p:spPr/>
        <p:txBody>
          <a:bodyPr/>
          <a:lstStyle/>
          <a:p>
            <a:fld id="{2EB73741-1E8E-43A6-AF4D-80E9DC79023A}" type="datetimeFigureOut">
              <a:rPr lang="en-US" smtClean="0"/>
              <a:t>3/17/2023</a:t>
            </a:fld>
            <a:endParaRPr lang="en-US"/>
          </a:p>
        </p:txBody>
      </p:sp>
      <p:sp>
        <p:nvSpPr>
          <p:cNvPr id="5" name="Footer Placeholder 4">
            <a:extLst>
              <a:ext uri="{FF2B5EF4-FFF2-40B4-BE49-F238E27FC236}">
                <a16:creationId xmlns:a16="http://schemas.microsoft.com/office/drawing/2014/main" id="{3602CCFA-B066-4DC7-BA64-F05B70E6D9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15D786-34FD-46F2-BC44-F2B4BFD401B6}"/>
              </a:ext>
            </a:extLst>
          </p:cNvPr>
          <p:cNvSpPr>
            <a:spLocks noGrp="1"/>
          </p:cNvSpPr>
          <p:nvPr>
            <p:ph type="sldNum" sz="quarter" idx="12"/>
          </p:nvPr>
        </p:nvSpPr>
        <p:spPr/>
        <p:txBody>
          <a:bodyPr/>
          <a:lstStyle/>
          <a:p>
            <a:fld id="{06CBD9D1-6011-4D3A-BAA8-ECBF935ACBB7}" type="slidenum">
              <a:rPr lang="en-US" smtClean="0"/>
              <a:t>‹#›</a:t>
            </a:fld>
            <a:endParaRPr lang="en-US"/>
          </a:p>
        </p:txBody>
      </p:sp>
    </p:spTree>
    <p:extLst>
      <p:ext uri="{BB962C8B-B14F-4D97-AF65-F5344CB8AC3E}">
        <p14:creationId xmlns:p14="http://schemas.microsoft.com/office/powerpoint/2010/main" val="4060217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C6D6F-DA41-44C5-92AD-206B24D1FD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EF66FE-F741-4F2D-BA47-8A373B793FC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544DB3E-35A2-4650-8A4E-1EEDBE5757F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7CFB947-5313-4EBE-9CFA-A6560620BBB4}"/>
              </a:ext>
            </a:extLst>
          </p:cNvPr>
          <p:cNvSpPr>
            <a:spLocks noGrp="1"/>
          </p:cNvSpPr>
          <p:nvPr>
            <p:ph type="dt" sz="half" idx="10"/>
          </p:nvPr>
        </p:nvSpPr>
        <p:spPr/>
        <p:txBody>
          <a:bodyPr/>
          <a:lstStyle/>
          <a:p>
            <a:fld id="{2EB73741-1E8E-43A6-AF4D-80E9DC79023A}" type="datetimeFigureOut">
              <a:rPr lang="en-US" smtClean="0"/>
              <a:t>3/17/2023</a:t>
            </a:fld>
            <a:endParaRPr lang="en-US"/>
          </a:p>
        </p:txBody>
      </p:sp>
      <p:sp>
        <p:nvSpPr>
          <p:cNvPr id="6" name="Footer Placeholder 5">
            <a:extLst>
              <a:ext uri="{FF2B5EF4-FFF2-40B4-BE49-F238E27FC236}">
                <a16:creationId xmlns:a16="http://schemas.microsoft.com/office/drawing/2014/main" id="{3D3BE52C-3FA8-413A-BC41-5AF23314E8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18022F-643E-490A-86D3-1A0B9D5D71ED}"/>
              </a:ext>
            </a:extLst>
          </p:cNvPr>
          <p:cNvSpPr>
            <a:spLocks noGrp="1"/>
          </p:cNvSpPr>
          <p:nvPr>
            <p:ph type="sldNum" sz="quarter" idx="12"/>
          </p:nvPr>
        </p:nvSpPr>
        <p:spPr/>
        <p:txBody>
          <a:bodyPr/>
          <a:lstStyle/>
          <a:p>
            <a:fld id="{06CBD9D1-6011-4D3A-BAA8-ECBF935ACBB7}" type="slidenum">
              <a:rPr lang="en-US" smtClean="0"/>
              <a:t>‹#›</a:t>
            </a:fld>
            <a:endParaRPr lang="en-US"/>
          </a:p>
        </p:txBody>
      </p:sp>
    </p:spTree>
    <p:extLst>
      <p:ext uri="{BB962C8B-B14F-4D97-AF65-F5344CB8AC3E}">
        <p14:creationId xmlns:p14="http://schemas.microsoft.com/office/powerpoint/2010/main" val="2600651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3BE80-A7DD-4D6E-8966-F7196836E61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ECFAF03-A5C0-4FB0-BFAA-7857DFC5B5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15A23DA-74E5-407B-8334-AD6CE1075E8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9DB972-B50B-4812-AFF5-F03A40AE9B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D3741B7-66CD-4B4F-BC0E-5C63CB8749A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8A8A81-7588-446F-BC4D-E70B5E0962CE}"/>
              </a:ext>
            </a:extLst>
          </p:cNvPr>
          <p:cNvSpPr>
            <a:spLocks noGrp="1"/>
          </p:cNvSpPr>
          <p:nvPr>
            <p:ph type="dt" sz="half" idx="10"/>
          </p:nvPr>
        </p:nvSpPr>
        <p:spPr/>
        <p:txBody>
          <a:bodyPr/>
          <a:lstStyle/>
          <a:p>
            <a:fld id="{2EB73741-1E8E-43A6-AF4D-80E9DC79023A}" type="datetimeFigureOut">
              <a:rPr lang="en-US" smtClean="0"/>
              <a:t>3/17/2023</a:t>
            </a:fld>
            <a:endParaRPr lang="en-US"/>
          </a:p>
        </p:txBody>
      </p:sp>
      <p:sp>
        <p:nvSpPr>
          <p:cNvPr id="8" name="Footer Placeholder 7">
            <a:extLst>
              <a:ext uri="{FF2B5EF4-FFF2-40B4-BE49-F238E27FC236}">
                <a16:creationId xmlns:a16="http://schemas.microsoft.com/office/drawing/2014/main" id="{FA49374D-30C3-4E3E-BD31-71D27B5E828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5D4F3B-38B5-4449-A78D-5A871D813F3F}"/>
              </a:ext>
            </a:extLst>
          </p:cNvPr>
          <p:cNvSpPr>
            <a:spLocks noGrp="1"/>
          </p:cNvSpPr>
          <p:nvPr>
            <p:ph type="sldNum" sz="quarter" idx="12"/>
          </p:nvPr>
        </p:nvSpPr>
        <p:spPr/>
        <p:txBody>
          <a:bodyPr/>
          <a:lstStyle/>
          <a:p>
            <a:fld id="{06CBD9D1-6011-4D3A-BAA8-ECBF935ACBB7}" type="slidenum">
              <a:rPr lang="en-US" smtClean="0"/>
              <a:t>‹#›</a:t>
            </a:fld>
            <a:endParaRPr lang="en-US"/>
          </a:p>
        </p:txBody>
      </p:sp>
    </p:spTree>
    <p:extLst>
      <p:ext uri="{BB962C8B-B14F-4D97-AF65-F5344CB8AC3E}">
        <p14:creationId xmlns:p14="http://schemas.microsoft.com/office/powerpoint/2010/main" val="403430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F2D42-1FEB-4B5A-A1FD-60C8491FD04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28475F4-2969-4D21-9C18-F286360A8B4E}"/>
              </a:ext>
            </a:extLst>
          </p:cNvPr>
          <p:cNvSpPr>
            <a:spLocks noGrp="1"/>
          </p:cNvSpPr>
          <p:nvPr>
            <p:ph type="dt" sz="half" idx="10"/>
          </p:nvPr>
        </p:nvSpPr>
        <p:spPr/>
        <p:txBody>
          <a:bodyPr/>
          <a:lstStyle/>
          <a:p>
            <a:fld id="{2EB73741-1E8E-43A6-AF4D-80E9DC79023A}" type="datetimeFigureOut">
              <a:rPr lang="en-US" smtClean="0"/>
              <a:t>3/17/2023</a:t>
            </a:fld>
            <a:endParaRPr lang="en-US"/>
          </a:p>
        </p:txBody>
      </p:sp>
      <p:sp>
        <p:nvSpPr>
          <p:cNvPr id="4" name="Footer Placeholder 3">
            <a:extLst>
              <a:ext uri="{FF2B5EF4-FFF2-40B4-BE49-F238E27FC236}">
                <a16:creationId xmlns:a16="http://schemas.microsoft.com/office/drawing/2014/main" id="{0D374B3E-9444-4E0F-8536-177DCF630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EEDA0E6-0CE9-4119-91AD-AAE9D05B90D2}"/>
              </a:ext>
            </a:extLst>
          </p:cNvPr>
          <p:cNvSpPr>
            <a:spLocks noGrp="1"/>
          </p:cNvSpPr>
          <p:nvPr>
            <p:ph type="sldNum" sz="quarter" idx="12"/>
          </p:nvPr>
        </p:nvSpPr>
        <p:spPr/>
        <p:txBody>
          <a:bodyPr/>
          <a:lstStyle/>
          <a:p>
            <a:fld id="{06CBD9D1-6011-4D3A-BAA8-ECBF935ACBB7}" type="slidenum">
              <a:rPr lang="en-US" smtClean="0"/>
              <a:t>‹#›</a:t>
            </a:fld>
            <a:endParaRPr lang="en-US"/>
          </a:p>
        </p:txBody>
      </p:sp>
    </p:spTree>
    <p:extLst>
      <p:ext uri="{BB962C8B-B14F-4D97-AF65-F5344CB8AC3E}">
        <p14:creationId xmlns:p14="http://schemas.microsoft.com/office/powerpoint/2010/main" val="185467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84C0C0-BF42-45C8-8AF9-C88FBC097E35}"/>
              </a:ext>
            </a:extLst>
          </p:cNvPr>
          <p:cNvSpPr>
            <a:spLocks noGrp="1"/>
          </p:cNvSpPr>
          <p:nvPr>
            <p:ph type="dt" sz="half" idx="10"/>
          </p:nvPr>
        </p:nvSpPr>
        <p:spPr/>
        <p:txBody>
          <a:bodyPr/>
          <a:lstStyle/>
          <a:p>
            <a:fld id="{2EB73741-1E8E-43A6-AF4D-80E9DC79023A}" type="datetimeFigureOut">
              <a:rPr lang="en-US" smtClean="0"/>
              <a:t>3/17/2023</a:t>
            </a:fld>
            <a:endParaRPr lang="en-US"/>
          </a:p>
        </p:txBody>
      </p:sp>
      <p:sp>
        <p:nvSpPr>
          <p:cNvPr id="3" name="Footer Placeholder 2">
            <a:extLst>
              <a:ext uri="{FF2B5EF4-FFF2-40B4-BE49-F238E27FC236}">
                <a16:creationId xmlns:a16="http://schemas.microsoft.com/office/drawing/2014/main" id="{2DEA52A8-E764-432A-8C18-C9FE82DDCF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531FFEF-D568-44A6-B411-E7A5B8FBC9C8}"/>
              </a:ext>
            </a:extLst>
          </p:cNvPr>
          <p:cNvSpPr>
            <a:spLocks noGrp="1"/>
          </p:cNvSpPr>
          <p:nvPr>
            <p:ph type="sldNum" sz="quarter" idx="12"/>
          </p:nvPr>
        </p:nvSpPr>
        <p:spPr/>
        <p:txBody>
          <a:bodyPr/>
          <a:lstStyle/>
          <a:p>
            <a:fld id="{06CBD9D1-6011-4D3A-BAA8-ECBF935ACBB7}" type="slidenum">
              <a:rPr lang="en-US" smtClean="0"/>
              <a:t>‹#›</a:t>
            </a:fld>
            <a:endParaRPr lang="en-US"/>
          </a:p>
        </p:txBody>
      </p:sp>
    </p:spTree>
    <p:extLst>
      <p:ext uri="{BB962C8B-B14F-4D97-AF65-F5344CB8AC3E}">
        <p14:creationId xmlns:p14="http://schemas.microsoft.com/office/powerpoint/2010/main" val="1960798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7446F-5B2A-4F54-992F-9E1955F076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8E1E9F-F44F-45E5-BE14-2964ADA258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BB70390-814D-404D-A95B-4351298A4A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C6950E4-FA90-4E9D-92BD-A5491DA403E6}"/>
              </a:ext>
            </a:extLst>
          </p:cNvPr>
          <p:cNvSpPr>
            <a:spLocks noGrp="1"/>
          </p:cNvSpPr>
          <p:nvPr>
            <p:ph type="dt" sz="half" idx="10"/>
          </p:nvPr>
        </p:nvSpPr>
        <p:spPr/>
        <p:txBody>
          <a:bodyPr/>
          <a:lstStyle/>
          <a:p>
            <a:fld id="{2EB73741-1E8E-43A6-AF4D-80E9DC79023A}" type="datetimeFigureOut">
              <a:rPr lang="en-US" smtClean="0"/>
              <a:t>3/17/2023</a:t>
            </a:fld>
            <a:endParaRPr lang="en-US"/>
          </a:p>
        </p:txBody>
      </p:sp>
      <p:sp>
        <p:nvSpPr>
          <p:cNvPr id="6" name="Footer Placeholder 5">
            <a:extLst>
              <a:ext uri="{FF2B5EF4-FFF2-40B4-BE49-F238E27FC236}">
                <a16:creationId xmlns:a16="http://schemas.microsoft.com/office/drawing/2014/main" id="{3D87DFFB-BBF5-45F7-9D72-ACB1AC1652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FAF32E-A73C-4DA0-9D2C-A07AEA302119}"/>
              </a:ext>
            </a:extLst>
          </p:cNvPr>
          <p:cNvSpPr>
            <a:spLocks noGrp="1"/>
          </p:cNvSpPr>
          <p:nvPr>
            <p:ph type="sldNum" sz="quarter" idx="12"/>
          </p:nvPr>
        </p:nvSpPr>
        <p:spPr/>
        <p:txBody>
          <a:bodyPr/>
          <a:lstStyle/>
          <a:p>
            <a:fld id="{06CBD9D1-6011-4D3A-BAA8-ECBF935ACBB7}" type="slidenum">
              <a:rPr lang="en-US" smtClean="0"/>
              <a:t>‹#›</a:t>
            </a:fld>
            <a:endParaRPr lang="en-US"/>
          </a:p>
        </p:txBody>
      </p:sp>
    </p:spTree>
    <p:extLst>
      <p:ext uri="{BB962C8B-B14F-4D97-AF65-F5344CB8AC3E}">
        <p14:creationId xmlns:p14="http://schemas.microsoft.com/office/powerpoint/2010/main" val="2221058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76EC7-ED53-46FD-B12F-5582512255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C6DA10-D146-4E95-ADCD-034C3B0DD2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E0176B5-4CB5-4F14-98B8-EF548B1BE0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DE18BC8-806B-41B4-95F6-4CDDFE0E428B}"/>
              </a:ext>
            </a:extLst>
          </p:cNvPr>
          <p:cNvSpPr>
            <a:spLocks noGrp="1"/>
          </p:cNvSpPr>
          <p:nvPr>
            <p:ph type="dt" sz="half" idx="10"/>
          </p:nvPr>
        </p:nvSpPr>
        <p:spPr/>
        <p:txBody>
          <a:bodyPr/>
          <a:lstStyle/>
          <a:p>
            <a:fld id="{2EB73741-1E8E-43A6-AF4D-80E9DC79023A}" type="datetimeFigureOut">
              <a:rPr lang="en-US" smtClean="0"/>
              <a:t>3/17/2023</a:t>
            </a:fld>
            <a:endParaRPr lang="en-US"/>
          </a:p>
        </p:txBody>
      </p:sp>
      <p:sp>
        <p:nvSpPr>
          <p:cNvPr id="6" name="Footer Placeholder 5">
            <a:extLst>
              <a:ext uri="{FF2B5EF4-FFF2-40B4-BE49-F238E27FC236}">
                <a16:creationId xmlns:a16="http://schemas.microsoft.com/office/drawing/2014/main" id="{48C99845-674D-4DC2-ACA9-89DE03AD5E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ECA487-CA2B-4EFF-8430-17D40F8ECC0F}"/>
              </a:ext>
            </a:extLst>
          </p:cNvPr>
          <p:cNvSpPr>
            <a:spLocks noGrp="1"/>
          </p:cNvSpPr>
          <p:nvPr>
            <p:ph type="sldNum" sz="quarter" idx="12"/>
          </p:nvPr>
        </p:nvSpPr>
        <p:spPr/>
        <p:txBody>
          <a:bodyPr/>
          <a:lstStyle/>
          <a:p>
            <a:fld id="{06CBD9D1-6011-4D3A-BAA8-ECBF935ACBB7}" type="slidenum">
              <a:rPr lang="en-US" smtClean="0"/>
              <a:t>‹#›</a:t>
            </a:fld>
            <a:endParaRPr lang="en-US"/>
          </a:p>
        </p:txBody>
      </p:sp>
    </p:spTree>
    <p:extLst>
      <p:ext uri="{BB962C8B-B14F-4D97-AF65-F5344CB8AC3E}">
        <p14:creationId xmlns:p14="http://schemas.microsoft.com/office/powerpoint/2010/main" val="2011113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8C681C-06A2-4407-8FB1-1571917C35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C2B038-5696-4983-BE3C-F066064015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CEABF9-93EF-4927-903C-97D46E3B43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B73741-1E8E-43A6-AF4D-80E9DC79023A}" type="datetimeFigureOut">
              <a:rPr lang="en-US" smtClean="0"/>
              <a:t>3/17/2023</a:t>
            </a:fld>
            <a:endParaRPr lang="en-US"/>
          </a:p>
        </p:txBody>
      </p:sp>
      <p:sp>
        <p:nvSpPr>
          <p:cNvPr id="5" name="Footer Placeholder 4">
            <a:extLst>
              <a:ext uri="{FF2B5EF4-FFF2-40B4-BE49-F238E27FC236}">
                <a16:creationId xmlns:a16="http://schemas.microsoft.com/office/drawing/2014/main" id="{68B00136-7696-4E7C-AF99-C2921675A2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214F249-F529-4B62-99D6-A504763FC4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CBD9D1-6011-4D3A-BAA8-ECBF935ACBB7}" type="slidenum">
              <a:rPr lang="en-US" smtClean="0"/>
              <a:t>‹#›</a:t>
            </a:fld>
            <a:endParaRPr lang="en-US"/>
          </a:p>
        </p:txBody>
      </p:sp>
    </p:spTree>
    <p:extLst>
      <p:ext uri="{BB962C8B-B14F-4D97-AF65-F5344CB8AC3E}">
        <p14:creationId xmlns:p14="http://schemas.microsoft.com/office/powerpoint/2010/main" val="24771937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slide" Target="slide9.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4D5C40-2296-4914-B195-D635DC891E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
        <p:nvSpPr>
          <p:cNvPr id="7" name="TextBox 6">
            <a:extLst>
              <a:ext uri="{FF2B5EF4-FFF2-40B4-BE49-F238E27FC236}">
                <a16:creationId xmlns:a16="http://schemas.microsoft.com/office/drawing/2014/main" id="{698707F6-6FCD-43A8-B484-C365D8082DE9}"/>
              </a:ext>
            </a:extLst>
          </p:cNvPr>
          <p:cNvSpPr txBox="1"/>
          <p:nvPr/>
        </p:nvSpPr>
        <p:spPr>
          <a:xfrm>
            <a:off x="331303" y="356512"/>
            <a:ext cx="7659757"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What do you need to create a simple AI?</a:t>
            </a:r>
          </a:p>
        </p:txBody>
      </p:sp>
    </p:spTree>
    <p:extLst>
      <p:ext uri="{BB962C8B-B14F-4D97-AF65-F5344CB8AC3E}">
        <p14:creationId xmlns:p14="http://schemas.microsoft.com/office/powerpoint/2010/main" val="5216847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B51B5-B6BC-40D8-A638-23D18EA61159}"/>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Hardware</a:t>
            </a:r>
          </a:p>
        </p:txBody>
      </p:sp>
      <p:sp>
        <p:nvSpPr>
          <p:cNvPr id="3" name="Content Placeholder 2">
            <a:extLst>
              <a:ext uri="{FF2B5EF4-FFF2-40B4-BE49-F238E27FC236}">
                <a16:creationId xmlns:a16="http://schemas.microsoft.com/office/drawing/2014/main" id="{6C01F656-BE57-4897-AE97-8C7D40572CE2}"/>
              </a:ext>
            </a:extLst>
          </p:cNvPr>
          <p:cNvSpPr>
            <a:spLocks noGrp="1"/>
          </p:cNvSpPr>
          <p:nvPr>
            <p:ph idx="1"/>
          </p:nvPr>
        </p:nvSpPr>
        <p:spPr/>
        <p:txBody>
          <a:bodyPr/>
          <a:lstStyle/>
          <a:p>
            <a:r>
              <a:rPr lang="en-US" dirty="0"/>
              <a:t>Hardware: You will need a powerful computer or server to train and run your AI model.</a:t>
            </a:r>
          </a:p>
          <a:p>
            <a:endParaRPr lang="en-US" dirty="0"/>
          </a:p>
        </p:txBody>
      </p:sp>
      <p:pic>
        <p:nvPicPr>
          <p:cNvPr id="5" name="Picture 4">
            <a:extLst>
              <a:ext uri="{FF2B5EF4-FFF2-40B4-BE49-F238E27FC236}">
                <a16:creationId xmlns:a16="http://schemas.microsoft.com/office/drawing/2014/main" id="{A7BE7CC1-1270-45E7-8581-C5208E266D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3228" y="2309253"/>
            <a:ext cx="5944430" cy="4002647"/>
          </a:xfrm>
          <a:prstGeom prst="rect">
            <a:avLst/>
          </a:prstGeom>
        </p:spPr>
      </p:pic>
      <mc:AlternateContent xmlns:mc="http://schemas.openxmlformats.org/markup-compatibility/2006" xmlns:pslz="http://schemas.microsoft.com/office/powerpoint/2016/slidezoom">
        <mc:Choice Requires="pslz">
          <p:graphicFrame>
            <p:nvGraphicFramePr>
              <p:cNvPr id="6" name="Slide Zoom 5">
                <a:extLst>
                  <a:ext uri="{FF2B5EF4-FFF2-40B4-BE49-F238E27FC236}">
                    <a16:creationId xmlns:a16="http://schemas.microsoft.com/office/drawing/2014/main" id="{5BED79CB-9B0F-4750-8D02-B9F18477B40F}"/>
                  </a:ext>
                </a:extLst>
              </p:cNvPr>
              <p:cNvGraphicFramePr>
                <a:graphicFrameLocks noChangeAspect="1"/>
              </p:cNvGraphicFramePr>
              <p:nvPr>
                <p:extLst>
                  <p:ext uri="{D42A27DB-BD31-4B8C-83A1-F6EECF244321}">
                    <p14:modId xmlns:p14="http://schemas.microsoft.com/office/powerpoint/2010/main" val="1295905140"/>
                  </p:ext>
                </p:extLst>
              </p:nvPr>
            </p:nvGraphicFramePr>
            <p:xfrm>
              <a:off x="1447800" y="4838700"/>
              <a:ext cx="3048000" cy="1714500"/>
            </p:xfrm>
            <a:graphic>
              <a:graphicData uri="http://schemas.microsoft.com/office/powerpoint/2016/slidezoom">
                <pslz:sldZm>
                  <pslz:sldZmObj sldId="264" cId="322680580">
                    <pslz:zmPr id="{46D53BB8-64BC-47EF-B87B-BEFF24D7BD85}" returnToParent="0" transitionDur="1000">
                      <p166:blipFill xmlns:p166="http://schemas.microsoft.com/office/powerpoint/2016/6/main">
                        <a:blip r:embed="rId4"/>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6" name="Slide Zoom 5">
                <a:hlinkClick r:id="rId5" action="ppaction://hlinksldjump"/>
                <a:extLst>
                  <a:ext uri="{FF2B5EF4-FFF2-40B4-BE49-F238E27FC236}">
                    <a16:creationId xmlns:a16="http://schemas.microsoft.com/office/drawing/2014/main" id="{5BED79CB-9B0F-4750-8D02-B9F18477B40F}"/>
                  </a:ext>
                </a:extLst>
              </p:cNvPr>
              <p:cNvPicPr>
                <a:picLocks noGrp="1" noRot="1" noChangeAspect="1" noMove="1" noResize="1" noEditPoints="1" noAdjustHandles="1" noChangeArrowheads="1" noChangeShapeType="1"/>
              </p:cNvPicPr>
              <p:nvPr/>
            </p:nvPicPr>
            <p:blipFill>
              <a:blip r:embed="rId6"/>
              <a:stretch>
                <a:fillRect/>
              </a:stretch>
            </p:blipFill>
            <p:spPr>
              <a:xfrm>
                <a:off x="1447800" y="4838700"/>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372563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F9506-FCDE-431B-BCC7-0B92D0A5C53E}"/>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Model Training</a:t>
            </a:r>
          </a:p>
        </p:txBody>
      </p:sp>
      <p:sp>
        <p:nvSpPr>
          <p:cNvPr id="3" name="Content Placeholder 2">
            <a:extLst>
              <a:ext uri="{FF2B5EF4-FFF2-40B4-BE49-F238E27FC236}">
                <a16:creationId xmlns:a16="http://schemas.microsoft.com/office/drawing/2014/main" id="{1AA94FC1-EE4A-4DC3-8703-1E87C0514128}"/>
              </a:ext>
            </a:extLst>
          </p:cNvPr>
          <p:cNvSpPr>
            <a:spLocks noGrp="1"/>
          </p:cNvSpPr>
          <p:nvPr>
            <p:ph idx="1"/>
          </p:nvPr>
        </p:nvSpPr>
        <p:spPr/>
        <p:txBody>
          <a:bodyPr/>
          <a:lstStyle/>
          <a:p>
            <a:r>
              <a:rPr lang="en-US" dirty="0"/>
              <a:t>An AI model refers to a specific type of artificial intelligence that has been trained on a dataset to perform a specific task</a:t>
            </a:r>
          </a:p>
          <a:p>
            <a:r>
              <a:rPr lang="en-US" dirty="0"/>
              <a:t>Model </a:t>
            </a:r>
            <a:r>
              <a:rPr lang="en-US" dirty="0" err="1"/>
              <a:t>training:During</a:t>
            </a:r>
            <a:r>
              <a:rPr lang="en-US" dirty="0"/>
              <a:t> training, the model will learn to recognize patterns and features in the data.</a:t>
            </a:r>
          </a:p>
          <a:p>
            <a:r>
              <a:rPr lang="en-US" dirty="0"/>
              <a:t>AI model training is the process of teaching an artificial intelligence model to perform a specific task or make accurate predictions by presenting it with a set of input data and corresponding output labels.</a:t>
            </a:r>
          </a:p>
        </p:txBody>
      </p:sp>
    </p:spTree>
    <p:extLst>
      <p:ext uri="{BB962C8B-B14F-4D97-AF65-F5344CB8AC3E}">
        <p14:creationId xmlns:p14="http://schemas.microsoft.com/office/powerpoint/2010/main" val="1959082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DBDC3-81F4-44BD-A232-85072C954713}"/>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Model Tuning</a:t>
            </a:r>
          </a:p>
        </p:txBody>
      </p:sp>
      <p:sp>
        <p:nvSpPr>
          <p:cNvPr id="3" name="Content Placeholder 2">
            <a:extLst>
              <a:ext uri="{FF2B5EF4-FFF2-40B4-BE49-F238E27FC236}">
                <a16:creationId xmlns:a16="http://schemas.microsoft.com/office/drawing/2014/main" id="{A52A8CC1-9C1E-4895-BB02-4A1068FC4A88}"/>
              </a:ext>
            </a:extLst>
          </p:cNvPr>
          <p:cNvSpPr>
            <a:spLocks noGrp="1"/>
          </p:cNvSpPr>
          <p:nvPr>
            <p:ph idx="1"/>
          </p:nvPr>
        </p:nvSpPr>
        <p:spPr/>
        <p:txBody>
          <a:bodyPr/>
          <a:lstStyle/>
          <a:p>
            <a:r>
              <a:rPr lang="en-US" dirty="0"/>
              <a:t>Model tuning: If the model is not performing well enough, you may need to tune its parameters or change the model architecture.</a:t>
            </a:r>
          </a:p>
          <a:p>
            <a:r>
              <a:rPr lang="en-US" dirty="0"/>
              <a:t>Model selection: Choose an appropriate model architecture for the task at hand. For example, for text classification, you may use a recurrent neural network (RNN), while for voice recognition, you may use a convolutional neural network (CNN)</a:t>
            </a:r>
          </a:p>
          <a:p>
            <a:endParaRPr lang="en-US" dirty="0"/>
          </a:p>
          <a:p>
            <a:endParaRPr lang="en-US" dirty="0"/>
          </a:p>
        </p:txBody>
      </p:sp>
    </p:spTree>
    <p:extLst>
      <p:ext uri="{BB962C8B-B14F-4D97-AF65-F5344CB8AC3E}">
        <p14:creationId xmlns:p14="http://schemas.microsoft.com/office/powerpoint/2010/main" val="1673393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C83EA-3043-4A01-B2C2-6E5D7E599061}"/>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Time and Expertise</a:t>
            </a:r>
          </a:p>
        </p:txBody>
      </p:sp>
      <p:sp>
        <p:nvSpPr>
          <p:cNvPr id="3" name="Content Placeholder 2">
            <a:extLst>
              <a:ext uri="{FF2B5EF4-FFF2-40B4-BE49-F238E27FC236}">
                <a16:creationId xmlns:a16="http://schemas.microsoft.com/office/drawing/2014/main" id="{6D06AA74-F483-480B-8B3A-E5B3FE9146A5}"/>
              </a:ext>
            </a:extLst>
          </p:cNvPr>
          <p:cNvSpPr>
            <a:spLocks noGrp="1"/>
          </p:cNvSpPr>
          <p:nvPr>
            <p:ph idx="1"/>
          </p:nvPr>
        </p:nvSpPr>
        <p:spPr/>
        <p:txBody>
          <a:bodyPr>
            <a:normAutofit fontScale="92500" lnSpcReduction="10000"/>
          </a:bodyPr>
          <a:lstStyle/>
          <a:p>
            <a:r>
              <a:rPr lang="en-US" dirty="0"/>
              <a:t>"Time" and "Expertise" refer to two important resources that are required to successfully develop and deploy AI applications.</a:t>
            </a:r>
          </a:p>
          <a:p>
            <a:r>
              <a:rPr lang="en-US" dirty="0"/>
              <a:t>1."Time" refers to the amount of time it takes to complete each stage of the AI development process, from data preparation and model building to deployment and maintenance. </a:t>
            </a:r>
          </a:p>
          <a:p>
            <a:r>
              <a:rPr lang="en-US" dirty="0"/>
              <a:t>Developing and training AI models can be a time-consuming process, especially when working with large datasets or complex models.</a:t>
            </a:r>
          </a:p>
          <a:p>
            <a:r>
              <a:rPr lang="en-US" dirty="0"/>
              <a:t>2."Expertise" refers to the specialized knowledge and skills required to design, build, and deploy AI applications.</a:t>
            </a:r>
          </a:p>
          <a:p>
            <a:r>
              <a:rPr lang="en-US" dirty="0"/>
              <a:t>Having access to sufficient time and expertise can help ensure that AI projects are completed on time, on budget, and with high-quality results.</a:t>
            </a:r>
          </a:p>
        </p:txBody>
      </p:sp>
    </p:spTree>
    <p:extLst>
      <p:ext uri="{BB962C8B-B14F-4D97-AF65-F5344CB8AC3E}">
        <p14:creationId xmlns:p14="http://schemas.microsoft.com/office/powerpoint/2010/main" val="2676032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ACE10-ACDF-4B58-8B1E-13095A783357}"/>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How to train ai model to identify images, voice , text , video ,</a:t>
            </a:r>
            <a:r>
              <a:rPr lang="en-US" sz="4000" b="1" dirty="0" err="1">
                <a:latin typeface="Times New Roman" panose="02020603050405020304" pitchFamily="18" charset="0"/>
                <a:cs typeface="Times New Roman" panose="02020603050405020304" pitchFamily="18" charset="0"/>
              </a:rPr>
              <a:t>etc</a:t>
            </a:r>
            <a:endParaRPr lang="en-US"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48D3700-7B71-4D18-856B-986FE1E5BC39}"/>
              </a:ext>
            </a:extLst>
          </p:cNvPr>
          <p:cNvSpPr>
            <a:spLocks noGrp="1"/>
          </p:cNvSpPr>
          <p:nvPr>
            <p:ph idx="1"/>
          </p:nvPr>
        </p:nvSpPr>
        <p:spPr>
          <a:xfrm>
            <a:off x="838200" y="1785868"/>
            <a:ext cx="10515600" cy="4351338"/>
          </a:xfrm>
        </p:spPr>
        <p:txBody>
          <a:bodyPr>
            <a:normAutofit fontScale="92500" lnSpcReduction="20000"/>
          </a:bodyPr>
          <a:lstStyle/>
          <a:p>
            <a:r>
              <a:rPr lang="en-US" dirty="0"/>
              <a:t>Convolutional Neural Networks (CNNs) are a popular type of neural network used for image recognition, object detection, and other computer vision tasks. Here are the steps to use CNN in Python:</a:t>
            </a:r>
          </a:p>
          <a:p>
            <a:r>
              <a:rPr lang="en-US" dirty="0"/>
              <a:t>First, you need to install the required libraries such as TensorFlow, </a:t>
            </a:r>
            <a:r>
              <a:rPr lang="en-US" dirty="0" err="1"/>
              <a:t>Keras</a:t>
            </a:r>
            <a:r>
              <a:rPr lang="en-US" dirty="0"/>
              <a:t>, and NumPy. You can do this by using pip, a package manager for Python.</a:t>
            </a:r>
          </a:p>
          <a:p>
            <a:r>
              <a:rPr lang="en-US" dirty="0"/>
              <a:t>need to load the data set you want to train the CNN on. You can use the </a:t>
            </a:r>
            <a:r>
              <a:rPr lang="en-US" dirty="0" err="1"/>
              <a:t>Keras</a:t>
            </a:r>
            <a:r>
              <a:rPr lang="en-US" dirty="0"/>
              <a:t> library to load common data sets such as MNIST or CIFAR-10.</a:t>
            </a:r>
          </a:p>
          <a:p>
            <a:r>
              <a:rPr lang="en-US" dirty="0"/>
              <a:t>Train </a:t>
            </a:r>
            <a:r>
              <a:rPr lang="en-US" dirty="0" err="1"/>
              <a:t>Model:You</a:t>
            </a:r>
            <a:r>
              <a:rPr lang="en-US" dirty="0"/>
              <a:t> can use the fit() method in </a:t>
            </a:r>
            <a:r>
              <a:rPr lang="en-US" dirty="0" err="1"/>
              <a:t>Keras</a:t>
            </a:r>
            <a:r>
              <a:rPr lang="en-US" dirty="0"/>
              <a:t> to train the model.</a:t>
            </a:r>
          </a:p>
          <a:p>
            <a:r>
              <a:rPr lang="en-US" dirty="0"/>
              <a:t>Evaluate </a:t>
            </a:r>
            <a:r>
              <a:rPr lang="en-US" dirty="0" err="1"/>
              <a:t>Model:You</a:t>
            </a:r>
            <a:r>
              <a:rPr lang="en-US" dirty="0"/>
              <a:t> can use the evaluate() method in </a:t>
            </a:r>
            <a:r>
              <a:rPr lang="en-US" dirty="0" err="1"/>
              <a:t>Keras</a:t>
            </a:r>
            <a:r>
              <a:rPr lang="en-US" dirty="0"/>
              <a:t> to evaluate the accuracy of the model.</a:t>
            </a:r>
          </a:p>
          <a:p>
            <a:r>
              <a:rPr lang="en-US" dirty="0"/>
              <a:t>Make </a:t>
            </a:r>
            <a:r>
              <a:rPr lang="en-US" dirty="0" err="1"/>
              <a:t>Predictions:You</a:t>
            </a:r>
            <a:r>
              <a:rPr lang="en-US" dirty="0"/>
              <a:t> can use the predict() method in </a:t>
            </a:r>
            <a:r>
              <a:rPr lang="en-US" dirty="0" err="1"/>
              <a:t>Keras</a:t>
            </a:r>
            <a:r>
              <a:rPr lang="en-US" dirty="0"/>
              <a:t> to make predictions on new images.</a:t>
            </a:r>
          </a:p>
        </p:txBody>
      </p:sp>
    </p:spTree>
    <p:extLst>
      <p:ext uri="{BB962C8B-B14F-4D97-AF65-F5344CB8AC3E}">
        <p14:creationId xmlns:p14="http://schemas.microsoft.com/office/powerpoint/2010/main" val="22444437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2CE7C94-7A53-4353-BE9E-DD9F03494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2666" y="1524238"/>
            <a:ext cx="6666667" cy="3809524"/>
          </a:xfrm>
          <a:prstGeom prst="rect">
            <a:avLst/>
          </a:prstGeom>
        </p:spPr>
      </p:pic>
      <p:sp>
        <p:nvSpPr>
          <p:cNvPr id="7" name="TextBox 6">
            <a:extLst>
              <a:ext uri="{FF2B5EF4-FFF2-40B4-BE49-F238E27FC236}">
                <a16:creationId xmlns:a16="http://schemas.microsoft.com/office/drawing/2014/main" id="{AC35F70E-394D-4FA2-9209-0D9AE093C19A}"/>
              </a:ext>
            </a:extLst>
          </p:cNvPr>
          <p:cNvSpPr txBox="1"/>
          <p:nvPr/>
        </p:nvSpPr>
        <p:spPr>
          <a:xfrm>
            <a:off x="2941983" y="3843131"/>
            <a:ext cx="2928730" cy="1200329"/>
          </a:xfrm>
          <a:prstGeom prst="rect">
            <a:avLst/>
          </a:prstGeom>
          <a:noFill/>
        </p:spPr>
        <p:txBody>
          <a:bodyPr wrap="square" rtlCol="0">
            <a:spAutoFit/>
          </a:bodyPr>
          <a:lstStyle/>
          <a:p>
            <a:pPr algn="ctr"/>
            <a:r>
              <a:rPr lang="en-US" sz="3600" dirty="0">
                <a:solidFill>
                  <a:srgbClr val="CCCC00"/>
                </a:solidFill>
                <a:effectLst>
                  <a:outerShdw blurRad="38100" dist="38100" dir="2700000" algn="tl">
                    <a:srgbClr val="000000">
                      <a:alpha val="43137"/>
                    </a:srgbClr>
                  </a:outerShdw>
                </a:effectLst>
              </a:rPr>
              <a:t>&amp;</a:t>
            </a:r>
          </a:p>
          <a:p>
            <a:pPr algn="ctr"/>
            <a:r>
              <a:rPr lang="en-US" sz="3600" dirty="0">
                <a:solidFill>
                  <a:srgbClr val="CCCC00"/>
                </a:solidFill>
                <a:effectLst>
                  <a:outerShdw blurRad="38100" dist="38100" dir="2700000" algn="tl">
                    <a:srgbClr val="000000">
                      <a:alpha val="43137"/>
                    </a:srgbClr>
                  </a:outerShdw>
                </a:effectLst>
              </a:rPr>
              <a:t>Any </a:t>
            </a:r>
            <a:r>
              <a:rPr lang="en-US" sz="3600" dirty="0">
                <a:solidFill>
                  <a:srgbClr val="CCCC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Question</a:t>
            </a:r>
            <a:r>
              <a:rPr lang="en-US" sz="3600" dirty="0">
                <a:solidFill>
                  <a:srgbClr val="CCCC00"/>
                </a:solidFill>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116336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1B6D0-863B-427C-B6B8-6D15C8BE51E2}"/>
              </a:ext>
            </a:extLst>
          </p:cNvPr>
          <p:cNvSpPr>
            <a:spLocks noGrp="1"/>
          </p:cNvSpPr>
          <p:nvPr>
            <p:ph type="title"/>
          </p:nvPr>
        </p:nvSpPr>
        <p:spPr/>
        <p:txBody>
          <a:bodyPr/>
          <a:lstStyle/>
          <a:p>
            <a:r>
              <a:rPr lang="en-US" b="1" dirty="0"/>
              <a:t>Steps to design an AI system</a:t>
            </a:r>
            <a:endParaRPr lang="en-US" dirty="0"/>
          </a:p>
        </p:txBody>
      </p:sp>
      <p:sp>
        <p:nvSpPr>
          <p:cNvPr id="3" name="Content Placeholder 2">
            <a:extLst>
              <a:ext uri="{FF2B5EF4-FFF2-40B4-BE49-F238E27FC236}">
                <a16:creationId xmlns:a16="http://schemas.microsoft.com/office/drawing/2014/main" id="{D2AE21DC-A926-4CD1-B122-A6CEF285598E}"/>
              </a:ext>
            </a:extLst>
          </p:cNvPr>
          <p:cNvSpPr>
            <a:spLocks noGrp="1"/>
          </p:cNvSpPr>
          <p:nvPr>
            <p:ph idx="1"/>
          </p:nvPr>
        </p:nvSpPr>
        <p:spPr/>
        <p:txBody>
          <a:bodyPr>
            <a:normAutofit fontScale="92500" lnSpcReduction="20000"/>
          </a:bodyPr>
          <a:lstStyle/>
          <a:p>
            <a:r>
              <a:rPr lang="en-US" dirty="0"/>
              <a:t>Identify the problem.</a:t>
            </a:r>
          </a:p>
          <a:p>
            <a:r>
              <a:rPr lang="en-US" dirty="0"/>
              <a:t>A programming language</a:t>
            </a:r>
          </a:p>
          <a:p>
            <a:r>
              <a:rPr lang="en-US" dirty="0"/>
              <a:t>AI libraries and frameworks</a:t>
            </a:r>
          </a:p>
          <a:p>
            <a:r>
              <a:rPr lang="en-US" dirty="0"/>
              <a:t>Gather and preprocess data</a:t>
            </a:r>
          </a:p>
          <a:p>
            <a:r>
              <a:rPr lang="en-US" dirty="0"/>
              <a:t>Choose the algorithm</a:t>
            </a:r>
          </a:p>
          <a:p>
            <a:r>
              <a:rPr lang="en-US" dirty="0"/>
              <a:t>Hardware</a:t>
            </a:r>
          </a:p>
          <a:p>
            <a:r>
              <a:rPr lang="en-US" dirty="0"/>
              <a:t>Model training</a:t>
            </a:r>
          </a:p>
          <a:p>
            <a:r>
              <a:rPr lang="en-US" dirty="0"/>
              <a:t>Model tuning</a:t>
            </a:r>
          </a:p>
          <a:p>
            <a:r>
              <a:rPr lang="en-US" dirty="0"/>
              <a:t>Time and Expertise</a:t>
            </a:r>
          </a:p>
          <a:p>
            <a:r>
              <a:rPr lang="en-US" dirty="0"/>
              <a:t>how to train ai model to identify images, voice , text , video ,</a:t>
            </a:r>
            <a:r>
              <a:rPr lang="en-US" dirty="0" err="1"/>
              <a:t>etc</a:t>
            </a:r>
            <a:endParaRPr lang="en-US" dirty="0"/>
          </a:p>
        </p:txBody>
      </p:sp>
    </p:spTree>
    <p:extLst>
      <p:ext uri="{BB962C8B-B14F-4D97-AF65-F5344CB8AC3E}">
        <p14:creationId xmlns:p14="http://schemas.microsoft.com/office/powerpoint/2010/main" val="3547700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71A31-2B48-4ADF-A32A-F12EAD20865B}"/>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Programming language</a:t>
            </a:r>
          </a:p>
        </p:txBody>
      </p:sp>
      <p:sp>
        <p:nvSpPr>
          <p:cNvPr id="3" name="Content Placeholder 2">
            <a:extLst>
              <a:ext uri="{FF2B5EF4-FFF2-40B4-BE49-F238E27FC236}">
                <a16:creationId xmlns:a16="http://schemas.microsoft.com/office/drawing/2014/main" id="{58552E54-4021-4947-8D63-8A656E01759F}"/>
              </a:ext>
            </a:extLst>
          </p:cNvPr>
          <p:cNvSpPr>
            <a:spLocks noGrp="1"/>
          </p:cNvSpPr>
          <p:nvPr>
            <p:ph idx="1"/>
          </p:nvPr>
        </p:nvSpPr>
        <p:spPr/>
        <p:txBody>
          <a:bodyPr/>
          <a:lstStyle/>
          <a:p>
            <a:r>
              <a:rPr lang="en-US" dirty="0"/>
              <a:t>Python is a popular language for AI and machine learning due to its simplicity, readability, and vast array of open-source libraries and frameworks such as TensorFlow, </a:t>
            </a:r>
            <a:r>
              <a:rPr lang="en-US" dirty="0" err="1"/>
              <a:t>Keras</a:t>
            </a:r>
            <a:r>
              <a:rPr lang="en-US" dirty="0"/>
              <a:t>, and </a:t>
            </a:r>
            <a:r>
              <a:rPr lang="en-US" dirty="0" err="1"/>
              <a:t>PyTorch</a:t>
            </a:r>
            <a:r>
              <a:rPr lang="en-US" dirty="0"/>
              <a:t>.</a:t>
            </a:r>
          </a:p>
          <a:p>
            <a:r>
              <a:rPr lang="en-US" dirty="0"/>
              <a:t>Java: Java is widely used language in business applications.</a:t>
            </a:r>
          </a:p>
          <a:p>
            <a:r>
              <a:rPr lang="en-US" dirty="0"/>
              <a:t>C++: C++ is a fast and efficient language used in game development</a:t>
            </a:r>
          </a:p>
        </p:txBody>
      </p:sp>
      <p:pic>
        <p:nvPicPr>
          <p:cNvPr id="7" name="Picture 6">
            <a:extLst>
              <a:ext uri="{FF2B5EF4-FFF2-40B4-BE49-F238E27FC236}">
                <a16:creationId xmlns:a16="http://schemas.microsoft.com/office/drawing/2014/main" id="{DD02F685-2120-436C-8A76-34244B016E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563" y="4533693"/>
            <a:ext cx="2857500" cy="160020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9" name="Picture 8">
            <a:extLst>
              <a:ext uri="{FF2B5EF4-FFF2-40B4-BE49-F238E27FC236}">
                <a16:creationId xmlns:a16="http://schemas.microsoft.com/office/drawing/2014/main" id="{4CB83E2D-7511-4D09-B959-7F100CDA10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8016" y="4533692"/>
            <a:ext cx="2619375" cy="1600201"/>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11" name="Picture 10">
            <a:extLst>
              <a:ext uri="{FF2B5EF4-FFF2-40B4-BE49-F238E27FC236}">
                <a16:creationId xmlns:a16="http://schemas.microsoft.com/office/drawing/2014/main" id="{2276EA86-5F96-4F75-A6E9-6EDE1BD781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18345" y="4512155"/>
            <a:ext cx="2473187" cy="1643272"/>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169022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3FE5B-AFF3-4D3F-9033-543D96C42FD9}"/>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Gather and preprocess data</a:t>
            </a:r>
          </a:p>
        </p:txBody>
      </p:sp>
      <p:sp>
        <p:nvSpPr>
          <p:cNvPr id="3" name="Content Placeholder 2">
            <a:extLst>
              <a:ext uri="{FF2B5EF4-FFF2-40B4-BE49-F238E27FC236}">
                <a16:creationId xmlns:a16="http://schemas.microsoft.com/office/drawing/2014/main" id="{818D0BBE-3012-4C04-9CD1-327F9DE4539F}"/>
              </a:ext>
            </a:extLst>
          </p:cNvPr>
          <p:cNvSpPr>
            <a:spLocks noGrp="1"/>
          </p:cNvSpPr>
          <p:nvPr>
            <p:ph idx="1"/>
          </p:nvPr>
        </p:nvSpPr>
        <p:spPr/>
        <p:txBody>
          <a:bodyPr/>
          <a:lstStyle/>
          <a:p>
            <a:r>
              <a:rPr lang="en-US" dirty="0"/>
              <a:t>Data: You will need a large and diverse dataset to train your AI model effectively. will need a dataset that represents the task or problem you want the AI to solve.</a:t>
            </a:r>
          </a:p>
          <a:p>
            <a:r>
              <a:rPr lang="en-US" dirty="0"/>
              <a:t>you will need to gather data that the AI program will use to learn and make predictions. For a simple program, you can use existing datasets that are available online, such as the MNIST dataset for recognizing handwritten digits. You may also need to preprocess the data to ensure that it is in a usable format.</a:t>
            </a:r>
          </a:p>
        </p:txBody>
      </p:sp>
    </p:spTree>
    <p:extLst>
      <p:ext uri="{BB962C8B-B14F-4D97-AF65-F5344CB8AC3E}">
        <p14:creationId xmlns:p14="http://schemas.microsoft.com/office/powerpoint/2010/main" val="3565143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11C57-7E6E-49C0-83DA-10682526376E}"/>
              </a:ext>
            </a:extLst>
          </p:cNvPr>
          <p:cNvSpPr>
            <a:spLocks noGrp="1"/>
          </p:cNvSpPr>
          <p:nvPr>
            <p:ph type="title"/>
          </p:nvPr>
        </p:nvSpPr>
        <p:spPr/>
        <p:txBody>
          <a:bodyPr/>
          <a:lstStyle/>
          <a:p>
            <a:r>
              <a:rPr lang="en-US" sz="4000" b="1" dirty="0">
                <a:latin typeface="Times New Roman" panose="02020603050405020304" pitchFamily="18" charset="0"/>
                <a:cs typeface="Times New Roman" panose="02020603050405020304" pitchFamily="18" charset="0"/>
              </a:rPr>
              <a:t>What is Preprocessing data </a:t>
            </a:r>
            <a:br>
              <a:rPr lang="en-US" dirty="0"/>
            </a:br>
            <a:endParaRPr lang="en-US" dirty="0"/>
          </a:p>
        </p:txBody>
      </p:sp>
      <p:sp>
        <p:nvSpPr>
          <p:cNvPr id="3" name="Content Placeholder 2">
            <a:extLst>
              <a:ext uri="{FF2B5EF4-FFF2-40B4-BE49-F238E27FC236}">
                <a16:creationId xmlns:a16="http://schemas.microsoft.com/office/drawing/2014/main" id="{C0F82E81-5D55-4729-BCB0-26ADA365C10E}"/>
              </a:ext>
            </a:extLst>
          </p:cNvPr>
          <p:cNvSpPr>
            <a:spLocks noGrp="1"/>
          </p:cNvSpPr>
          <p:nvPr>
            <p:ph idx="1"/>
          </p:nvPr>
        </p:nvSpPr>
        <p:spPr/>
        <p:txBody>
          <a:bodyPr/>
          <a:lstStyle/>
          <a:p>
            <a:pPr marL="0" lvl="0" indent="0">
              <a:lnSpc>
                <a:spcPct val="100000"/>
              </a:lnSpc>
              <a:spcBef>
                <a:spcPts val="0"/>
              </a:spcBef>
              <a:buNone/>
              <a:defRPr/>
            </a:pPr>
            <a:r>
              <a:rPr lang="en-US" dirty="0"/>
              <a:t>1.Data cleaning: removing or correcting data that is missing, duplicated, or incorrect.</a:t>
            </a:r>
          </a:p>
          <a:p>
            <a:pPr marL="0" lvl="0" indent="0">
              <a:lnSpc>
                <a:spcPct val="100000"/>
              </a:lnSpc>
              <a:spcBef>
                <a:spcPts val="0"/>
              </a:spcBef>
              <a:buNone/>
              <a:defRPr/>
            </a:pPr>
            <a:r>
              <a:rPr lang="en-US" dirty="0"/>
              <a:t>2.Feature selection: selecting the most relevant features that will have the most impact on the model's performance.</a:t>
            </a:r>
          </a:p>
          <a:p>
            <a:pPr marL="0" lvl="0" indent="0">
              <a:lnSpc>
                <a:spcPct val="100000"/>
              </a:lnSpc>
              <a:spcBef>
                <a:spcPts val="0"/>
              </a:spcBef>
              <a:buNone/>
              <a:defRPr/>
            </a:pPr>
            <a:r>
              <a:rPr lang="en-US" dirty="0"/>
              <a:t>3.Data transformation: transforming data into a different format or structure that can be better understood by the model or algorithm.</a:t>
            </a:r>
          </a:p>
          <a:p>
            <a:pPr marL="0" lvl="0" indent="0">
              <a:lnSpc>
                <a:spcPct val="100000"/>
              </a:lnSpc>
              <a:spcBef>
                <a:spcPts val="0"/>
              </a:spcBef>
              <a:buNone/>
              <a:defRPr/>
            </a:pPr>
            <a:r>
              <a:rPr lang="en-US" dirty="0"/>
              <a:t>4The purpose of preprocessing data is to improve the quality and accuracy of the data used to train a machine learning model. </a:t>
            </a:r>
          </a:p>
          <a:p>
            <a:endParaRPr lang="en-US" dirty="0"/>
          </a:p>
        </p:txBody>
      </p:sp>
    </p:spTree>
    <p:extLst>
      <p:ext uri="{BB962C8B-B14F-4D97-AF65-F5344CB8AC3E}">
        <p14:creationId xmlns:p14="http://schemas.microsoft.com/office/powerpoint/2010/main" val="1855891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5D38A-3E67-4E89-8088-7C70B8F229B1}"/>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Choose the algorithm</a:t>
            </a:r>
          </a:p>
        </p:txBody>
      </p:sp>
      <p:sp>
        <p:nvSpPr>
          <p:cNvPr id="3" name="Content Placeholder 2">
            <a:extLst>
              <a:ext uri="{FF2B5EF4-FFF2-40B4-BE49-F238E27FC236}">
                <a16:creationId xmlns:a16="http://schemas.microsoft.com/office/drawing/2014/main" id="{FDFDA1ED-D18C-4266-A555-A0BD78BF05A5}"/>
              </a:ext>
            </a:extLst>
          </p:cNvPr>
          <p:cNvSpPr>
            <a:spLocks noGrp="1"/>
          </p:cNvSpPr>
          <p:nvPr>
            <p:ph idx="1"/>
          </p:nvPr>
        </p:nvSpPr>
        <p:spPr/>
        <p:txBody>
          <a:bodyPr/>
          <a:lstStyle/>
          <a:p>
            <a:r>
              <a:rPr lang="en-US" dirty="0"/>
              <a:t>Depending on the problem, you may need to choose a specific AI approach, such as simple machine learning algorithms like k-Nearest Neighbor or Decision Trees. Select the right approach based on the problem you want to solve.</a:t>
            </a:r>
          </a:p>
          <a:p>
            <a:r>
              <a:rPr lang="en-US" dirty="0"/>
              <a:t>Some common machine learning algorithms include:</a:t>
            </a:r>
          </a:p>
          <a:p>
            <a:pPr marL="514350" indent="-514350">
              <a:buFont typeface="+mj-lt"/>
              <a:buAutoNum type="arabicPeriod"/>
            </a:pPr>
            <a:r>
              <a:rPr lang="en-US" dirty="0"/>
              <a:t>Supervised Learning </a:t>
            </a:r>
          </a:p>
          <a:p>
            <a:pPr marL="514350" indent="-514350">
              <a:buFont typeface="+mj-lt"/>
              <a:buAutoNum type="arabicPeriod"/>
            </a:pPr>
            <a:r>
              <a:rPr lang="en-US" dirty="0"/>
              <a:t>Unsupervised Learning </a:t>
            </a:r>
          </a:p>
          <a:p>
            <a:pPr marL="514350" indent="-514350">
              <a:buFont typeface="+mj-lt"/>
              <a:buAutoNum type="arabicPeriod"/>
            </a:pPr>
            <a:r>
              <a:rPr lang="en-US" dirty="0"/>
              <a:t>Reinforcement Learning</a:t>
            </a:r>
          </a:p>
        </p:txBody>
      </p:sp>
    </p:spTree>
    <p:extLst>
      <p:ext uri="{BB962C8B-B14F-4D97-AF65-F5344CB8AC3E}">
        <p14:creationId xmlns:p14="http://schemas.microsoft.com/office/powerpoint/2010/main" val="2040057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FD2A997-0221-491F-B8B3-87963D6398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7875" y="176212"/>
            <a:ext cx="7711945" cy="6196775"/>
          </a:xfrm>
          <a:prstGeom prst="rect">
            <a:avLst/>
          </a:prstGeom>
        </p:spPr>
      </p:pic>
    </p:spTree>
    <p:extLst>
      <p:ext uri="{BB962C8B-B14F-4D97-AF65-F5344CB8AC3E}">
        <p14:creationId xmlns:p14="http://schemas.microsoft.com/office/powerpoint/2010/main" val="1977828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0A1ACF3-B422-4367-8EB9-CE77A8EFF9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9898" y="622155"/>
            <a:ext cx="9792203" cy="5613689"/>
          </a:xfrm>
          <a:prstGeom prst="rect">
            <a:avLst/>
          </a:prstGeom>
        </p:spPr>
      </p:pic>
      <p:sp>
        <p:nvSpPr>
          <p:cNvPr id="4" name="TextBox 3">
            <a:extLst>
              <a:ext uri="{FF2B5EF4-FFF2-40B4-BE49-F238E27FC236}">
                <a16:creationId xmlns:a16="http://schemas.microsoft.com/office/drawing/2014/main" id="{14CCBD48-6A36-4A7D-9F7B-D8AEA40BD4A0}"/>
              </a:ext>
            </a:extLst>
          </p:cNvPr>
          <p:cNvSpPr txBox="1"/>
          <p:nvPr/>
        </p:nvSpPr>
        <p:spPr>
          <a:xfrm>
            <a:off x="1250302" y="335901"/>
            <a:ext cx="5393094" cy="653143"/>
          </a:xfrm>
          <a:prstGeom prst="rect">
            <a:avLst/>
          </a:prstGeom>
          <a:noFill/>
        </p:spPr>
        <p:txBody>
          <a:bodyPr wrap="square" rtlCol="0">
            <a:spAutoFit/>
          </a:bodyPr>
          <a:lstStyle/>
          <a:p>
            <a:endParaRPr lang="en-US" dirty="0"/>
          </a:p>
        </p:txBody>
      </p:sp>
      <p:sp>
        <p:nvSpPr>
          <p:cNvPr id="5" name="TextBox 4">
            <a:extLst>
              <a:ext uri="{FF2B5EF4-FFF2-40B4-BE49-F238E27FC236}">
                <a16:creationId xmlns:a16="http://schemas.microsoft.com/office/drawing/2014/main" id="{A85B3372-E0B4-4A84-AF29-72AC35BE7FB6}"/>
              </a:ext>
            </a:extLst>
          </p:cNvPr>
          <p:cNvSpPr txBox="1"/>
          <p:nvPr/>
        </p:nvSpPr>
        <p:spPr>
          <a:xfrm>
            <a:off x="671804" y="335901"/>
            <a:ext cx="5561045"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Reinforcement Learning</a:t>
            </a:r>
          </a:p>
        </p:txBody>
      </p:sp>
    </p:spTree>
    <p:extLst>
      <p:ext uri="{BB962C8B-B14F-4D97-AF65-F5344CB8AC3E}">
        <p14:creationId xmlns:p14="http://schemas.microsoft.com/office/powerpoint/2010/main" val="4067743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B3220-1974-4679-8EC3-715B46079032}"/>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AI libraries and frameworks</a:t>
            </a:r>
          </a:p>
        </p:txBody>
      </p:sp>
      <p:sp>
        <p:nvSpPr>
          <p:cNvPr id="3" name="Content Placeholder 2">
            <a:extLst>
              <a:ext uri="{FF2B5EF4-FFF2-40B4-BE49-F238E27FC236}">
                <a16:creationId xmlns:a16="http://schemas.microsoft.com/office/drawing/2014/main" id="{72DEC9C9-9CB0-43E9-8F6E-43AF7101D811}"/>
              </a:ext>
            </a:extLst>
          </p:cNvPr>
          <p:cNvSpPr>
            <a:spLocks noGrp="1"/>
          </p:cNvSpPr>
          <p:nvPr>
            <p:ph idx="1"/>
          </p:nvPr>
        </p:nvSpPr>
        <p:spPr/>
        <p:txBody>
          <a:bodyPr>
            <a:normAutofit fontScale="92500" lnSpcReduction="10000"/>
          </a:bodyPr>
          <a:lstStyle/>
          <a:p>
            <a:r>
              <a:rPr lang="en-US" dirty="0"/>
              <a:t>TensorFlow: Developed by Google, TensorFlow is an open-source library used for numerical computation, machine learning, and deep learning. It is used for building and training neural networks.</a:t>
            </a:r>
          </a:p>
          <a:p>
            <a:r>
              <a:rPr lang="en-US" dirty="0" err="1"/>
              <a:t>PyTorch</a:t>
            </a:r>
            <a:r>
              <a:rPr lang="en-US" dirty="0"/>
              <a:t>: Developed by Facebook, </a:t>
            </a:r>
            <a:r>
              <a:rPr lang="en-US" dirty="0" err="1"/>
              <a:t>PyTorch</a:t>
            </a:r>
            <a:r>
              <a:rPr lang="en-US" dirty="0"/>
              <a:t> is an open-source machine learning library used for building and training deep neural networks. It is popular for its dynamic computational graph feature.</a:t>
            </a:r>
          </a:p>
          <a:p>
            <a:r>
              <a:rPr lang="en-US" dirty="0" err="1"/>
              <a:t>Scikit</a:t>
            </a:r>
            <a:r>
              <a:rPr lang="en-US" dirty="0"/>
              <a:t>-learn: </a:t>
            </a:r>
            <a:r>
              <a:rPr lang="en-US" dirty="0" err="1"/>
              <a:t>Scikit</a:t>
            </a:r>
            <a:r>
              <a:rPr lang="en-US" dirty="0"/>
              <a:t>-learn is a Python library used for machine learning tasks such as classification, regression, and clustering. It includes tools for data preprocessing, model selection, and performance evaluation.</a:t>
            </a:r>
          </a:p>
          <a:p>
            <a:r>
              <a:rPr lang="en-US" dirty="0" err="1"/>
              <a:t>Keras</a:t>
            </a:r>
            <a:r>
              <a:rPr lang="en-US" dirty="0"/>
              <a:t>: </a:t>
            </a:r>
            <a:r>
              <a:rPr lang="en-US" dirty="0" err="1"/>
              <a:t>Keras</a:t>
            </a:r>
            <a:r>
              <a:rPr lang="en-US" dirty="0"/>
              <a:t> is a high-level API for building and training deep learning models. It provides a user-friendly interface and can run on top of TensorFlow or other backends.</a:t>
            </a:r>
          </a:p>
          <a:p>
            <a:endParaRPr lang="en-US" dirty="0"/>
          </a:p>
          <a:p>
            <a:endParaRPr lang="en-US" dirty="0"/>
          </a:p>
        </p:txBody>
      </p:sp>
    </p:spTree>
    <p:extLst>
      <p:ext uri="{BB962C8B-B14F-4D97-AF65-F5344CB8AC3E}">
        <p14:creationId xmlns:p14="http://schemas.microsoft.com/office/powerpoint/2010/main" val="3226805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866</TotalTime>
  <Words>1065</Words>
  <Application>Microsoft Office PowerPoint</Application>
  <PresentationFormat>Widescreen</PresentationFormat>
  <Paragraphs>72</Paragraphs>
  <Slides>15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Myanmar Text</vt:lpstr>
      <vt:lpstr>Times New Roman</vt:lpstr>
      <vt:lpstr>Office Theme</vt:lpstr>
      <vt:lpstr>PowerPoint Presentation</vt:lpstr>
      <vt:lpstr>Steps to design an AI system</vt:lpstr>
      <vt:lpstr>Programming language</vt:lpstr>
      <vt:lpstr>Gather and preprocess data</vt:lpstr>
      <vt:lpstr>What is Preprocessing data  </vt:lpstr>
      <vt:lpstr>Choose the algorithm</vt:lpstr>
      <vt:lpstr>PowerPoint Presentation</vt:lpstr>
      <vt:lpstr>PowerPoint Presentation</vt:lpstr>
      <vt:lpstr>AI libraries and frameworks</vt:lpstr>
      <vt:lpstr>Hardware</vt:lpstr>
      <vt:lpstr>Model Training</vt:lpstr>
      <vt:lpstr>Model Tuning</vt:lpstr>
      <vt:lpstr>Time and Expertise</vt:lpstr>
      <vt:lpstr>How to train ai model to identify images, voice , text , video ,etc</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Khin Ma Ma</dc:creator>
  <cp:lastModifiedBy>Khin Ma Ma</cp:lastModifiedBy>
  <cp:revision>37</cp:revision>
  <dcterms:created xsi:type="dcterms:W3CDTF">2023-03-16T04:39:41Z</dcterms:created>
  <dcterms:modified xsi:type="dcterms:W3CDTF">2023-03-17T05:43:42Z</dcterms:modified>
</cp:coreProperties>
</file>