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68" r:id="rId6"/>
    <p:sldId id="258" r:id="rId7"/>
    <p:sldId id="259" r:id="rId8"/>
    <p:sldId id="264" r:id="rId9"/>
    <p:sldId id="262" r:id="rId10"/>
    <p:sldId id="263" r:id="rId11"/>
    <p:sldId id="26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2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1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B780-CADE-4AD4-A690-ECAF430B531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F313-EA8F-4BC4-9E78-52EB0215B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000"/>
            <a:ext cx="762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3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95400"/>
            <a:ext cx="91990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bg1"/>
                </a:solidFill>
              </a:rPr>
              <a:t>-to add new </a:t>
            </a:r>
            <a:r>
              <a:rPr lang="en-US" sz="2400" b="1" i="1" dirty="0" err="1" smtClean="0">
                <a:solidFill>
                  <a:schemeClr val="bg1"/>
                </a:solidFill>
              </a:rPr>
              <a:t>coloum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#ALTER TABLE </a:t>
            </a:r>
            <a:r>
              <a:rPr lang="en-US" sz="2400" b="1" i="1" dirty="0" err="1" smtClean="0">
                <a:solidFill>
                  <a:schemeClr val="bg1"/>
                </a:solidFill>
              </a:rPr>
              <a:t>tablename</a:t>
            </a:r>
            <a:r>
              <a:rPr lang="en-US" sz="2400" b="1" i="1" dirty="0" smtClean="0">
                <a:solidFill>
                  <a:schemeClr val="bg1"/>
                </a:solidFill>
              </a:rPr>
              <a:t>  ADD </a:t>
            </a:r>
            <a:r>
              <a:rPr lang="en-US" sz="2400" b="1" i="1" dirty="0" err="1" smtClean="0">
                <a:solidFill>
                  <a:schemeClr val="bg1"/>
                </a:solidFill>
              </a:rPr>
              <a:t>column_name</a:t>
            </a:r>
            <a:r>
              <a:rPr lang="en-US" sz="2400" b="1" i="1" dirty="0" smtClean="0">
                <a:solidFill>
                  <a:schemeClr val="bg1"/>
                </a:solidFill>
              </a:rPr>
              <a:t>  </a:t>
            </a:r>
            <a:r>
              <a:rPr lang="en-US" sz="2400" b="1" i="1" dirty="0" err="1" smtClean="0">
                <a:solidFill>
                  <a:schemeClr val="bg1"/>
                </a:solidFill>
              </a:rPr>
              <a:t>data_type</a:t>
            </a:r>
            <a:r>
              <a:rPr lang="en-US" sz="2400" b="1" i="1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-to change column name 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#ALTER TABLE </a:t>
            </a:r>
            <a:r>
              <a:rPr lang="en-US" sz="2400" b="1" i="1" dirty="0" err="1">
                <a:solidFill>
                  <a:schemeClr val="bg1"/>
                </a:solidFill>
              </a:rPr>
              <a:t>tablename</a:t>
            </a:r>
            <a:r>
              <a:rPr lang="en-US" sz="2400" b="1" i="1" dirty="0">
                <a:solidFill>
                  <a:schemeClr val="bg1"/>
                </a:solidFill>
              </a:rPr>
              <a:t>  </a:t>
            </a:r>
            <a:r>
              <a:rPr lang="en-US" sz="2400" b="1" i="1" dirty="0" smtClean="0">
                <a:solidFill>
                  <a:schemeClr val="bg1"/>
                </a:solidFill>
              </a:rPr>
              <a:t>CHANGE </a:t>
            </a:r>
            <a:r>
              <a:rPr lang="en-US" sz="2400" b="1" i="1" dirty="0" err="1" smtClean="0">
                <a:solidFill>
                  <a:schemeClr val="bg1"/>
                </a:solidFill>
              </a:rPr>
              <a:t>column_name</a:t>
            </a:r>
            <a:r>
              <a:rPr lang="en-US" sz="2400" b="1" i="1" dirty="0" smtClean="0">
                <a:solidFill>
                  <a:schemeClr val="bg1"/>
                </a:solidFill>
              </a:rPr>
              <a:t>  </a:t>
            </a:r>
            <a:r>
              <a:rPr lang="en-US" sz="2400" b="1" i="1" dirty="0" err="1" smtClean="0">
                <a:solidFill>
                  <a:schemeClr val="bg1"/>
                </a:solidFill>
              </a:rPr>
              <a:t>new_column</a:t>
            </a:r>
            <a:r>
              <a:rPr lang="en-US" sz="2400" b="1" i="1" dirty="0" smtClean="0">
                <a:solidFill>
                  <a:schemeClr val="bg1"/>
                </a:solidFill>
              </a:rPr>
              <a:t> _name</a:t>
            </a:r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 err="1" smtClean="0">
                <a:solidFill>
                  <a:schemeClr val="bg1"/>
                </a:solidFill>
              </a:rPr>
              <a:t>data_type</a:t>
            </a:r>
            <a:r>
              <a:rPr lang="en-US" sz="2400" b="1" i="1" dirty="0" smtClean="0">
                <a:solidFill>
                  <a:schemeClr val="bg1"/>
                </a:solidFill>
              </a:rPr>
              <a:t>;</a:t>
            </a:r>
          </a:p>
          <a:p>
            <a:endParaRPr lang="en-US" sz="2400" b="1" i="1" dirty="0">
              <a:solidFill>
                <a:schemeClr val="bg1"/>
              </a:solidFill>
            </a:endParaRP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-to  </a:t>
            </a:r>
            <a:r>
              <a:rPr lang="en-US" sz="2400" b="1" i="1" dirty="0" err="1" smtClean="0">
                <a:solidFill>
                  <a:schemeClr val="bg1"/>
                </a:solidFill>
              </a:rPr>
              <a:t>dalete</a:t>
            </a:r>
            <a:r>
              <a:rPr lang="en-US" sz="2400" b="1" i="1" dirty="0" smtClean="0">
                <a:solidFill>
                  <a:schemeClr val="bg1"/>
                </a:solidFill>
              </a:rPr>
              <a:t> column</a:t>
            </a:r>
          </a:p>
          <a:p>
            <a:r>
              <a:rPr lang="en-US" sz="2400" b="1" i="1" dirty="0" smtClean="0">
                <a:solidFill>
                  <a:schemeClr val="bg1"/>
                </a:solidFill>
              </a:rPr>
              <a:t>#ALTER TABLE </a:t>
            </a:r>
            <a:r>
              <a:rPr lang="en-US" sz="2400" b="1" i="1" dirty="0" err="1" smtClean="0">
                <a:solidFill>
                  <a:schemeClr val="bg1"/>
                </a:solidFill>
              </a:rPr>
              <a:t>tablename</a:t>
            </a:r>
            <a:r>
              <a:rPr lang="en-US" sz="2400" b="1" i="1" dirty="0" smtClean="0">
                <a:solidFill>
                  <a:schemeClr val="bg1"/>
                </a:solidFill>
              </a:rPr>
              <a:t> DROPCOLUMN </a:t>
            </a:r>
            <a:r>
              <a:rPr lang="en-US" sz="2400" b="1" i="1" dirty="0" err="1" smtClean="0">
                <a:solidFill>
                  <a:schemeClr val="bg1"/>
                </a:solidFill>
              </a:rPr>
              <a:t>column_name</a:t>
            </a:r>
            <a:r>
              <a:rPr lang="en-US" sz="2400" b="1" i="1" dirty="0" smtClean="0">
                <a:solidFill>
                  <a:schemeClr val="bg1"/>
                </a:solidFill>
              </a:rPr>
              <a:t>;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26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590800"/>
            <a:ext cx="788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smtClean="0">
                <a:solidFill>
                  <a:schemeClr val="bg1"/>
                </a:solidFill>
              </a:rPr>
              <a:t>Importing CSV data to MySQL </a:t>
            </a:r>
            <a:endParaRPr lang="en-US" sz="4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399" y="1600200"/>
            <a:ext cx="3826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 smtClean="0">
                <a:solidFill>
                  <a:schemeClr val="bg1"/>
                </a:solidFill>
              </a:rPr>
              <a:t>Thank you</a:t>
            </a:r>
          </a:p>
          <a:p>
            <a:r>
              <a:rPr lang="en-US" sz="6600" b="1" i="1" dirty="0" smtClean="0">
                <a:solidFill>
                  <a:schemeClr val="bg1"/>
                </a:solidFill>
              </a:rPr>
              <a:t>  For your </a:t>
            </a:r>
          </a:p>
          <a:p>
            <a:r>
              <a:rPr lang="en-US" sz="6600" b="1" i="1" dirty="0" smtClean="0">
                <a:solidFill>
                  <a:schemeClr val="bg1"/>
                </a:solidFill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3466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" y="2668524"/>
            <a:ext cx="6720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 smtClean="0">
                <a:solidFill>
                  <a:schemeClr val="bg1"/>
                </a:solidFill>
              </a:rPr>
              <a:t>WHAT IS DATABASE?</a:t>
            </a:r>
            <a:endParaRPr lang="en-US" sz="6000" b="1" i="1" dirty="0">
              <a:solidFill>
                <a:schemeClr val="bg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7467600" y="3250817"/>
            <a:ext cx="1066800" cy="866739"/>
          </a:xfrm>
          <a:prstGeom prst="flowChartMagneticDisk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7467600" y="2668524"/>
            <a:ext cx="1066800" cy="866739"/>
          </a:xfrm>
          <a:prstGeom prst="flowChartMagneticDisk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7467600" y="2133600"/>
            <a:ext cx="1066800" cy="866739"/>
          </a:xfrm>
          <a:prstGeom prst="flowChartMagneticDisk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9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667000"/>
            <a:ext cx="8101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</a:rPr>
              <a:t>why do we need to use </a:t>
            </a:r>
            <a:r>
              <a:rPr lang="en-US" sz="4400" b="1" i="1" dirty="0" smtClean="0">
                <a:solidFill>
                  <a:schemeClr val="bg1"/>
                </a:solidFill>
              </a:rPr>
              <a:t>database?</a:t>
            </a:r>
            <a:endParaRPr lang="en-US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03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095375"/>
            <a:ext cx="55626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/>
          <p:nvPr/>
        </p:nvSpPr>
        <p:spPr>
          <a:xfrm>
            <a:off x="533400" y="2743200"/>
            <a:ext cx="226786" cy="130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533400" y="3222055"/>
            <a:ext cx="226786" cy="130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533400" y="3733800"/>
            <a:ext cx="226786" cy="130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33400" y="4212655"/>
            <a:ext cx="226786" cy="130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521327"/>
            <a:ext cx="7848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SQL=Structured query language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A language to talk to relational database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SQL can’t write software application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SQL statement-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         -Schema statement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         -Data statement 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         -Transaction statement</a:t>
            </a:r>
          </a:p>
          <a:p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200" y="533400"/>
            <a:ext cx="43604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</a:rPr>
              <a:t>What is SQL?</a:t>
            </a:r>
          </a:p>
        </p:txBody>
      </p:sp>
    </p:spTree>
    <p:extLst>
      <p:ext uri="{BB962C8B-B14F-4D97-AF65-F5344CB8AC3E}">
        <p14:creationId xmlns:p14="http://schemas.microsoft.com/office/powerpoint/2010/main" val="415224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598" y="1219200"/>
            <a:ext cx="6650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</a:rPr>
              <a:t>Database Management system-DBMS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3962400"/>
            <a:ext cx="1847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228799"/>
            <a:ext cx="917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Relational Database </a:t>
            </a:r>
            <a:r>
              <a:rPr lang="en-US" sz="3200" b="1" i="1" dirty="0">
                <a:solidFill>
                  <a:schemeClr val="bg1"/>
                </a:solidFill>
              </a:rPr>
              <a:t>M</a:t>
            </a:r>
            <a:r>
              <a:rPr lang="en-US" sz="3200" b="1" i="1" dirty="0" smtClean="0">
                <a:solidFill>
                  <a:schemeClr val="bg1"/>
                </a:solidFill>
              </a:rPr>
              <a:t>anagement </a:t>
            </a:r>
            <a:r>
              <a:rPr lang="en-US" sz="3200" b="1" i="1" dirty="0">
                <a:solidFill>
                  <a:schemeClr val="bg1"/>
                </a:solidFill>
              </a:rPr>
              <a:t>S</a:t>
            </a:r>
            <a:r>
              <a:rPr lang="en-US" sz="3200" b="1" i="1" dirty="0" smtClean="0">
                <a:solidFill>
                  <a:schemeClr val="bg1"/>
                </a:solidFill>
              </a:rPr>
              <a:t>ystem-RDBMS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028171" y="1981200"/>
            <a:ext cx="484632" cy="9784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609600"/>
            <a:ext cx="4565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RBDMS-Terminology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81135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</a:rPr>
              <a:t>-Primary key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-Foreign key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-Result  set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-Schema ( design)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*Relation schema-design of a table</a:t>
            </a:r>
          </a:p>
          <a:p>
            <a:r>
              <a:rPr lang="en-US" sz="3600" b="1" i="1" dirty="0" smtClean="0">
                <a:solidFill>
                  <a:schemeClr val="bg1"/>
                </a:solidFill>
              </a:rPr>
              <a:t>*Database schema –design of a database</a:t>
            </a:r>
            <a:endParaRPr lang="en-US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3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52400"/>
            <a:ext cx="3274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SQL statement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2285999"/>
            <a:ext cx="32458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-Inserting records</a:t>
            </a:r>
          </a:p>
          <a:p>
            <a:endParaRPr lang="en-US" sz="3200" b="1" i="1" dirty="0" smtClean="0">
              <a:solidFill>
                <a:schemeClr val="bg1"/>
              </a:solidFill>
            </a:endParaRP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-Updating records</a:t>
            </a:r>
          </a:p>
          <a:p>
            <a:endParaRPr lang="en-US" sz="3200" b="1" i="1" dirty="0">
              <a:solidFill>
                <a:schemeClr val="bg1"/>
              </a:solidFill>
            </a:endParaRPr>
          </a:p>
          <a:p>
            <a:r>
              <a:rPr lang="en-US" sz="3200" b="1" i="1" dirty="0" smtClean="0">
                <a:solidFill>
                  <a:schemeClr val="bg1"/>
                </a:solidFill>
              </a:rPr>
              <a:t>-Delete records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3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58653"/>
            <a:ext cx="291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</a:rPr>
              <a:t>Table </a:t>
            </a:r>
            <a:r>
              <a:rPr lang="en-US" sz="3200" b="1" i="1" dirty="0" err="1">
                <a:solidFill>
                  <a:schemeClr val="bg1"/>
                </a:solidFill>
              </a:rPr>
              <a:t>O</a:t>
            </a:r>
            <a:r>
              <a:rPr lang="en-US" sz="3200" b="1" i="1" dirty="0" err="1" smtClean="0">
                <a:solidFill>
                  <a:schemeClr val="bg1"/>
                </a:solidFill>
              </a:rPr>
              <a:t>preation</a:t>
            </a:r>
            <a:endParaRPr lang="en-US" sz="3200" b="1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8988" y="2057400"/>
            <a:ext cx="67712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-SHOW  TABLE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   -list of  all table in database</a:t>
            </a:r>
          </a:p>
          <a:p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-table column name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  -DESCRIBE </a:t>
            </a:r>
            <a:r>
              <a:rPr lang="en-US" sz="2800" b="1" i="1" dirty="0" err="1" smtClean="0">
                <a:solidFill>
                  <a:schemeClr val="bg1"/>
                </a:solidFill>
              </a:rPr>
              <a:t>tbname</a:t>
            </a:r>
            <a:r>
              <a:rPr lang="en-US" sz="2800" b="1" i="1" dirty="0" smtClean="0">
                <a:solidFill>
                  <a:schemeClr val="bg1"/>
                </a:solidFill>
              </a:rPr>
              <a:t> or DESC  </a:t>
            </a:r>
            <a:r>
              <a:rPr lang="en-US" sz="2800" b="1" i="1" dirty="0" err="1" smtClean="0">
                <a:solidFill>
                  <a:schemeClr val="bg1"/>
                </a:solidFill>
              </a:rPr>
              <a:t>tbname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-rename table name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   -RENAME TABLE </a:t>
            </a:r>
            <a:r>
              <a:rPr lang="en-US" sz="2800" b="1" i="1" dirty="0" err="1" smtClean="0">
                <a:solidFill>
                  <a:schemeClr val="bg1"/>
                </a:solidFill>
              </a:rPr>
              <a:t>tbname</a:t>
            </a:r>
            <a:r>
              <a:rPr lang="en-US" sz="2800" b="1" i="1" dirty="0" smtClean="0">
                <a:solidFill>
                  <a:schemeClr val="bg1"/>
                </a:solidFill>
              </a:rPr>
              <a:t>  TO </a:t>
            </a:r>
            <a:r>
              <a:rPr lang="en-US" sz="2800" b="1" i="1" dirty="0" err="1" smtClean="0">
                <a:solidFill>
                  <a:schemeClr val="bg1"/>
                </a:solidFill>
              </a:rPr>
              <a:t>newtbname</a:t>
            </a:r>
            <a:endParaRPr lang="en-US" sz="2800" b="1" i="1" dirty="0" smtClean="0">
              <a:solidFill>
                <a:schemeClr val="bg1"/>
              </a:solidFill>
            </a:endParaRPr>
          </a:p>
          <a:p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 smtClean="0">
                <a:solidFill>
                  <a:schemeClr val="bg1"/>
                </a:solidFill>
              </a:rPr>
              <a:t>-</a:t>
            </a:r>
            <a:r>
              <a:rPr lang="en-US" sz="2800" b="1" i="1" dirty="0" err="1" smtClean="0">
                <a:solidFill>
                  <a:schemeClr val="bg1"/>
                </a:solidFill>
              </a:rPr>
              <a:t>dalete</a:t>
            </a:r>
            <a:r>
              <a:rPr lang="en-US" sz="2800" b="1" i="1" dirty="0" smtClean="0">
                <a:solidFill>
                  <a:schemeClr val="bg1"/>
                </a:solidFill>
              </a:rPr>
              <a:t> table</a:t>
            </a:r>
          </a:p>
          <a:p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</a:rPr>
              <a:t>     -DROP TABLE </a:t>
            </a:r>
            <a:r>
              <a:rPr lang="en-US" sz="2800" b="1" i="1" dirty="0" err="1" smtClean="0">
                <a:solidFill>
                  <a:schemeClr val="bg1"/>
                </a:solidFill>
              </a:rPr>
              <a:t>tbname</a:t>
            </a:r>
            <a:endParaRPr lang="en-US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2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186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2023-03-06T16:26:59Z</dcterms:created>
  <dcterms:modified xsi:type="dcterms:W3CDTF">2023-03-07T03:25:50Z</dcterms:modified>
</cp:coreProperties>
</file>