
<file path=[Content_Types].xml><?xml version="1.0" encoding="utf-8"?>
<Types xmlns="http://schemas.openxmlformats.org/package/2006/content-types">
  <Default Extension="avif" ContentType="image/avif"/>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5" r:id="rId2"/>
    <p:sldId id="264" r:id="rId3"/>
    <p:sldId id="257" r:id="rId4"/>
    <p:sldId id="267" r:id="rId5"/>
    <p:sldId id="268" r:id="rId6"/>
    <p:sldId id="269" r:id="rId7"/>
    <p:sldId id="270" r:id="rId8"/>
    <p:sldId id="271" r:id="rId9"/>
    <p:sldId id="272" r:id="rId10"/>
    <p:sldId id="273" r:id="rId11"/>
    <p:sldId id="258" r:id="rId12"/>
    <p:sldId id="25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99CC"/>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75095" autoAdjust="0"/>
  </p:normalViewPr>
  <p:slideViewPr>
    <p:cSldViewPr snapToGrid="0">
      <p:cViewPr varScale="1">
        <p:scale>
          <a:sx n="64" d="100"/>
          <a:sy n="64" d="100"/>
        </p:scale>
        <p:origin x="165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50F98-BF01-41CC-8264-7566A847B529}" type="datetimeFigureOut">
              <a:rPr lang="en-US" smtClean="0"/>
              <a:t>21-03-2023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BD216-5E41-4AF4-ACA9-49080E0A93CF}" type="slidenum">
              <a:rPr lang="en-US" smtClean="0"/>
              <a:t>‹#›</a:t>
            </a:fld>
            <a:endParaRPr lang="en-US" dirty="0"/>
          </a:p>
        </p:txBody>
      </p:sp>
    </p:spTree>
    <p:extLst>
      <p:ext uri="{BB962C8B-B14F-4D97-AF65-F5344CB8AC3E}">
        <p14:creationId xmlns:p14="http://schemas.microsoft.com/office/powerpoint/2010/main" val="2687807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3BD216-5E41-4AF4-ACA9-49080E0A93CF}" type="slidenum">
              <a:rPr lang="en-US" smtClean="0"/>
              <a:t>2</a:t>
            </a:fld>
            <a:endParaRPr lang="en-US" dirty="0"/>
          </a:p>
        </p:txBody>
      </p:sp>
    </p:spTree>
    <p:extLst>
      <p:ext uri="{BB962C8B-B14F-4D97-AF65-F5344CB8AC3E}">
        <p14:creationId xmlns:p14="http://schemas.microsoft.com/office/powerpoint/2010/main" val="1326924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AWS IoT သည် Amazon Web Service ကထောက်ပံ့ထားသော Cloud Based Platform တစ်ခုဖြစ်</a:t>
            </a:r>
          </a:p>
          <a:p>
            <a:pPr marL="228600" indent="-228600">
              <a:buFont typeface="+mj-lt"/>
              <a:buAutoNum type="arabicPeriod"/>
            </a:pPr>
            <a:r>
              <a:rPr lang="en-US" dirty="0"/>
              <a:t>AWS IoT သည် IoT Devices တိကို Cloud နဲ့ချိတ်ဆက်ပြီး ကေထိန်းချုပ်ဖို့အတွက်သုံး</a:t>
            </a:r>
          </a:p>
          <a:p>
            <a:pPr marL="228600" indent="-228600">
              <a:buFont typeface="+mj-lt"/>
              <a:buAutoNum type="arabicPeriod"/>
            </a:pPr>
            <a:r>
              <a:rPr lang="en-US" dirty="0"/>
              <a:t>AWS IoT သည် IoT Devices ကထုတ်လွှင့်လိုက်တဲ့ Data တိကို Store နဲ့ Analyze လုပ်နိုင်</a:t>
            </a:r>
          </a:p>
          <a:p>
            <a:pPr marL="228600" indent="-228600">
              <a:buFont typeface="+mj-lt"/>
              <a:buAutoNum type="arabicPeriod"/>
            </a:pPr>
            <a:r>
              <a:rPr lang="en-US" dirty="0"/>
              <a:t>ယင်းပိုင်လုပ်နိုင်ဖို့အတွက်နဲ့ AWS service တိဖြစ်တဲ့ Amazon S3 , AWS Lambda , Amazon DynamoDB တိကိုသုံး</a:t>
            </a:r>
          </a:p>
          <a:p>
            <a:pPr marL="228600" indent="-228600">
              <a:buFont typeface="+mj-lt"/>
              <a:buAutoNum type="arabicPeriod"/>
            </a:pPr>
            <a:r>
              <a:rPr lang="en-US" dirty="0"/>
              <a:t>AWS Platform သည် device management , security and authentication, message routing and data processing , real – time data ကို အခြေခံတဲ့ Automate Action တိကိုထောက်ပံ့ပေး</a:t>
            </a:r>
          </a:p>
          <a:p>
            <a:pPr marL="228600" indent="-228600">
              <a:buFont typeface="+mj-lt"/>
              <a:buAutoNum type="arabicPeriod"/>
            </a:pPr>
            <a:r>
              <a:rPr lang="en-US" dirty="0"/>
              <a:t>AWS IoT သည် Developer တိကို SDKs နှင့်  API  တိကိုသုံးပြီး ကေ သူရို့တိရဲ့ Deviceတိကို Cloud နဲ့ချိတ်ပြီး IoT Application တိတည်ဆောက်ဖို့သုံးနိုင်</a:t>
            </a:r>
          </a:p>
          <a:p>
            <a:pPr marL="228600" indent="-228600">
              <a:buFont typeface="+mj-lt"/>
              <a:buAutoNum type="arabicPeriod"/>
            </a:pPr>
            <a:r>
              <a:rPr lang="en-US" dirty="0"/>
              <a:t>Overall အနေနဲ့ AWS IoT သည် IoT Application နဲ့ Devices တိတည်ဆောက်ဖို့ Deploy လုပ်ဖို့နဲ့ Manageလုပ်ဖို့ လုံခြုံ ၊ စိတ်ချရ တဲ့ နည်းလမ်းဖြစ်</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4E3BD216-5E41-4AF4-ACA9-49080E0A93CF}" type="slidenum">
              <a:rPr lang="en-US" smtClean="0"/>
              <a:t>3</a:t>
            </a:fld>
            <a:endParaRPr lang="en-US" dirty="0"/>
          </a:p>
        </p:txBody>
      </p:sp>
    </p:spTree>
    <p:extLst>
      <p:ext uri="{BB962C8B-B14F-4D97-AF65-F5344CB8AC3E}">
        <p14:creationId xmlns:p14="http://schemas.microsoft.com/office/powerpoint/2010/main" val="316372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Amazon S3 သည် cloud-based object storage service တစ်ခုဖြစ်</a:t>
            </a:r>
          </a:p>
          <a:p>
            <a:pPr marL="228600" indent="-228600">
              <a:buFont typeface="+mj-lt"/>
              <a:buAutoNum type="arabicPeriod"/>
            </a:pPr>
            <a:r>
              <a:rPr lang="en-US" dirty="0"/>
              <a:t>Amazon S3 သည်မည်သည့်နေရာကမဆို internet ပေါ်မာဟိတဲ့Dataတိကိုသိုလှောင်ဖို့နဲ့ဆွဲထုတ်ဖို့အတွက်သုံးနိုင်ရေ</a:t>
            </a:r>
          </a:p>
          <a:p>
            <a:pPr marL="228600" indent="-228600">
              <a:buFont typeface="+mj-lt"/>
              <a:buAutoNum type="arabicPeriod"/>
            </a:pPr>
            <a:r>
              <a:rPr lang="en-US" dirty="0"/>
              <a:t>Amazon S3 သည် Database များကိုသိုလှောင်ဖို့အတွက်သုံးနိုင်သော်လည်း ၎င်းသည်Databaseမဟုတ်ပါ</a:t>
            </a:r>
          </a:p>
          <a:p>
            <a:pPr marL="228600" indent="-228600">
              <a:buFont typeface="+mj-lt"/>
              <a:buAutoNum type="arabicPeriod"/>
            </a:pPr>
            <a:r>
              <a:rPr lang="en-US" dirty="0"/>
              <a:t>Amazon S3 သည် images,videos ,audio file , documents တိကိုသိုလှောင်နိုင်</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4E3BD216-5E41-4AF4-ACA9-49080E0A93CF}" type="slidenum">
              <a:rPr lang="en-US" smtClean="0"/>
              <a:t>5</a:t>
            </a:fld>
            <a:endParaRPr lang="en-US" dirty="0"/>
          </a:p>
        </p:txBody>
      </p:sp>
    </p:spTree>
    <p:extLst>
      <p:ext uri="{BB962C8B-B14F-4D97-AF65-F5344CB8AC3E}">
        <p14:creationId xmlns:p14="http://schemas.microsoft.com/office/powerpoint/2010/main" val="3406413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AWS Lambda သည် Serverless Computing Service တစ်ခုဖြစ်</a:t>
            </a:r>
          </a:p>
          <a:p>
            <a:pPr marL="228600" indent="-228600">
              <a:buFont typeface="+mj-lt"/>
              <a:buAutoNum type="arabicPeriod"/>
            </a:pPr>
            <a:r>
              <a:rPr lang="en-US" dirty="0"/>
              <a:t>AWS Lambda သည် Server ကို Manage မလုပ်ဘဲ code တိကို Cloud ပေါ်မာ Run နိုင်</a:t>
            </a:r>
          </a:p>
          <a:p>
            <a:pPr marL="228600" indent="-228600">
              <a:buFont typeface="+mj-lt"/>
              <a:buAutoNum type="arabicPeriod"/>
            </a:pPr>
            <a:r>
              <a:rPr lang="en-US" dirty="0"/>
              <a:t>Database အတွင်းသို့ Record အသစ်ထည့် ၊ S3 ထဲသို့ File Upload လုပ်တဲ့အချိန်တိမာ Noti ပို့ဖို့အတွက် Lambda ကိုသုံး</a:t>
            </a:r>
          </a:p>
          <a:p>
            <a:pPr marL="228600" indent="-228600">
              <a:buFont typeface="+mj-lt"/>
              <a:buAutoNum type="arabicPeriod"/>
            </a:pPr>
            <a:r>
              <a:rPr lang="en-US" dirty="0"/>
              <a:t>Lanbda ကို Mobile ph တိမာ user တိကို Authenticate လုပ်ဖို့  Verify လုပ်ဖို့နဲ့ Mobile app တိအတွက် Noti ပို့ဖို့အတွက်သုံး</a:t>
            </a:r>
          </a:p>
          <a:p>
            <a:pPr marL="228600" indent="-228600">
              <a:buFont typeface="+mj-lt"/>
              <a:buAutoNum type="arabicPeriod"/>
            </a:pPr>
            <a:r>
              <a:rPr lang="en-US" dirty="0"/>
              <a:t>Lambda ကို Facebook Messenger , Slack , Twilio ရို့ပိုင် Chatbox တိမာ Auto Reply အတွက်သုံး</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4E3BD216-5E41-4AF4-ACA9-49080E0A93CF}" type="slidenum">
              <a:rPr lang="en-US" smtClean="0"/>
              <a:t>7</a:t>
            </a:fld>
            <a:endParaRPr lang="en-US" dirty="0"/>
          </a:p>
        </p:txBody>
      </p:sp>
    </p:spTree>
    <p:extLst>
      <p:ext uri="{BB962C8B-B14F-4D97-AF65-F5344CB8AC3E}">
        <p14:creationId xmlns:p14="http://schemas.microsoft.com/office/powerpoint/2010/main" val="2190274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 Latency = Short wait time</a:t>
            </a:r>
          </a:p>
          <a:p>
            <a:r>
              <a:rPr lang="en-US" dirty="0"/>
              <a:t>Relational Database အနေနဲ့ Amazon RDS(Relational Database Service) ဟိရေ</a:t>
            </a:r>
          </a:p>
        </p:txBody>
      </p:sp>
      <p:sp>
        <p:nvSpPr>
          <p:cNvPr id="4" name="Slide Number Placeholder 3"/>
          <p:cNvSpPr>
            <a:spLocks noGrp="1"/>
          </p:cNvSpPr>
          <p:nvPr>
            <p:ph type="sldNum" sz="quarter" idx="5"/>
          </p:nvPr>
        </p:nvSpPr>
        <p:spPr/>
        <p:txBody>
          <a:bodyPr/>
          <a:lstStyle/>
          <a:p>
            <a:fld id="{4E3BD216-5E41-4AF4-ACA9-49080E0A93CF}" type="slidenum">
              <a:rPr lang="en-US" smtClean="0"/>
              <a:t>9</a:t>
            </a:fld>
            <a:endParaRPr lang="en-US" dirty="0"/>
          </a:p>
        </p:txBody>
      </p:sp>
    </p:spTree>
    <p:extLst>
      <p:ext uri="{BB962C8B-B14F-4D97-AF65-F5344CB8AC3E}">
        <p14:creationId xmlns:p14="http://schemas.microsoft.com/office/powerpoint/2010/main" val="449468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AWS IoT ကို Real Time Data တိကိုလိုအပ်တဲ့ Application တိနဲ့ စက်ရုံတိမာသုံး</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4E3BD216-5E41-4AF4-ACA9-49080E0A93CF}" type="slidenum">
              <a:rPr lang="en-US" smtClean="0"/>
              <a:t>11</a:t>
            </a:fld>
            <a:endParaRPr lang="en-US" dirty="0"/>
          </a:p>
        </p:txBody>
      </p:sp>
    </p:spTree>
    <p:extLst>
      <p:ext uri="{BB962C8B-B14F-4D97-AF65-F5344CB8AC3E}">
        <p14:creationId xmlns:p14="http://schemas.microsoft.com/office/powerpoint/2010/main" val="139843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E8EF-7B5F-4A5E-9C08-D035154C7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94F0AA-DE05-4791-A40E-0056ADCF4B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2AC91E-B8C2-46EE-BD14-51A9DA368FA4}"/>
              </a:ext>
            </a:extLst>
          </p:cNvPr>
          <p:cNvSpPr>
            <a:spLocks noGrp="1"/>
          </p:cNvSpPr>
          <p:nvPr>
            <p:ph type="dt" sz="half" idx="10"/>
          </p:nvPr>
        </p:nvSpPr>
        <p:spPr/>
        <p:txBody>
          <a:bodyPr/>
          <a:lstStyle/>
          <a:p>
            <a:fld id="{7B683B4C-8087-482B-AB0E-EB483D503D2B}" type="datetimeFigureOut">
              <a:rPr lang="en-US" smtClean="0"/>
              <a:t>21-03-2023</a:t>
            </a:fld>
            <a:endParaRPr lang="en-US" dirty="0"/>
          </a:p>
        </p:txBody>
      </p:sp>
      <p:sp>
        <p:nvSpPr>
          <p:cNvPr id="5" name="Footer Placeholder 4">
            <a:extLst>
              <a:ext uri="{FF2B5EF4-FFF2-40B4-BE49-F238E27FC236}">
                <a16:creationId xmlns:a16="http://schemas.microsoft.com/office/drawing/2014/main" id="{B1456EA9-4628-4B31-A3E1-9E56329D81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514492-A7D3-4EF6-860B-C4033A29A9D2}"/>
              </a:ext>
            </a:extLst>
          </p:cNvPr>
          <p:cNvSpPr>
            <a:spLocks noGrp="1"/>
          </p:cNvSpPr>
          <p:nvPr>
            <p:ph type="sldNum" sz="quarter" idx="12"/>
          </p:nvPr>
        </p:nvSpPr>
        <p:spPr/>
        <p:txBody>
          <a:bodyPr/>
          <a:lstStyle/>
          <a:p>
            <a:fld id="{F7B6661D-F9FE-46C2-AF91-563073EC9B14}" type="slidenum">
              <a:rPr lang="en-US" smtClean="0"/>
              <a:t>‹#›</a:t>
            </a:fld>
            <a:endParaRPr lang="en-US" dirty="0"/>
          </a:p>
        </p:txBody>
      </p:sp>
    </p:spTree>
    <p:extLst>
      <p:ext uri="{BB962C8B-B14F-4D97-AF65-F5344CB8AC3E}">
        <p14:creationId xmlns:p14="http://schemas.microsoft.com/office/powerpoint/2010/main" val="1436123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2B41-AAB8-488F-AE1D-AE19E0C2B5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95554A-71F1-481B-8DF4-BBE3983CFA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87576-D88B-4AD0-82A8-E77D6F413EB7}"/>
              </a:ext>
            </a:extLst>
          </p:cNvPr>
          <p:cNvSpPr>
            <a:spLocks noGrp="1"/>
          </p:cNvSpPr>
          <p:nvPr>
            <p:ph type="dt" sz="half" idx="10"/>
          </p:nvPr>
        </p:nvSpPr>
        <p:spPr/>
        <p:txBody>
          <a:bodyPr/>
          <a:lstStyle/>
          <a:p>
            <a:fld id="{7B683B4C-8087-482B-AB0E-EB483D503D2B}" type="datetimeFigureOut">
              <a:rPr lang="en-US" smtClean="0"/>
              <a:t>21-03-2023</a:t>
            </a:fld>
            <a:endParaRPr lang="en-US" dirty="0"/>
          </a:p>
        </p:txBody>
      </p:sp>
      <p:sp>
        <p:nvSpPr>
          <p:cNvPr id="5" name="Footer Placeholder 4">
            <a:extLst>
              <a:ext uri="{FF2B5EF4-FFF2-40B4-BE49-F238E27FC236}">
                <a16:creationId xmlns:a16="http://schemas.microsoft.com/office/drawing/2014/main" id="{2CF47D71-CB4D-45CF-9D88-0AC88275BD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A1C88E-E1F7-49F1-B332-760A2DC97E2A}"/>
              </a:ext>
            </a:extLst>
          </p:cNvPr>
          <p:cNvSpPr>
            <a:spLocks noGrp="1"/>
          </p:cNvSpPr>
          <p:nvPr>
            <p:ph type="sldNum" sz="quarter" idx="12"/>
          </p:nvPr>
        </p:nvSpPr>
        <p:spPr/>
        <p:txBody>
          <a:bodyPr/>
          <a:lstStyle/>
          <a:p>
            <a:fld id="{F7B6661D-F9FE-46C2-AF91-563073EC9B14}" type="slidenum">
              <a:rPr lang="en-US" smtClean="0"/>
              <a:t>‹#›</a:t>
            </a:fld>
            <a:endParaRPr lang="en-US" dirty="0"/>
          </a:p>
        </p:txBody>
      </p:sp>
    </p:spTree>
    <p:extLst>
      <p:ext uri="{BB962C8B-B14F-4D97-AF65-F5344CB8AC3E}">
        <p14:creationId xmlns:p14="http://schemas.microsoft.com/office/powerpoint/2010/main" val="215524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A61A44-7086-4829-8685-5791E4C8CA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4D4ADA-1533-4155-A7C2-D166DEB9C1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4DD63-F8D9-4FCE-A518-6556F10C1819}"/>
              </a:ext>
            </a:extLst>
          </p:cNvPr>
          <p:cNvSpPr>
            <a:spLocks noGrp="1"/>
          </p:cNvSpPr>
          <p:nvPr>
            <p:ph type="dt" sz="half" idx="10"/>
          </p:nvPr>
        </p:nvSpPr>
        <p:spPr/>
        <p:txBody>
          <a:bodyPr/>
          <a:lstStyle/>
          <a:p>
            <a:fld id="{7B683B4C-8087-482B-AB0E-EB483D503D2B}" type="datetimeFigureOut">
              <a:rPr lang="en-US" smtClean="0"/>
              <a:t>21-03-2023</a:t>
            </a:fld>
            <a:endParaRPr lang="en-US" dirty="0"/>
          </a:p>
        </p:txBody>
      </p:sp>
      <p:sp>
        <p:nvSpPr>
          <p:cNvPr id="5" name="Footer Placeholder 4">
            <a:extLst>
              <a:ext uri="{FF2B5EF4-FFF2-40B4-BE49-F238E27FC236}">
                <a16:creationId xmlns:a16="http://schemas.microsoft.com/office/drawing/2014/main" id="{2E10961F-EFD2-4F07-99E3-3C5131F523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7DF331-5251-411F-A3E0-19A10846EAF0}"/>
              </a:ext>
            </a:extLst>
          </p:cNvPr>
          <p:cNvSpPr>
            <a:spLocks noGrp="1"/>
          </p:cNvSpPr>
          <p:nvPr>
            <p:ph type="sldNum" sz="quarter" idx="12"/>
          </p:nvPr>
        </p:nvSpPr>
        <p:spPr/>
        <p:txBody>
          <a:bodyPr/>
          <a:lstStyle/>
          <a:p>
            <a:fld id="{F7B6661D-F9FE-46C2-AF91-563073EC9B14}" type="slidenum">
              <a:rPr lang="en-US" smtClean="0"/>
              <a:t>‹#›</a:t>
            </a:fld>
            <a:endParaRPr lang="en-US" dirty="0"/>
          </a:p>
        </p:txBody>
      </p:sp>
    </p:spTree>
    <p:extLst>
      <p:ext uri="{BB962C8B-B14F-4D97-AF65-F5344CB8AC3E}">
        <p14:creationId xmlns:p14="http://schemas.microsoft.com/office/powerpoint/2010/main" val="245076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E8D0-9090-4995-BEDF-4DD1EB14F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C5691-72A0-4283-BA3B-0DE354D8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713B9-6998-45F6-BAB3-8E80218BBA3F}"/>
              </a:ext>
            </a:extLst>
          </p:cNvPr>
          <p:cNvSpPr>
            <a:spLocks noGrp="1"/>
          </p:cNvSpPr>
          <p:nvPr>
            <p:ph type="dt" sz="half" idx="10"/>
          </p:nvPr>
        </p:nvSpPr>
        <p:spPr/>
        <p:txBody>
          <a:bodyPr/>
          <a:lstStyle/>
          <a:p>
            <a:fld id="{7B683B4C-8087-482B-AB0E-EB483D503D2B}" type="datetimeFigureOut">
              <a:rPr lang="en-US" smtClean="0"/>
              <a:t>21-03-2023</a:t>
            </a:fld>
            <a:endParaRPr lang="en-US" dirty="0"/>
          </a:p>
        </p:txBody>
      </p:sp>
      <p:sp>
        <p:nvSpPr>
          <p:cNvPr id="5" name="Footer Placeholder 4">
            <a:extLst>
              <a:ext uri="{FF2B5EF4-FFF2-40B4-BE49-F238E27FC236}">
                <a16:creationId xmlns:a16="http://schemas.microsoft.com/office/drawing/2014/main" id="{EBA42E39-0518-41E4-B1B6-930C8DE387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EE92C6-07EC-4EF1-8AA5-6394C46314C8}"/>
              </a:ext>
            </a:extLst>
          </p:cNvPr>
          <p:cNvSpPr>
            <a:spLocks noGrp="1"/>
          </p:cNvSpPr>
          <p:nvPr>
            <p:ph type="sldNum" sz="quarter" idx="12"/>
          </p:nvPr>
        </p:nvSpPr>
        <p:spPr/>
        <p:txBody>
          <a:bodyPr/>
          <a:lstStyle/>
          <a:p>
            <a:fld id="{F7B6661D-F9FE-46C2-AF91-563073EC9B14}" type="slidenum">
              <a:rPr lang="en-US" smtClean="0"/>
              <a:t>‹#›</a:t>
            </a:fld>
            <a:endParaRPr lang="en-US" dirty="0"/>
          </a:p>
        </p:txBody>
      </p:sp>
    </p:spTree>
    <p:extLst>
      <p:ext uri="{BB962C8B-B14F-4D97-AF65-F5344CB8AC3E}">
        <p14:creationId xmlns:p14="http://schemas.microsoft.com/office/powerpoint/2010/main" val="382267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3CCB-AEAE-4A76-B3A3-EFEDF218C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973A7-4A82-4F3F-BAD3-36D99EE17C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E1C793-249F-40B6-8818-B8360292DCB5}"/>
              </a:ext>
            </a:extLst>
          </p:cNvPr>
          <p:cNvSpPr>
            <a:spLocks noGrp="1"/>
          </p:cNvSpPr>
          <p:nvPr>
            <p:ph type="dt" sz="half" idx="10"/>
          </p:nvPr>
        </p:nvSpPr>
        <p:spPr/>
        <p:txBody>
          <a:bodyPr/>
          <a:lstStyle/>
          <a:p>
            <a:fld id="{7B683B4C-8087-482B-AB0E-EB483D503D2B}" type="datetimeFigureOut">
              <a:rPr lang="en-US" smtClean="0"/>
              <a:t>21-03-2023</a:t>
            </a:fld>
            <a:endParaRPr lang="en-US" dirty="0"/>
          </a:p>
        </p:txBody>
      </p:sp>
      <p:sp>
        <p:nvSpPr>
          <p:cNvPr id="5" name="Footer Placeholder 4">
            <a:extLst>
              <a:ext uri="{FF2B5EF4-FFF2-40B4-BE49-F238E27FC236}">
                <a16:creationId xmlns:a16="http://schemas.microsoft.com/office/drawing/2014/main" id="{376EE956-07DB-41BD-AE05-B13D54339F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C16624-972D-445D-AE82-501D4E4A5133}"/>
              </a:ext>
            </a:extLst>
          </p:cNvPr>
          <p:cNvSpPr>
            <a:spLocks noGrp="1"/>
          </p:cNvSpPr>
          <p:nvPr>
            <p:ph type="sldNum" sz="quarter" idx="12"/>
          </p:nvPr>
        </p:nvSpPr>
        <p:spPr/>
        <p:txBody>
          <a:bodyPr/>
          <a:lstStyle/>
          <a:p>
            <a:fld id="{F7B6661D-F9FE-46C2-AF91-563073EC9B14}" type="slidenum">
              <a:rPr lang="en-US" smtClean="0"/>
              <a:t>‹#›</a:t>
            </a:fld>
            <a:endParaRPr lang="en-US" dirty="0"/>
          </a:p>
        </p:txBody>
      </p:sp>
    </p:spTree>
    <p:extLst>
      <p:ext uri="{BB962C8B-B14F-4D97-AF65-F5344CB8AC3E}">
        <p14:creationId xmlns:p14="http://schemas.microsoft.com/office/powerpoint/2010/main" val="252162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233E-275A-40F2-967B-2CF94A526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74704-4618-4BFF-8AD6-B22787F34D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EC38C0-16E2-4F2E-9D96-34A9C017FF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A41AFA-C8B0-4411-A10E-231603B1CFEF}"/>
              </a:ext>
            </a:extLst>
          </p:cNvPr>
          <p:cNvSpPr>
            <a:spLocks noGrp="1"/>
          </p:cNvSpPr>
          <p:nvPr>
            <p:ph type="dt" sz="half" idx="10"/>
          </p:nvPr>
        </p:nvSpPr>
        <p:spPr/>
        <p:txBody>
          <a:bodyPr/>
          <a:lstStyle/>
          <a:p>
            <a:fld id="{7B683B4C-8087-482B-AB0E-EB483D503D2B}" type="datetimeFigureOut">
              <a:rPr lang="en-US" smtClean="0"/>
              <a:t>21-03-2023</a:t>
            </a:fld>
            <a:endParaRPr lang="en-US" dirty="0"/>
          </a:p>
        </p:txBody>
      </p:sp>
      <p:sp>
        <p:nvSpPr>
          <p:cNvPr id="6" name="Footer Placeholder 5">
            <a:extLst>
              <a:ext uri="{FF2B5EF4-FFF2-40B4-BE49-F238E27FC236}">
                <a16:creationId xmlns:a16="http://schemas.microsoft.com/office/drawing/2014/main" id="{11573AA3-1EA5-43A3-9464-007F94BC42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D1E546-D0E8-44B2-B75A-3A4C7CDD96C6}"/>
              </a:ext>
            </a:extLst>
          </p:cNvPr>
          <p:cNvSpPr>
            <a:spLocks noGrp="1"/>
          </p:cNvSpPr>
          <p:nvPr>
            <p:ph type="sldNum" sz="quarter" idx="12"/>
          </p:nvPr>
        </p:nvSpPr>
        <p:spPr/>
        <p:txBody>
          <a:bodyPr/>
          <a:lstStyle/>
          <a:p>
            <a:fld id="{F7B6661D-F9FE-46C2-AF91-563073EC9B14}" type="slidenum">
              <a:rPr lang="en-US" smtClean="0"/>
              <a:t>‹#›</a:t>
            </a:fld>
            <a:endParaRPr lang="en-US" dirty="0"/>
          </a:p>
        </p:txBody>
      </p:sp>
    </p:spTree>
    <p:extLst>
      <p:ext uri="{BB962C8B-B14F-4D97-AF65-F5344CB8AC3E}">
        <p14:creationId xmlns:p14="http://schemas.microsoft.com/office/powerpoint/2010/main" val="125299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2BF2-0AB1-403D-B37C-A89A422EA7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00B764-76F9-43ED-8E8A-65944E8B10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86A822-C2A3-404C-8C2C-DEC8E6366A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B6631C-A240-4663-810B-B2393560E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6D45B-E380-4575-A1E4-26E47F85B2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59A83F-C7FA-4D71-BACE-85C0D6A93F31}"/>
              </a:ext>
            </a:extLst>
          </p:cNvPr>
          <p:cNvSpPr>
            <a:spLocks noGrp="1"/>
          </p:cNvSpPr>
          <p:nvPr>
            <p:ph type="dt" sz="half" idx="10"/>
          </p:nvPr>
        </p:nvSpPr>
        <p:spPr/>
        <p:txBody>
          <a:bodyPr/>
          <a:lstStyle/>
          <a:p>
            <a:fld id="{7B683B4C-8087-482B-AB0E-EB483D503D2B}" type="datetimeFigureOut">
              <a:rPr lang="en-US" smtClean="0"/>
              <a:t>21-03-2023</a:t>
            </a:fld>
            <a:endParaRPr lang="en-US" dirty="0"/>
          </a:p>
        </p:txBody>
      </p:sp>
      <p:sp>
        <p:nvSpPr>
          <p:cNvPr id="8" name="Footer Placeholder 7">
            <a:extLst>
              <a:ext uri="{FF2B5EF4-FFF2-40B4-BE49-F238E27FC236}">
                <a16:creationId xmlns:a16="http://schemas.microsoft.com/office/drawing/2014/main" id="{8EA18D29-81DB-4880-9BCA-D8C532523A9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A8A540C-2F14-4FE9-B6F4-EB74384E162A}"/>
              </a:ext>
            </a:extLst>
          </p:cNvPr>
          <p:cNvSpPr>
            <a:spLocks noGrp="1"/>
          </p:cNvSpPr>
          <p:nvPr>
            <p:ph type="sldNum" sz="quarter" idx="12"/>
          </p:nvPr>
        </p:nvSpPr>
        <p:spPr/>
        <p:txBody>
          <a:bodyPr/>
          <a:lstStyle/>
          <a:p>
            <a:fld id="{F7B6661D-F9FE-46C2-AF91-563073EC9B14}" type="slidenum">
              <a:rPr lang="en-US" smtClean="0"/>
              <a:t>‹#›</a:t>
            </a:fld>
            <a:endParaRPr lang="en-US" dirty="0"/>
          </a:p>
        </p:txBody>
      </p:sp>
    </p:spTree>
    <p:extLst>
      <p:ext uri="{BB962C8B-B14F-4D97-AF65-F5344CB8AC3E}">
        <p14:creationId xmlns:p14="http://schemas.microsoft.com/office/powerpoint/2010/main" val="413641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2524-472C-454D-BB9C-9B594512F6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3724DA-5395-489E-8661-80674308F625}"/>
              </a:ext>
            </a:extLst>
          </p:cNvPr>
          <p:cNvSpPr>
            <a:spLocks noGrp="1"/>
          </p:cNvSpPr>
          <p:nvPr>
            <p:ph type="dt" sz="half" idx="10"/>
          </p:nvPr>
        </p:nvSpPr>
        <p:spPr/>
        <p:txBody>
          <a:bodyPr/>
          <a:lstStyle/>
          <a:p>
            <a:fld id="{7B683B4C-8087-482B-AB0E-EB483D503D2B}" type="datetimeFigureOut">
              <a:rPr lang="en-US" smtClean="0"/>
              <a:t>21-03-2023</a:t>
            </a:fld>
            <a:endParaRPr lang="en-US" dirty="0"/>
          </a:p>
        </p:txBody>
      </p:sp>
      <p:sp>
        <p:nvSpPr>
          <p:cNvPr id="4" name="Footer Placeholder 3">
            <a:extLst>
              <a:ext uri="{FF2B5EF4-FFF2-40B4-BE49-F238E27FC236}">
                <a16:creationId xmlns:a16="http://schemas.microsoft.com/office/drawing/2014/main" id="{F947A9EB-1D0B-4E23-9ED2-70A4741E85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634A42C-C91D-488C-B452-5BBC06D8D8EF}"/>
              </a:ext>
            </a:extLst>
          </p:cNvPr>
          <p:cNvSpPr>
            <a:spLocks noGrp="1"/>
          </p:cNvSpPr>
          <p:nvPr>
            <p:ph type="sldNum" sz="quarter" idx="12"/>
          </p:nvPr>
        </p:nvSpPr>
        <p:spPr/>
        <p:txBody>
          <a:bodyPr/>
          <a:lstStyle/>
          <a:p>
            <a:fld id="{F7B6661D-F9FE-46C2-AF91-563073EC9B14}" type="slidenum">
              <a:rPr lang="en-US" smtClean="0"/>
              <a:t>‹#›</a:t>
            </a:fld>
            <a:endParaRPr lang="en-US" dirty="0"/>
          </a:p>
        </p:txBody>
      </p:sp>
    </p:spTree>
    <p:extLst>
      <p:ext uri="{BB962C8B-B14F-4D97-AF65-F5344CB8AC3E}">
        <p14:creationId xmlns:p14="http://schemas.microsoft.com/office/powerpoint/2010/main" val="107403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D4A950-C9E2-4D9A-B230-73749C880CFE}"/>
              </a:ext>
            </a:extLst>
          </p:cNvPr>
          <p:cNvSpPr>
            <a:spLocks noGrp="1"/>
          </p:cNvSpPr>
          <p:nvPr>
            <p:ph type="dt" sz="half" idx="10"/>
          </p:nvPr>
        </p:nvSpPr>
        <p:spPr/>
        <p:txBody>
          <a:bodyPr/>
          <a:lstStyle/>
          <a:p>
            <a:fld id="{7B683B4C-8087-482B-AB0E-EB483D503D2B}" type="datetimeFigureOut">
              <a:rPr lang="en-US" smtClean="0"/>
              <a:t>21-03-2023</a:t>
            </a:fld>
            <a:endParaRPr lang="en-US" dirty="0"/>
          </a:p>
        </p:txBody>
      </p:sp>
      <p:sp>
        <p:nvSpPr>
          <p:cNvPr id="3" name="Footer Placeholder 2">
            <a:extLst>
              <a:ext uri="{FF2B5EF4-FFF2-40B4-BE49-F238E27FC236}">
                <a16:creationId xmlns:a16="http://schemas.microsoft.com/office/drawing/2014/main" id="{D8BD17B5-5FE9-4F2E-8FCD-FEC4C081859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08C58D0-4855-4FE0-9F48-6CC2384FF011}"/>
              </a:ext>
            </a:extLst>
          </p:cNvPr>
          <p:cNvSpPr>
            <a:spLocks noGrp="1"/>
          </p:cNvSpPr>
          <p:nvPr>
            <p:ph type="sldNum" sz="quarter" idx="12"/>
          </p:nvPr>
        </p:nvSpPr>
        <p:spPr/>
        <p:txBody>
          <a:bodyPr/>
          <a:lstStyle/>
          <a:p>
            <a:fld id="{F7B6661D-F9FE-46C2-AF91-563073EC9B14}" type="slidenum">
              <a:rPr lang="en-US" smtClean="0"/>
              <a:t>‹#›</a:t>
            </a:fld>
            <a:endParaRPr lang="en-US" dirty="0"/>
          </a:p>
        </p:txBody>
      </p:sp>
    </p:spTree>
    <p:extLst>
      <p:ext uri="{BB962C8B-B14F-4D97-AF65-F5344CB8AC3E}">
        <p14:creationId xmlns:p14="http://schemas.microsoft.com/office/powerpoint/2010/main" val="292015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6D33-B30A-4528-8496-A381F2972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70E14C-0EA4-450D-8F24-1A3618316D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8A2958-5BF1-4628-9770-271ABD963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6C90A-A943-43FE-9A11-5673EEF2B831}"/>
              </a:ext>
            </a:extLst>
          </p:cNvPr>
          <p:cNvSpPr>
            <a:spLocks noGrp="1"/>
          </p:cNvSpPr>
          <p:nvPr>
            <p:ph type="dt" sz="half" idx="10"/>
          </p:nvPr>
        </p:nvSpPr>
        <p:spPr/>
        <p:txBody>
          <a:bodyPr/>
          <a:lstStyle/>
          <a:p>
            <a:fld id="{7B683B4C-8087-482B-AB0E-EB483D503D2B}" type="datetimeFigureOut">
              <a:rPr lang="en-US" smtClean="0"/>
              <a:t>21-03-2023</a:t>
            </a:fld>
            <a:endParaRPr lang="en-US" dirty="0"/>
          </a:p>
        </p:txBody>
      </p:sp>
      <p:sp>
        <p:nvSpPr>
          <p:cNvPr id="6" name="Footer Placeholder 5">
            <a:extLst>
              <a:ext uri="{FF2B5EF4-FFF2-40B4-BE49-F238E27FC236}">
                <a16:creationId xmlns:a16="http://schemas.microsoft.com/office/drawing/2014/main" id="{F3DC20A2-7AAF-488A-AB9C-CE2FFAD82FD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636868-2673-4E44-9825-FCCF2666BE65}"/>
              </a:ext>
            </a:extLst>
          </p:cNvPr>
          <p:cNvSpPr>
            <a:spLocks noGrp="1"/>
          </p:cNvSpPr>
          <p:nvPr>
            <p:ph type="sldNum" sz="quarter" idx="12"/>
          </p:nvPr>
        </p:nvSpPr>
        <p:spPr/>
        <p:txBody>
          <a:bodyPr/>
          <a:lstStyle/>
          <a:p>
            <a:fld id="{F7B6661D-F9FE-46C2-AF91-563073EC9B14}" type="slidenum">
              <a:rPr lang="en-US" smtClean="0"/>
              <a:t>‹#›</a:t>
            </a:fld>
            <a:endParaRPr lang="en-US" dirty="0"/>
          </a:p>
        </p:txBody>
      </p:sp>
    </p:spTree>
    <p:extLst>
      <p:ext uri="{BB962C8B-B14F-4D97-AF65-F5344CB8AC3E}">
        <p14:creationId xmlns:p14="http://schemas.microsoft.com/office/powerpoint/2010/main" val="304549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1EA7-30AB-4820-8CD8-2D009E96D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BBE6F0-3568-4F16-80A3-1DE900172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37A8D6A-B737-4B50-9DE9-4FEB8DDAE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CFF6F-BC14-437C-AAF0-23283E6A8BBB}"/>
              </a:ext>
            </a:extLst>
          </p:cNvPr>
          <p:cNvSpPr>
            <a:spLocks noGrp="1"/>
          </p:cNvSpPr>
          <p:nvPr>
            <p:ph type="dt" sz="half" idx="10"/>
          </p:nvPr>
        </p:nvSpPr>
        <p:spPr/>
        <p:txBody>
          <a:bodyPr/>
          <a:lstStyle/>
          <a:p>
            <a:fld id="{7B683B4C-8087-482B-AB0E-EB483D503D2B}" type="datetimeFigureOut">
              <a:rPr lang="en-US" smtClean="0"/>
              <a:t>21-03-2023</a:t>
            </a:fld>
            <a:endParaRPr lang="en-US" dirty="0"/>
          </a:p>
        </p:txBody>
      </p:sp>
      <p:sp>
        <p:nvSpPr>
          <p:cNvPr id="6" name="Footer Placeholder 5">
            <a:extLst>
              <a:ext uri="{FF2B5EF4-FFF2-40B4-BE49-F238E27FC236}">
                <a16:creationId xmlns:a16="http://schemas.microsoft.com/office/drawing/2014/main" id="{550C74B7-01C4-4933-ABFC-0A48F5C853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1755284-D9E7-4256-B390-B7A5AFC25DD3}"/>
              </a:ext>
            </a:extLst>
          </p:cNvPr>
          <p:cNvSpPr>
            <a:spLocks noGrp="1"/>
          </p:cNvSpPr>
          <p:nvPr>
            <p:ph type="sldNum" sz="quarter" idx="12"/>
          </p:nvPr>
        </p:nvSpPr>
        <p:spPr/>
        <p:txBody>
          <a:bodyPr/>
          <a:lstStyle/>
          <a:p>
            <a:fld id="{F7B6661D-F9FE-46C2-AF91-563073EC9B14}" type="slidenum">
              <a:rPr lang="en-US" smtClean="0"/>
              <a:t>‹#›</a:t>
            </a:fld>
            <a:endParaRPr lang="en-US" dirty="0"/>
          </a:p>
        </p:txBody>
      </p:sp>
    </p:spTree>
    <p:extLst>
      <p:ext uri="{BB962C8B-B14F-4D97-AF65-F5344CB8AC3E}">
        <p14:creationId xmlns:p14="http://schemas.microsoft.com/office/powerpoint/2010/main" val="2507167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C08355-A99C-48B6-A90E-7C57E2957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34FA40-0346-4094-90B6-96A3CDD907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997A5-F099-43C1-9A33-E95BBFFD4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83B4C-8087-482B-AB0E-EB483D503D2B}" type="datetimeFigureOut">
              <a:rPr lang="en-US" smtClean="0"/>
              <a:t>21-03-2023</a:t>
            </a:fld>
            <a:endParaRPr lang="en-US" dirty="0"/>
          </a:p>
        </p:txBody>
      </p:sp>
      <p:sp>
        <p:nvSpPr>
          <p:cNvPr id="5" name="Footer Placeholder 4">
            <a:extLst>
              <a:ext uri="{FF2B5EF4-FFF2-40B4-BE49-F238E27FC236}">
                <a16:creationId xmlns:a16="http://schemas.microsoft.com/office/drawing/2014/main" id="{909E652A-6AA7-4B94-9BAE-8ACFD09DE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145CC0F-3897-413E-99C6-7DD2ECE95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6661D-F9FE-46C2-AF91-563073EC9B14}" type="slidenum">
              <a:rPr lang="en-US" smtClean="0"/>
              <a:t>‹#›</a:t>
            </a:fld>
            <a:endParaRPr lang="en-US" dirty="0"/>
          </a:p>
        </p:txBody>
      </p:sp>
    </p:spTree>
    <p:extLst>
      <p:ext uri="{BB962C8B-B14F-4D97-AF65-F5344CB8AC3E}">
        <p14:creationId xmlns:p14="http://schemas.microsoft.com/office/powerpoint/2010/main" val="1418942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av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240F9FB-3319-442D-A1B4-B2A836D9F379}"/>
              </a:ext>
            </a:extLst>
          </p:cNvPr>
          <p:cNvSpPr/>
          <p:nvPr/>
        </p:nvSpPr>
        <p:spPr>
          <a:xfrm>
            <a:off x="0" y="0"/>
            <a:ext cx="12192000" cy="685800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AB359A2-BC3F-42E4-9546-1D056F05F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839" y="1892193"/>
            <a:ext cx="3058322" cy="3073614"/>
          </a:xfrm>
          <a:prstGeom prst="rect">
            <a:avLst/>
          </a:prstGeom>
        </p:spPr>
      </p:pic>
      <p:sp>
        <p:nvSpPr>
          <p:cNvPr id="7" name="TextBox 6">
            <a:extLst>
              <a:ext uri="{FF2B5EF4-FFF2-40B4-BE49-F238E27FC236}">
                <a16:creationId xmlns:a16="http://schemas.microsoft.com/office/drawing/2014/main" id="{4D914B6C-A61E-478C-810B-B26C6704874D}"/>
              </a:ext>
            </a:extLst>
          </p:cNvPr>
          <p:cNvSpPr txBox="1"/>
          <p:nvPr/>
        </p:nvSpPr>
        <p:spPr>
          <a:xfrm>
            <a:off x="3962400" y="4700371"/>
            <a:ext cx="4805083" cy="1723549"/>
          </a:xfrm>
          <a:prstGeom prst="rect">
            <a:avLst/>
          </a:prstGeom>
          <a:noFill/>
        </p:spPr>
        <p:txBody>
          <a:bodyPr wrap="square" rtlCol="0">
            <a:spAutoFit/>
          </a:bodyPr>
          <a:lstStyle/>
          <a:p>
            <a:r>
              <a:rPr lang="en-US" sz="8800" b="1" dirty="0">
                <a:solidFill>
                  <a:schemeClr val="bg1"/>
                </a:solidFill>
                <a:effectLst>
                  <a:outerShdw blurRad="38100" dist="38100" dir="2700000" algn="tl">
                    <a:srgbClr val="000000">
                      <a:alpha val="43137"/>
                    </a:srgbClr>
                  </a:outerShdw>
                </a:effectLst>
              </a:rPr>
              <a:t>AWS IoT</a:t>
            </a:r>
          </a:p>
          <a:p>
            <a:r>
              <a:rPr lang="en-US" sz="1600" b="1" dirty="0">
                <a:solidFill>
                  <a:schemeClr val="bg1"/>
                </a:solidFill>
              </a:rPr>
              <a:t>			Present By Phyo Aung</a:t>
            </a:r>
          </a:p>
        </p:txBody>
      </p:sp>
      <p:pic>
        <p:nvPicPr>
          <p:cNvPr id="8" name="Picture 7">
            <a:extLst>
              <a:ext uri="{FF2B5EF4-FFF2-40B4-BE49-F238E27FC236}">
                <a16:creationId xmlns:a16="http://schemas.microsoft.com/office/drawing/2014/main" id="{A2D4760F-4458-4358-A2B9-652C86602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20" y="-185569"/>
            <a:ext cx="2729753" cy="2729753"/>
          </a:xfrm>
          <a:prstGeom prst="rect">
            <a:avLst/>
          </a:prstGeom>
        </p:spPr>
      </p:pic>
      <p:pic>
        <p:nvPicPr>
          <p:cNvPr id="11" name="Picture 10">
            <a:extLst>
              <a:ext uri="{FF2B5EF4-FFF2-40B4-BE49-F238E27FC236}">
                <a16:creationId xmlns:a16="http://schemas.microsoft.com/office/drawing/2014/main" id="{EAE509EF-3A49-447D-A660-2430EF859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6346" y="-120017"/>
            <a:ext cx="2797666" cy="2797666"/>
          </a:xfrm>
          <a:prstGeom prst="rect">
            <a:avLst/>
          </a:prstGeom>
        </p:spPr>
      </p:pic>
      <p:pic>
        <p:nvPicPr>
          <p:cNvPr id="3" name="Picture 2">
            <a:extLst>
              <a:ext uri="{FF2B5EF4-FFF2-40B4-BE49-F238E27FC236}">
                <a16:creationId xmlns:a16="http://schemas.microsoft.com/office/drawing/2014/main" id="{766AB407-C951-461E-BF7E-19060F4BAE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6" y="3554735"/>
            <a:ext cx="3488834" cy="3488834"/>
          </a:xfrm>
          <a:prstGeom prst="rect">
            <a:avLst/>
          </a:prstGeom>
        </p:spPr>
      </p:pic>
      <p:pic>
        <p:nvPicPr>
          <p:cNvPr id="9" name="Picture 8">
            <a:extLst>
              <a:ext uri="{FF2B5EF4-FFF2-40B4-BE49-F238E27FC236}">
                <a16:creationId xmlns:a16="http://schemas.microsoft.com/office/drawing/2014/main" id="{5052686A-4F35-445F-8076-41316772E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7483" y="3554735"/>
            <a:ext cx="3488834" cy="3488834"/>
          </a:xfrm>
          <a:prstGeom prst="rect">
            <a:avLst/>
          </a:prstGeom>
        </p:spPr>
      </p:pic>
    </p:spTree>
    <p:extLst>
      <p:ext uri="{BB962C8B-B14F-4D97-AF65-F5344CB8AC3E}">
        <p14:creationId xmlns:p14="http://schemas.microsoft.com/office/powerpoint/2010/main" val="3999385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0DBC62-74BB-4242-92DB-C55C670BE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2523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CE82-B97E-45B1-9FCA-56DA6512B63F}"/>
              </a:ext>
            </a:extLst>
          </p:cNvPr>
          <p:cNvSpPr>
            <a:spLocks noGrp="1"/>
          </p:cNvSpPr>
          <p:nvPr>
            <p:ph type="title"/>
          </p:nvPr>
        </p:nvSpPr>
        <p:spPr>
          <a:xfrm>
            <a:off x="4238065" y="466713"/>
            <a:ext cx="3715870" cy="662782"/>
          </a:xfrm>
        </p:spPr>
        <p:txBody>
          <a:bodyPr>
            <a:normAutofit fontScale="90000"/>
          </a:bodyPr>
          <a:lstStyle/>
          <a:p>
            <a:r>
              <a:rPr lang="en-US" sz="4800" b="1" dirty="0">
                <a:solidFill>
                  <a:srgbClr val="0099CC"/>
                </a:solidFill>
                <a:effectLst>
                  <a:outerShdw blurRad="38100" dist="38100" dir="2700000" algn="tl">
                    <a:srgbClr val="000000">
                      <a:alpha val="43137"/>
                    </a:srgbClr>
                  </a:outerShdw>
                </a:effectLst>
              </a:rPr>
              <a:t>Uses of AWS IoT</a:t>
            </a:r>
          </a:p>
        </p:txBody>
      </p:sp>
      <p:sp>
        <p:nvSpPr>
          <p:cNvPr id="5" name="TextBox 4">
            <a:extLst>
              <a:ext uri="{FF2B5EF4-FFF2-40B4-BE49-F238E27FC236}">
                <a16:creationId xmlns:a16="http://schemas.microsoft.com/office/drawing/2014/main" id="{B132FA17-4AF5-4D3B-A43B-AFF59E9DFAEC}"/>
              </a:ext>
            </a:extLst>
          </p:cNvPr>
          <p:cNvSpPr txBox="1"/>
          <p:nvPr/>
        </p:nvSpPr>
        <p:spPr>
          <a:xfrm>
            <a:off x="381000" y="1443841"/>
            <a:ext cx="11430000" cy="4462760"/>
          </a:xfrm>
          <a:prstGeom prst="rect">
            <a:avLst/>
          </a:prstGeom>
          <a:noFill/>
        </p:spPr>
        <p:txBody>
          <a:bodyPr wrap="square">
            <a:spAutoFit/>
          </a:bodyPr>
          <a:lstStyle/>
          <a:p>
            <a:pPr algn="l"/>
            <a:r>
              <a:rPr lang="en-US" sz="2000" b="0" i="0" dirty="0">
                <a:solidFill>
                  <a:schemeClr val="tx1">
                    <a:lumMod val="95000"/>
                    <a:lumOff val="5000"/>
                  </a:schemeClr>
                </a:solidFill>
                <a:effectLst/>
                <a:latin typeface="Söhne"/>
              </a:rPr>
              <a:t>	AWS IoT can be used in a variety of applications and industries that require </a:t>
            </a:r>
            <a:r>
              <a:rPr lang="en-US" sz="2400" b="1" i="0" dirty="0">
                <a:effectLst/>
                <a:highlight>
                  <a:srgbClr val="00FF00"/>
                </a:highlight>
                <a:latin typeface="Söhne"/>
              </a:rPr>
              <a:t>real-time data </a:t>
            </a:r>
            <a:r>
              <a:rPr lang="en-US" sz="2000" b="0" i="0" dirty="0">
                <a:solidFill>
                  <a:schemeClr val="tx1">
                    <a:lumMod val="95000"/>
                    <a:lumOff val="5000"/>
                  </a:schemeClr>
                </a:solidFill>
                <a:effectLst/>
                <a:latin typeface="Söhne"/>
              </a:rPr>
              <a:t>processing, analysis, and communication between connected devices. Here are some examples:</a:t>
            </a:r>
          </a:p>
          <a:p>
            <a:pPr marL="342900" indent="-342900" algn="l">
              <a:buFont typeface="Wingdings" panose="05000000000000000000" pitchFamily="2" charset="2"/>
              <a:buChar char="q"/>
            </a:pPr>
            <a:r>
              <a:rPr lang="en-US" sz="2000" b="1" i="0" dirty="0">
                <a:solidFill>
                  <a:srgbClr val="0099CC"/>
                </a:solidFill>
                <a:effectLst/>
                <a:latin typeface="Söhne"/>
              </a:rPr>
              <a:t>Smart Homes: </a:t>
            </a:r>
            <a:r>
              <a:rPr lang="en-US" sz="2000" b="0" i="0" dirty="0">
                <a:solidFill>
                  <a:schemeClr val="tx1">
                    <a:lumMod val="95000"/>
                    <a:lumOff val="5000"/>
                  </a:schemeClr>
                </a:solidFill>
                <a:effectLst/>
                <a:latin typeface="Söhne"/>
              </a:rPr>
              <a:t>AWS IoT can be used to create smart home solutions that allow homeowners </a:t>
            </a:r>
            <a:r>
              <a:rPr lang="en-US" sz="2000" b="1" i="0" dirty="0">
                <a:effectLst/>
                <a:highlight>
                  <a:srgbClr val="FFFF00"/>
                </a:highlight>
                <a:latin typeface="Söhne"/>
              </a:rPr>
              <a:t>to control and monitor devices such as lights, thermostats, and security systems from their mobile devices.</a:t>
            </a:r>
          </a:p>
          <a:p>
            <a:pPr marL="342900" indent="-342900" algn="l">
              <a:buFont typeface="Wingdings" panose="05000000000000000000" pitchFamily="2" charset="2"/>
              <a:buChar char="q"/>
            </a:pPr>
            <a:r>
              <a:rPr lang="en-US" sz="2000" b="1" i="0" dirty="0">
                <a:solidFill>
                  <a:srgbClr val="0099CC"/>
                </a:solidFill>
                <a:effectLst/>
                <a:latin typeface="Söhne"/>
              </a:rPr>
              <a:t>Industrial IoT:</a:t>
            </a:r>
            <a:r>
              <a:rPr lang="en-US" sz="2000" b="0" i="0" dirty="0">
                <a:solidFill>
                  <a:schemeClr val="tx1">
                    <a:lumMod val="95000"/>
                    <a:lumOff val="5000"/>
                  </a:schemeClr>
                </a:solidFill>
                <a:effectLst/>
                <a:latin typeface="Söhne"/>
              </a:rPr>
              <a:t> AWS IoT can be used in industrial settings to connect and monitor sensors, machines, and equipment </a:t>
            </a:r>
            <a:r>
              <a:rPr lang="en-US" sz="2000" b="1" i="0" dirty="0">
                <a:solidFill>
                  <a:schemeClr val="tx1">
                    <a:lumMod val="95000"/>
                    <a:lumOff val="5000"/>
                  </a:schemeClr>
                </a:solidFill>
                <a:effectLst/>
                <a:highlight>
                  <a:srgbClr val="FFFF00"/>
                </a:highlight>
                <a:latin typeface="Söhne"/>
              </a:rPr>
              <a:t>to optimize operational efficiency and improve maintenance</a:t>
            </a:r>
            <a:r>
              <a:rPr lang="en-US" sz="2000" b="0" i="0" dirty="0">
                <a:solidFill>
                  <a:schemeClr val="tx1">
                    <a:lumMod val="95000"/>
                    <a:lumOff val="5000"/>
                  </a:schemeClr>
                </a:solidFill>
                <a:effectLst/>
                <a:latin typeface="Söhne"/>
              </a:rPr>
              <a:t>.</a:t>
            </a:r>
          </a:p>
          <a:p>
            <a:pPr marL="342900" indent="-342900" algn="l">
              <a:buFont typeface="Wingdings" panose="05000000000000000000" pitchFamily="2" charset="2"/>
              <a:buChar char="q"/>
            </a:pPr>
            <a:r>
              <a:rPr lang="en-US" sz="2000" b="1" i="0" dirty="0">
                <a:solidFill>
                  <a:srgbClr val="0099CC"/>
                </a:solidFill>
                <a:effectLst/>
                <a:latin typeface="Söhne"/>
              </a:rPr>
              <a:t>Healthcare:</a:t>
            </a:r>
            <a:r>
              <a:rPr lang="en-US" sz="2000" b="0" i="0" dirty="0">
                <a:solidFill>
                  <a:schemeClr val="tx1">
                    <a:lumMod val="95000"/>
                    <a:lumOff val="5000"/>
                  </a:schemeClr>
                </a:solidFill>
                <a:effectLst/>
                <a:latin typeface="Söhne"/>
              </a:rPr>
              <a:t> AWS IoT can be used in healthcare to collect and analyze data from medical devices, wearables, and sensors </a:t>
            </a:r>
            <a:r>
              <a:rPr lang="en-US" sz="2000" b="1" i="0" dirty="0">
                <a:solidFill>
                  <a:schemeClr val="tx1">
                    <a:lumMod val="95000"/>
                    <a:lumOff val="5000"/>
                  </a:schemeClr>
                </a:solidFill>
                <a:effectLst/>
                <a:highlight>
                  <a:srgbClr val="FFFF00"/>
                </a:highlight>
                <a:latin typeface="Söhne"/>
              </a:rPr>
              <a:t>to monitor patients' health </a:t>
            </a:r>
            <a:r>
              <a:rPr lang="en-US" sz="2000" b="0" i="0" dirty="0">
                <a:solidFill>
                  <a:schemeClr val="tx1">
                    <a:lumMod val="95000"/>
                    <a:lumOff val="5000"/>
                  </a:schemeClr>
                </a:solidFill>
                <a:effectLst/>
                <a:latin typeface="Söhne"/>
              </a:rPr>
              <a:t>and track their medication adherence.</a:t>
            </a:r>
          </a:p>
          <a:p>
            <a:pPr marL="342900" indent="-342900" algn="l">
              <a:buFont typeface="Wingdings" panose="05000000000000000000" pitchFamily="2" charset="2"/>
              <a:buChar char="q"/>
            </a:pPr>
            <a:r>
              <a:rPr lang="en-US" sz="2000" b="1" i="0" dirty="0">
                <a:solidFill>
                  <a:srgbClr val="0099CC"/>
                </a:solidFill>
                <a:effectLst/>
                <a:latin typeface="Söhne"/>
              </a:rPr>
              <a:t>Agriculture:</a:t>
            </a:r>
            <a:r>
              <a:rPr lang="en-US" sz="2000" b="0" i="0" dirty="0">
                <a:solidFill>
                  <a:schemeClr val="tx1">
                    <a:lumMod val="95000"/>
                    <a:lumOff val="5000"/>
                  </a:schemeClr>
                </a:solidFill>
                <a:effectLst/>
                <a:latin typeface="Söhne"/>
              </a:rPr>
              <a:t> AWS IoT can be used in agriculture </a:t>
            </a:r>
            <a:r>
              <a:rPr lang="en-US" sz="2000" b="1" i="0" dirty="0">
                <a:solidFill>
                  <a:schemeClr val="tx1">
                    <a:lumMod val="95000"/>
                    <a:lumOff val="5000"/>
                  </a:schemeClr>
                </a:solidFill>
                <a:effectLst/>
                <a:highlight>
                  <a:srgbClr val="FFFF00"/>
                </a:highlight>
                <a:latin typeface="Söhne"/>
              </a:rPr>
              <a:t>to collect data from sensors on crops, soil moisture, and weather conditions</a:t>
            </a:r>
            <a:r>
              <a:rPr lang="en-US" sz="2000" b="0" i="0" dirty="0">
                <a:solidFill>
                  <a:schemeClr val="tx1">
                    <a:lumMod val="95000"/>
                    <a:lumOff val="5000"/>
                  </a:schemeClr>
                </a:solidFill>
                <a:effectLst/>
                <a:highlight>
                  <a:srgbClr val="FFFF00"/>
                </a:highlight>
                <a:latin typeface="Söhne"/>
              </a:rPr>
              <a:t> </a:t>
            </a:r>
            <a:r>
              <a:rPr lang="en-US" sz="2000" b="0" i="0" dirty="0">
                <a:solidFill>
                  <a:schemeClr val="tx1">
                    <a:lumMod val="95000"/>
                    <a:lumOff val="5000"/>
                  </a:schemeClr>
                </a:solidFill>
                <a:effectLst/>
                <a:latin typeface="Söhne"/>
              </a:rPr>
              <a:t>to optimize irrigation and fertilization.</a:t>
            </a:r>
          </a:p>
          <a:p>
            <a:pPr marL="342900" indent="-342900" algn="l">
              <a:buFont typeface="Wingdings" panose="05000000000000000000" pitchFamily="2" charset="2"/>
              <a:buChar char="q"/>
            </a:pPr>
            <a:r>
              <a:rPr lang="en-US" sz="2000" b="1" i="0" dirty="0">
                <a:solidFill>
                  <a:srgbClr val="0099CC"/>
                </a:solidFill>
                <a:effectLst/>
                <a:latin typeface="Söhne"/>
              </a:rPr>
              <a:t>Transportation: </a:t>
            </a:r>
            <a:r>
              <a:rPr lang="en-US" sz="2000" b="0" i="0" dirty="0">
                <a:solidFill>
                  <a:schemeClr val="tx1">
                    <a:lumMod val="95000"/>
                    <a:lumOff val="5000"/>
                  </a:schemeClr>
                </a:solidFill>
                <a:effectLst/>
                <a:latin typeface="Söhne"/>
              </a:rPr>
              <a:t>AWS IoT can be used in transportation to monitor and optimize the </a:t>
            </a:r>
            <a:r>
              <a:rPr lang="en-US" sz="2000" b="1" i="0" dirty="0">
                <a:solidFill>
                  <a:schemeClr val="tx1">
                    <a:lumMod val="95000"/>
                    <a:lumOff val="5000"/>
                  </a:schemeClr>
                </a:solidFill>
                <a:effectLst/>
                <a:highlight>
                  <a:srgbClr val="FFFF00"/>
                </a:highlight>
                <a:latin typeface="Söhne"/>
              </a:rPr>
              <a:t>performance of vehicles, track shipments</a:t>
            </a:r>
            <a:r>
              <a:rPr lang="en-US" sz="2000" b="0" i="0" dirty="0">
                <a:solidFill>
                  <a:schemeClr val="tx1">
                    <a:lumMod val="95000"/>
                    <a:lumOff val="5000"/>
                  </a:schemeClr>
                </a:solidFill>
                <a:effectLst/>
                <a:latin typeface="Söhne"/>
              </a:rPr>
              <a:t>, and analyze traffic patterns to improve logistics and reduce costs.</a:t>
            </a:r>
          </a:p>
          <a:p>
            <a:pPr algn="l"/>
            <a:r>
              <a:rPr lang="en-US" sz="2000" b="0" i="0" dirty="0">
                <a:solidFill>
                  <a:schemeClr val="tx1">
                    <a:lumMod val="95000"/>
                    <a:lumOff val="5000"/>
                  </a:schemeClr>
                </a:solidFill>
                <a:effectLst/>
                <a:latin typeface="Söhne"/>
              </a:rPr>
              <a:t>	These are just a few examples of the many use cases for AWS IoT. Its flexibility and scalability make it suitable for a wide range of applications across industries.</a:t>
            </a:r>
          </a:p>
        </p:txBody>
      </p:sp>
    </p:spTree>
    <p:extLst>
      <p:ext uri="{BB962C8B-B14F-4D97-AF65-F5344CB8AC3E}">
        <p14:creationId xmlns:p14="http://schemas.microsoft.com/office/powerpoint/2010/main" val="314134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5CEE-381D-4DED-B8E0-377C176B29E3}"/>
              </a:ext>
            </a:extLst>
          </p:cNvPr>
          <p:cNvSpPr>
            <a:spLocks noGrp="1"/>
          </p:cNvSpPr>
          <p:nvPr>
            <p:ph type="title"/>
          </p:nvPr>
        </p:nvSpPr>
        <p:spPr>
          <a:xfrm>
            <a:off x="582705" y="375883"/>
            <a:ext cx="10515600" cy="1325563"/>
          </a:xfrm>
        </p:spPr>
        <p:txBody>
          <a:bodyPr/>
          <a:lstStyle/>
          <a:p>
            <a:r>
              <a:rPr lang="en-US" b="1" dirty="0">
                <a:solidFill>
                  <a:srgbClr val="0099CC"/>
                </a:solidFill>
                <a:effectLst>
                  <a:outerShdw blurRad="38100" dist="38100" dir="2700000" algn="tl">
                    <a:srgbClr val="000000">
                      <a:alpha val="43137"/>
                    </a:srgbClr>
                  </a:outerShdw>
                </a:effectLst>
              </a:rPr>
              <a:t>Which Language use AWS IoT?</a:t>
            </a:r>
          </a:p>
        </p:txBody>
      </p:sp>
      <p:sp>
        <p:nvSpPr>
          <p:cNvPr id="5" name="TextBox 4">
            <a:extLst>
              <a:ext uri="{FF2B5EF4-FFF2-40B4-BE49-F238E27FC236}">
                <a16:creationId xmlns:a16="http://schemas.microsoft.com/office/drawing/2014/main" id="{5B337CDA-67F8-481E-9785-54AF513F0322}"/>
              </a:ext>
            </a:extLst>
          </p:cNvPr>
          <p:cNvSpPr txBox="1"/>
          <p:nvPr/>
        </p:nvSpPr>
        <p:spPr>
          <a:xfrm>
            <a:off x="582705" y="1466706"/>
            <a:ext cx="11161059" cy="4893647"/>
          </a:xfrm>
          <a:prstGeom prst="rect">
            <a:avLst/>
          </a:prstGeom>
          <a:noFill/>
        </p:spPr>
        <p:txBody>
          <a:bodyPr wrap="square">
            <a:spAutoFit/>
          </a:bodyPr>
          <a:lstStyle/>
          <a:p>
            <a:pPr algn="l"/>
            <a:r>
              <a:rPr lang="en-US" sz="2400" b="0" i="0" dirty="0">
                <a:effectLst/>
                <a:latin typeface="Söhne"/>
              </a:rPr>
              <a:t>	AWS IoT supports several programming languages for developing applications and connecting devices to the IoT platform. Here are some of the supported programming languages:</a:t>
            </a:r>
          </a:p>
          <a:p>
            <a:pPr algn="l">
              <a:buFont typeface="+mj-lt"/>
              <a:buAutoNum type="arabicPeriod"/>
            </a:pPr>
            <a:r>
              <a:rPr lang="en-US" sz="2400" b="1" i="0" dirty="0">
                <a:effectLst/>
                <a:latin typeface="Söhne"/>
              </a:rPr>
              <a:t>JavaScript</a:t>
            </a:r>
          </a:p>
          <a:p>
            <a:pPr algn="l">
              <a:buFont typeface="+mj-lt"/>
              <a:buAutoNum type="arabicPeriod"/>
            </a:pPr>
            <a:r>
              <a:rPr lang="en-US" sz="2400" b="1" i="0" dirty="0">
                <a:effectLst/>
                <a:latin typeface="Söhne"/>
              </a:rPr>
              <a:t>Python</a:t>
            </a:r>
          </a:p>
          <a:p>
            <a:pPr algn="l">
              <a:buFont typeface="+mj-lt"/>
              <a:buAutoNum type="arabicPeriod"/>
            </a:pPr>
            <a:r>
              <a:rPr lang="en-US" sz="2400" b="1" i="0" dirty="0">
                <a:effectLst/>
                <a:latin typeface="Söhne"/>
              </a:rPr>
              <a:t>C</a:t>
            </a:r>
          </a:p>
          <a:p>
            <a:pPr algn="l">
              <a:buFont typeface="+mj-lt"/>
              <a:buAutoNum type="arabicPeriod"/>
            </a:pPr>
            <a:r>
              <a:rPr lang="en-US" sz="2400" b="1" i="0" dirty="0">
                <a:effectLst/>
                <a:latin typeface="Söhne"/>
              </a:rPr>
              <a:t>C++</a:t>
            </a:r>
          </a:p>
          <a:p>
            <a:pPr algn="l">
              <a:buFont typeface="+mj-lt"/>
              <a:buAutoNum type="arabicPeriod"/>
            </a:pPr>
            <a:r>
              <a:rPr lang="en-US" sz="2400" b="1" i="0" dirty="0">
                <a:effectLst/>
                <a:latin typeface="Söhne"/>
              </a:rPr>
              <a:t>Java</a:t>
            </a:r>
          </a:p>
          <a:p>
            <a:pPr algn="l">
              <a:buFont typeface="+mj-lt"/>
              <a:buAutoNum type="arabicPeriod"/>
            </a:pPr>
            <a:r>
              <a:rPr lang="en-US" sz="2400" b="1" i="0" dirty="0">
                <a:effectLst/>
                <a:latin typeface="Söhne"/>
              </a:rPr>
              <a:t>Node</a:t>
            </a:r>
            <a:r>
              <a:rPr lang="en-US" sz="2400" b="0" i="0" dirty="0">
                <a:effectLst/>
                <a:latin typeface="Söhne"/>
              </a:rPr>
              <a:t>.</a:t>
            </a:r>
            <a:r>
              <a:rPr lang="en-US" sz="2400" b="1" i="0" dirty="0">
                <a:effectLst/>
                <a:latin typeface="Söhne"/>
              </a:rPr>
              <a:t>js</a:t>
            </a:r>
          </a:p>
          <a:p>
            <a:pPr algn="l">
              <a:buFont typeface="+mj-lt"/>
              <a:buAutoNum type="arabicPeriod"/>
            </a:pPr>
            <a:r>
              <a:rPr lang="en-US" sz="2400" b="1" i="0" dirty="0">
                <a:effectLst/>
                <a:latin typeface="Söhne"/>
              </a:rPr>
              <a:t>Arduino</a:t>
            </a:r>
          </a:p>
          <a:p>
            <a:pPr algn="l">
              <a:buFont typeface="+mj-lt"/>
              <a:buAutoNum type="arabicPeriod"/>
            </a:pPr>
            <a:r>
              <a:rPr lang="en-US" sz="2400" dirty="0">
                <a:latin typeface="Söhne"/>
              </a:rPr>
              <a:t>Other </a:t>
            </a:r>
            <a:r>
              <a:rPr lang="en-US" sz="2400" b="1" i="0" dirty="0">
                <a:effectLst/>
                <a:latin typeface="Söhne"/>
              </a:rPr>
              <a:t>.NET Framework </a:t>
            </a:r>
            <a:r>
              <a:rPr lang="en-US" sz="2400" b="0" i="0" dirty="0">
                <a:effectLst/>
                <a:latin typeface="Söhne"/>
              </a:rPr>
              <a:t>Languages</a:t>
            </a:r>
          </a:p>
          <a:p>
            <a:pPr algn="l"/>
            <a:r>
              <a:rPr lang="en-US" sz="2400" b="0" i="0" dirty="0">
                <a:effectLst/>
                <a:latin typeface="Söhne"/>
              </a:rPr>
              <a:t>	You can use any of these languages to develop IoT applications and connect them to AWS IoT using the appropriate SDKs and APIs provided by AWS.</a:t>
            </a:r>
          </a:p>
        </p:txBody>
      </p:sp>
    </p:spTree>
    <p:extLst>
      <p:ext uri="{BB962C8B-B14F-4D97-AF65-F5344CB8AC3E}">
        <p14:creationId xmlns:p14="http://schemas.microsoft.com/office/powerpoint/2010/main" val="212544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F58001A-7C41-48FD-91C9-08684590E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546"/>
            <a:ext cx="12192000" cy="6922546"/>
          </a:xfrm>
          <a:prstGeom prst="rect">
            <a:avLst/>
          </a:prstGeom>
        </p:spPr>
      </p:pic>
      <p:pic>
        <p:nvPicPr>
          <p:cNvPr id="6" name="Content Placeholder 5">
            <a:extLst>
              <a:ext uri="{FF2B5EF4-FFF2-40B4-BE49-F238E27FC236}">
                <a16:creationId xmlns:a16="http://schemas.microsoft.com/office/drawing/2014/main" id="{80860A29-996E-401C-9A9B-8B2D0BF8ED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7671" y="1460671"/>
            <a:ext cx="3936657" cy="3936657"/>
          </a:xfrm>
        </p:spPr>
      </p:pic>
      <p:pic>
        <p:nvPicPr>
          <p:cNvPr id="5" name="Picture 4">
            <a:extLst>
              <a:ext uri="{FF2B5EF4-FFF2-40B4-BE49-F238E27FC236}">
                <a16:creationId xmlns:a16="http://schemas.microsoft.com/office/drawing/2014/main" id="{12502571-5D96-483C-BC2F-9940BF70AF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7035" y="5002306"/>
            <a:ext cx="2042620" cy="2042620"/>
          </a:xfrm>
          <a:prstGeom prst="rect">
            <a:avLst/>
          </a:prstGeom>
        </p:spPr>
      </p:pic>
      <p:pic>
        <p:nvPicPr>
          <p:cNvPr id="7" name="Picture 6">
            <a:extLst>
              <a:ext uri="{FF2B5EF4-FFF2-40B4-BE49-F238E27FC236}">
                <a16:creationId xmlns:a16="http://schemas.microsoft.com/office/drawing/2014/main" id="{C5921EB0-4D93-48C4-9AD2-455A15DA14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655" y="5079403"/>
            <a:ext cx="2042620" cy="2042620"/>
          </a:xfrm>
          <a:prstGeom prst="rect">
            <a:avLst/>
          </a:prstGeom>
        </p:spPr>
      </p:pic>
    </p:spTree>
    <p:extLst>
      <p:ext uri="{BB962C8B-B14F-4D97-AF65-F5344CB8AC3E}">
        <p14:creationId xmlns:p14="http://schemas.microsoft.com/office/powerpoint/2010/main" val="287556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B46B76-5560-47A6-AB54-9836C9DB40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991" y="-1"/>
            <a:ext cx="11140464" cy="6858001"/>
          </a:xfrm>
        </p:spPr>
      </p:pic>
    </p:spTree>
    <p:extLst>
      <p:ext uri="{BB962C8B-B14F-4D97-AF65-F5344CB8AC3E}">
        <p14:creationId xmlns:p14="http://schemas.microsoft.com/office/powerpoint/2010/main" val="126477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18E8-EB33-4573-84D3-8D031E2C6AB8}"/>
              </a:ext>
            </a:extLst>
          </p:cNvPr>
          <p:cNvSpPr>
            <a:spLocks noGrp="1"/>
          </p:cNvSpPr>
          <p:nvPr>
            <p:ph type="title"/>
          </p:nvPr>
        </p:nvSpPr>
        <p:spPr>
          <a:xfrm>
            <a:off x="4134969" y="553385"/>
            <a:ext cx="3922059" cy="656851"/>
          </a:xfrm>
        </p:spPr>
        <p:txBody>
          <a:bodyPr>
            <a:normAutofit fontScale="90000"/>
          </a:bodyPr>
          <a:lstStyle/>
          <a:p>
            <a:r>
              <a:rPr lang="en-US" b="1" dirty="0">
                <a:solidFill>
                  <a:srgbClr val="0099CC"/>
                </a:solidFill>
                <a:effectLst>
                  <a:outerShdw blurRad="38100" dist="38100" dir="2700000" algn="tl">
                    <a:srgbClr val="000000">
                      <a:alpha val="43137"/>
                    </a:srgbClr>
                  </a:outerShdw>
                </a:effectLst>
              </a:rPr>
              <a:t>What is AWS IoT?</a:t>
            </a:r>
          </a:p>
        </p:txBody>
      </p:sp>
      <p:sp>
        <p:nvSpPr>
          <p:cNvPr id="5" name="Rectangle 2">
            <a:extLst>
              <a:ext uri="{FF2B5EF4-FFF2-40B4-BE49-F238E27FC236}">
                <a16:creationId xmlns:a16="http://schemas.microsoft.com/office/drawing/2014/main" id="{E59FCCEF-6B8F-4E74-A213-580A9702C892}"/>
              </a:ext>
            </a:extLst>
          </p:cNvPr>
          <p:cNvSpPr>
            <a:spLocks noChangeArrowheads="1"/>
          </p:cNvSpPr>
          <p:nvPr/>
        </p:nvSpPr>
        <p:spPr bwMode="auto">
          <a:xfrm>
            <a:off x="461682" y="1661806"/>
            <a:ext cx="1126863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Söhne"/>
              </a:rPr>
              <a:t>	</a:t>
            </a:r>
            <a:r>
              <a:rPr kumimoji="0" lang="en-US" altLang="en-US" sz="2000" b="0" i="0" u="none" strike="noStrike" cap="none" normalizeH="0" baseline="0" dirty="0">
                <a:ln>
                  <a:noFill/>
                </a:ln>
                <a:solidFill>
                  <a:schemeClr val="tx1"/>
                </a:solidFill>
                <a:effectLst/>
                <a:latin typeface="Söhne"/>
              </a:rPr>
              <a:t>AWS IoT (Internet of Things) is a </a:t>
            </a:r>
            <a:r>
              <a:rPr kumimoji="0" lang="en-US" altLang="en-US" sz="2000" b="1" i="0" u="none" strike="noStrike" cap="none" normalizeH="0" baseline="0" dirty="0">
                <a:ln>
                  <a:noFill/>
                </a:ln>
                <a:solidFill>
                  <a:srgbClr val="FF0000"/>
                </a:solidFill>
                <a:effectLst/>
                <a:latin typeface="Söhne"/>
              </a:rPr>
              <a:t>cloud-based platform </a:t>
            </a:r>
            <a:r>
              <a:rPr kumimoji="0" lang="en-US" altLang="en-US" sz="2000" b="0" i="0" u="none" strike="noStrike" cap="none" normalizeH="0" baseline="0" dirty="0">
                <a:ln>
                  <a:noFill/>
                </a:ln>
                <a:solidFill>
                  <a:schemeClr val="tx1"/>
                </a:solidFill>
                <a:effectLst/>
                <a:latin typeface="Söhne"/>
              </a:rPr>
              <a:t>provided by </a:t>
            </a:r>
            <a:r>
              <a:rPr kumimoji="0" lang="en-US" altLang="en-US" sz="2000" b="1" i="0" u="none" strike="noStrike" cap="none" normalizeH="0" baseline="0" dirty="0">
                <a:ln>
                  <a:noFill/>
                </a:ln>
                <a:solidFill>
                  <a:srgbClr val="0099CC"/>
                </a:solidFill>
                <a:effectLst/>
                <a:latin typeface="Söhne"/>
              </a:rPr>
              <a:t>Amazon Web Services </a:t>
            </a:r>
            <a:r>
              <a:rPr kumimoji="0" lang="en-US" altLang="en-US" sz="2000" b="0" i="0" u="none" strike="noStrike" cap="none" normalizeH="0" baseline="0" dirty="0">
                <a:ln>
                  <a:noFill/>
                </a:ln>
                <a:solidFill>
                  <a:schemeClr val="tx1"/>
                </a:solidFill>
                <a:effectLst/>
                <a:latin typeface="Söhne"/>
              </a:rPr>
              <a:t>that enables devices to connect securely and interact with the cloud. It provides the infrastructure and tools to connect devices to the cloud, securely and at scale. AWS IoT makes it easy for connected devices to interact with cloud applications and other devices.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rPr>
              <a:t>	AWS IoT enables developers to build applications that can interact with and control IoT devices, store and analyze the data generated by those devices, and integrate that data with other </a:t>
            </a:r>
            <a:r>
              <a:rPr kumimoji="0" lang="en-US" altLang="en-US" sz="2000" b="1" i="0" u="none" strike="noStrike" cap="none" normalizeH="0" baseline="0" dirty="0">
                <a:ln>
                  <a:noFill/>
                </a:ln>
                <a:solidFill>
                  <a:srgbClr val="FF0000"/>
                </a:solidFill>
                <a:effectLst/>
                <a:latin typeface="Söhne"/>
              </a:rPr>
              <a:t>AWS services </a:t>
            </a:r>
            <a:r>
              <a:rPr kumimoji="0" lang="en-US" altLang="en-US" sz="2000" b="0" i="0" u="none" strike="noStrike" cap="none" normalizeH="0" baseline="0" dirty="0">
                <a:ln>
                  <a:noFill/>
                </a:ln>
                <a:solidFill>
                  <a:schemeClr val="tx1"/>
                </a:solidFill>
                <a:effectLst/>
                <a:latin typeface="Söhne"/>
              </a:rPr>
              <a:t>such as </a:t>
            </a:r>
            <a:r>
              <a:rPr kumimoji="0" lang="en-US" altLang="en-US" sz="2000" b="1" i="0" u="none" strike="noStrike" cap="none" normalizeH="0" baseline="0" dirty="0">
                <a:ln>
                  <a:noFill/>
                </a:ln>
                <a:solidFill>
                  <a:srgbClr val="FF0000"/>
                </a:solidFill>
                <a:effectLst/>
                <a:latin typeface="Söhne"/>
              </a:rPr>
              <a:t>Amazon S3</a:t>
            </a:r>
            <a:r>
              <a:rPr kumimoji="0" lang="en-US" altLang="en-US" sz="2000" i="0" u="none" strike="noStrike" cap="none" normalizeH="0" baseline="0" dirty="0">
                <a:ln>
                  <a:noFill/>
                </a:ln>
                <a:effectLst/>
                <a:latin typeface="Söhne"/>
              </a:rPr>
              <a:t>,</a:t>
            </a:r>
            <a:r>
              <a:rPr kumimoji="0" lang="en-US" altLang="en-US" sz="2000" b="1" i="0" u="none" strike="noStrike" cap="none" normalizeH="0" baseline="0" dirty="0">
                <a:ln>
                  <a:noFill/>
                </a:ln>
                <a:solidFill>
                  <a:srgbClr val="0099CC"/>
                </a:solidFill>
                <a:effectLst/>
                <a:latin typeface="Söhne"/>
              </a:rPr>
              <a:t> </a:t>
            </a:r>
            <a:r>
              <a:rPr kumimoji="0" lang="en-US" altLang="en-US" sz="2000" b="1" i="0" u="none" strike="noStrike" cap="none" normalizeH="0" baseline="0" dirty="0">
                <a:ln>
                  <a:noFill/>
                </a:ln>
                <a:solidFill>
                  <a:srgbClr val="FFC000"/>
                </a:solidFill>
                <a:effectLst/>
                <a:latin typeface="Söhne"/>
              </a:rPr>
              <a:t>AWS Lambda</a:t>
            </a:r>
            <a:r>
              <a:rPr kumimoji="0" lang="en-US" altLang="en-US" sz="2000" i="0" u="none" strike="noStrike" cap="none" normalizeH="0" baseline="0" dirty="0">
                <a:ln>
                  <a:noFill/>
                </a:ln>
                <a:effectLst/>
                <a:latin typeface="Söhne"/>
              </a:rPr>
              <a:t>, and </a:t>
            </a:r>
            <a:r>
              <a:rPr kumimoji="0" lang="en-US" altLang="en-US" sz="2000" b="1" i="0" u="none" strike="noStrike" cap="none" normalizeH="0" baseline="0" dirty="0">
                <a:ln>
                  <a:noFill/>
                </a:ln>
                <a:solidFill>
                  <a:schemeClr val="accent1"/>
                </a:solidFill>
                <a:effectLst/>
                <a:latin typeface="Söhne"/>
              </a:rPr>
              <a:t>Amazon DynamoDB</a:t>
            </a:r>
            <a:r>
              <a:rPr kumimoji="0" lang="en-US" altLang="en-US" sz="20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rPr>
              <a:t>	The platform provides features like </a:t>
            </a:r>
            <a:r>
              <a:rPr kumimoji="0" lang="en-US" altLang="en-US" sz="2000" b="1" i="0" u="none" strike="noStrike" cap="none" normalizeH="0" baseline="0" dirty="0">
                <a:ln>
                  <a:noFill/>
                </a:ln>
                <a:solidFill>
                  <a:schemeClr val="tx1"/>
                </a:solidFill>
                <a:effectLst/>
                <a:highlight>
                  <a:srgbClr val="FFFF00"/>
                </a:highlight>
                <a:latin typeface="Söhne"/>
              </a:rPr>
              <a:t>device management, security and authentication, message routing and data processing, and rules engine to automate actions based on real-time data. </a:t>
            </a:r>
            <a:r>
              <a:rPr kumimoji="0" lang="en-US" altLang="en-US" sz="2000" b="0" i="0" u="none" strike="noStrike" cap="none" normalizeH="0" baseline="0" dirty="0">
                <a:ln>
                  <a:noFill/>
                </a:ln>
                <a:solidFill>
                  <a:schemeClr val="tx1"/>
                </a:solidFill>
                <a:effectLst/>
                <a:latin typeface="Söhne"/>
              </a:rPr>
              <a:t>It also offers a wide range of SDKs (Software Development Kits) and APIs (Application Programming Interfaces) to make it easy for developers to connect their devices to the cloud and build custom IoT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rPr>
              <a:t>	Overall, AWS IoT provides a scalable, secure, and reliable way to build, deploy, and manage IoT applications and devices.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53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DBBF9F1-4441-4F15-B9E3-0785C73DE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253331"/>
            <a:ext cx="5801784" cy="4351338"/>
          </a:xfrm>
        </p:spPr>
      </p:pic>
    </p:spTree>
    <p:extLst>
      <p:ext uri="{BB962C8B-B14F-4D97-AF65-F5344CB8AC3E}">
        <p14:creationId xmlns:p14="http://schemas.microsoft.com/office/powerpoint/2010/main" val="69468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D0275A-CF4A-4B31-A8B5-F9ABB7042D19}"/>
              </a:ext>
            </a:extLst>
          </p:cNvPr>
          <p:cNvSpPr txBox="1"/>
          <p:nvPr/>
        </p:nvSpPr>
        <p:spPr>
          <a:xfrm>
            <a:off x="4347884" y="627529"/>
            <a:ext cx="3012140" cy="830997"/>
          </a:xfrm>
          <a:prstGeom prst="rect">
            <a:avLst/>
          </a:prstGeom>
          <a:noFill/>
        </p:spPr>
        <p:txBody>
          <a:bodyPr wrap="square" rtlCol="0">
            <a:spAutoFit/>
          </a:bodyPr>
          <a:lstStyle/>
          <a:p>
            <a:r>
              <a:rPr lang="en-US" sz="4800" b="1" dirty="0">
                <a:solidFill>
                  <a:srgbClr val="C00000"/>
                </a:solidFill>
                <a:effectLst>
                  <a:outerShdw blurRad="38100" dist="38100" dir="2700000" algn="tl">
                    <a:srgbClr val="000000">
                      <a:alpha val="43137"/>
                    </a:srgbClr>
                  </a:outerShdw>
                </a:effectLst>
              </a:rPr>
              <a:t>Amazon S3</a:t>
            </a:r>
          </a:p>
        </p:txBody>
      </p:sp>
      <p:sp>
        <p:nvSpPr>
          <p:cNvPr id="3" name="TextBox 2">
            <a:extLst>
              <a:ext uri="{FF2B5EF4-FFF2-40B4-BE49-F238E27FC236}">
                <a16:creationId xmlns:a16="http://schemas.microsoft.com/office/drawing/2014/main" id="{A2204BB9-97E6-4F91-A8E8-E773CC580D1D}"/>
              </a:ext>
            </a:extLst>
          </p:cNvPr>
          <p:cNvSpPr txBox="1"/>
          <p:nvPr/>
        </p:nvSpPr>
        <p:spPr>
          <a:xfrm>
            <a:off x="484094" y="2274838"/>
            <a:ext cx="11223812" cy="2308324"/>
          </a:xfrm>
          <a:prstGeom prst="rect">
            <a:avLst/>
          </a:prstGeom>
          <a:noFill/>
        </p:spPr>
        <p:txBody>
          <a:bodyPr wrap="square" rtlCol="0">
            <a:spAutoFit/>
          </a:bodyPr>
          <a:lstStyle/>
          <a:p>
            <a:r>
              <a:rPr lang="en-US" sz="2400" b="0" i="0" dirty="0">
                <a:effectLst/>
                <a:latin typeface="Söhne"/>
              </a:rPr>
              <a:t>	Amazon S3 (Simple Storage Service) is not a database. It is a </a:t>
            </a:r>
            <a:r>
              <a:rPr lang="en-US" sz="2400" b="1" i="0" dirty="0">
                <a:solidFill>
                  <a:srgbClr val="00B0F0"/>
                </a:solidFill>
                <a:effectLst/>
                <a:latin typeface="Söhne"/>
              </a:rPr>
              <a:t>cloud-based object storage service </a:t>
            </a:r>
            <a:r>
              <a:rPr lang="en-US" sz="2400" b="0" i="0" dirty="0">
                <a:effectLst/>
                <a:latin typeface="Söhne"/>
              </a:rPr>
              <a:t>provided by Amazon Web Services (AWS) that allows you </a:t>
            </a:r>
            <a:r>
              <a:rPr lang="en-US" sz="2400" i="0" dirty="0">
                <a:effectLst/>
                <a:latin typeface="Söhne"/>
              </a:rPr>
              <a:t>to store and retrieve large amounts of data from anywhere on the internet. While S3 is often used to store data for databases, it is not a database itself</a:t>
            </a:r>
            <a:r>
              <a:rPr lang="en-US" sz="2400" b="0" i="0" dirty="0">
                <a:effectLst/>
                <a:latin typeface="Söhne"/>
              </a:rPr>
              <a:t>. Instead, S3 is designed to provide highly scalable, durable, and secure storage for a wide range of data types, including images, videos, audio files, and documents.</a:t>
            </a:r>
            <a:endParaRPr lang="en-US" sz="2400" dirty="0"/>
          </a:p>
        </p:txBody>
      </p:sp>
    </p:spTree>
    <p:extLst>
      <p:ext uri="{BB962C8B-B14F-4D97-AF65-F5344CB8AC3E}">
        <p14:creationId xmlns:p14="http://schemas.microsoft.com/office/powerpoint/2010/main" val="394171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274B76-4ED8-4B59-BE23-266566728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57" y="0"/>
            <a:ext cx="10450286" cy="6858000"/>
          </a:xfrm>
          <a:prstGeom prst="rect">
            <a:avLst/>
          </a:prstGeom>
        </p:spPr>
      </p:pic>
    </p:spTree>
    <p:extLst>
      <p:ext uri="{BB962C8B-B14F-4D97-AF65-F5344CB8AC3E}">
        <p14:creationId xmlns:p14="http://schemas.microsoft.com/office/powerpoint/2010/main" val="192822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2CD5EF-18C5-4321-88B3-A23ADF9DDFC1}"/>
              </a:ext>
            </a:extLst>
          </p:cNvPr>
          <p:cNvSpPr txBox="1"/>
          <p:nvPr/>
        </p:nvSpPr>
        <p:spPr>
          <a:xfrm flipH="1">
            <a:off x="4303505" y="905435"/>
            <a:ext cx="3584988" cy="830997"/>
          </a:xfrm>
          <a:prstGeom prst="rect">
            <a:avLst/>
          </a:prstGeom>
          <a:noFill/>
        </p:spPr>
        <p:txBody>
          <a:bodyPr wrap="square" rtlCol="0">
            <a:spAutoFit/>
          </a:bodyPr>
          <a:lstStyle/>
          <a:p>
            <a:r>
              <a:rPr lang="en-US" sz="4800" b="1" dirty="0">
                <a:solidFill>
                  <a:srgbClr val="FF9900"/>
                </a:solidFill>
                <a:effectLst>
                  <a:outerShdw blurRad="38100" dist="38100" dir="2700000" algn="tl">
                    <a:srgbClr val="000000">
                      <a:alpha val="43137"/>
                    </a:srgbClr>
                  </a:outerShdw>
                </a:effectLst>
              </a:rPr>
              <a:t>AWS Lambda</a:t>
            </a:r>
          </a:p>
        </p:txBody>
      </p:sp>
      <p:sp>
        <p:nvSpPr>
          <p:cNvPr id="4" name="TextBox 3">
            <a:extLst>
              <a:ext uri="{FF2B5EF4-FFF2-40B4-BE49-F238E27FC236}">
                <a16:creationId xmlns:a16="http://schemas.microsoft.com/office/drawing/2014/main" id="{EB145F59-E7CC-4BE2-8AEE-4E86FBE83849}"/>
              </a:ext>
            </a:extLst>
          </p:cNvPr>
          <p:cNvSpPr txBox="1"/>
          <p:nvPr/>
        </p:nvSpPr>
        <p:spPr>
          <a:xfrm>
            <a:off x="672352" y="2151727"/>
            <a:ext cx="10847295" cy="2554545"/>
          </a:xfrm>
          <a:prstGeom prst="rect">
            <a:avLst/>
          </a:prstGeom>
          <a:noFill/>
        </p:spPr>
        <p:txBody>
          <a:bodyPr wrap="square">
            <a:spAutoFit/>
          </a:bodyPr>
          <a:lstStyle/>
          <a:p>
            <a:pPr algn="l"/>
            <a:r>
              <a:rPr lang="en-US" sz="2000" b="0" i="0" dirty="0">
                <a:effectLst/>
                <a:latin typeface="Söhne"/>
              </a:rPr>
              <a:t>	AWS Lambda is not a database. It is a </a:t>
            </a:r>
            <a:r>
              <a:rPr lang="en-US" sz="2000" b="1" i="0" dirty="0">
                <a:solidFill>
                  <a:srgbClr val="00B0F0"/>
                </a:solidFill>
                <a:effectLst/>
                <a:latin typeface="Söhne"/>
              </a:rPr>
              <a:t>serverless computing service </a:t>
            </a:r>
            <a:r>
              <a:rPr lang="en-US" sz="2000" b="0" i="0" dirty="0">
                <a:effectLst/>
                <a:latin typeface="Söhne"/>
              </a:rPr>
              <a:t>provided by Amazon Web Services (AWS) that </a:t>
            </a:r>
            <a:r>
              <a:rPr lang="en-US" sz="2000" b="1" i="0" dirty="0">
                <a:effectLst/>
                <a:highlight>
                  <a:srgbClr val="FFFF00"/>
                </a:highlight>
                <a:latin typeface="Söhne"/>
              </a:rPr>
              <a:t>allows you to run code without provisioning or managing servers</a:t>
            </a:r>
            <a:r>
              <a:rPr lang="en-US" sz="2000" b="0" i="0" dirty="0">
                <a:effectLst/>
                <a:latin typeface="Söhne"/>
              </a:rPr>
              <a:t>. You can use Lambda to run your code in response to events such as </a:t>
            </a:r>
            <a:r>
              <a:rPr lang="en-US" sz="2000" b="1" i="0" dirty="0">
                <a:solidFill>
                  <a:srgbClr val="00B0F0"/>
                </a:solidFill>
                <a:effectLst/>
                <a:latin typeface="Söhne"/>
              </a:rPr>
              <a:t>changes to data in Amazon S3, DynamoDB, or other AWS services</a:t>
            </a:r>
            <a:r>
              <a:rPr lang="en-US" sz="2000" b="0" i="0" dirty="0">
                <a:effectLst/>
                <a:latin typeface="Söhne"/>
              </a:rPr>
              <a:t>, or </a:t>
            </a:r>
            <a:r>
              <a:rPr lang="en-US" sz="2000" b="1" i="0" dirty="0">
                <a:solidFill>
                  <a:srgbClr val="00B0F0"/>
                </a:solidFill>
                <a:effectLst/>
                <a:latin typeface="Söhne"/>
              </a:rPr>
              <a:t>to create APIs, web applications, or </a:t>
            </a:r>
            <a:r>
              <a:rPr lang="en-US" sz="2000" b="1" i="0" dirty="0">
                <a:effectLst/>
                <a:highlight>
                  <a:srgbClr val="00FF00"/>
                </a:highlight>
                <a:latin typeface="Söhne"/>
              </a:rPr>
              <a:t>chatbots.</a:t>
            </a:r>
          </a:p>
          <a:p>
            <a:pPr algn="l"/>
            <a:r>
              <a:rPr lang="en-US" sz="2000" b="0" i="0" dirty="0">
                <a:effectLst/>
                <a:latin typeface="Söhne"/>
              </a:rPr>
              <a:t>	While Lambda can interact with databases such as </a:t>
            </a:r>
            <a:r>
              <a:rPr lang="en-US" sz="2000" b="1" i="0" dirty="0">
                <a:effectLst/>
                <a:latin typeface="Söhne"/>
              </a:rPr>
              <a:t>Amazon DynamoDB, Amazon Aurora, or Amazon RDS</a:t>
            </a:r>
            <a:r>
              <a:rPr lang="en-US" sz="2000" b="0" i="0" dirty="0">
                <a:effectLst/>
                <a:latin typeface="Söhne"/>
              </a:rPr>
              <a:t>, it is not a database itself. Instead, Lambda is designed to execute code in response to events and scale automatically to handle a large volume of requests without requiring you to provision or manage servers.</a:t>
            </a:r>
          </a:p>
        </p:txBody>
      </p:sp>
    </p:spTree>
    <p:extLst>
      <p:ext uri="{BB962C8B-B14F-4D97-AF65-F5344CB8AC3E}">
        <p14:creationId xmlns:p14="http://schemas.microsoft.com/office/powerpoint/2010/main" val="354651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062944-7542-4A05-9F4A-2ED85B29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425" y="1078964"/>
            <a:ext cx="8117149" cy="4700071"/>
          </a:xfrm>
          <a:prstGeom prst="rect">
            <a:avLst/>
          </a:prstGeom>
        </p:spPr>
      </p:pic>
    </p:spTree>
    <p:extLst>
      <p:ext uri="{BB962C8B-B14F-4D97-AF65-F5344CB8AC3E}">
        <p14:creationId xmlns:p14="http://schemas.microsoft.com/office/powerpoint/2010/main" val="243407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34F8ED-AD9F-4C9E-B628-E6320A2343F0}"/>
              </a:ext>
            </a:extLst>
          </p:cNvPr>
          <p:cNvSpPr txBox="1"/>
          <p:nvPr/>
        </p:nvSpPr>
        <p:spPr>
          <a:xfrm>
            <a:off x="3460376" y="779930"/>
            <a:ext cx="5271247" cy="830997"/>
          </a:xfrm>
          <a:prstGeom prst="rect">
            <a:avLst/>
          </a:prstGeom>
          <a:noFill/>
        </p:spPr>
        <p:txBody>
          <a:bodyPr wrap="square" rtlCol="0">
            <a:spAutoFit/>
          </a:bodyPr>
          <a:lstStyle/>
          <a:p>
            <a:r>
              <a:rPr lang="en-US" sz="4800" b="1" dirty="0">
                <a:solidFill>
                  <a:srgbClr val="0070C0"/>
                </a:solidFill>
                <a:effectLst>
                  <a:outerShdw blurRad="38100" dist="38100" dir="2700000" algn="tl">
                    <a:srgbClr val="000000">
                      <a:alpha val="43137"/>
                    </a:srgbClr>
                  </a:outerShdw>
                </a:effectLst>
              </a:rPr>
              <a:t>Amazon DynamoDB</a:t>
            </a:r>
          </a:p>
        </p:txBody>
      </p:sp>
      <p:sp>
        <p:nvSpPr>
          <p:cNvPr id="4" name="TextBox 3">
            <a:extLst>
              <a:ext uri="{FF2B5EF4-FFF2-40B4-BE49-F238E27FC236}">
                <a16:creationId xmlns:a16="http://schemas.microsoft.com/office/drawing/2014/main" id="{D934948F-B265-4452-A47D-168EAB2D08BB}"/>
              </a:ext>
            </a:extLst>
          </p:cNvPr>
          <p:cNvSpPr txBox="1"/>
          <p:nvPr/>
        </p:nvSpPr>
        <p:spPr>
          <a:xfrm>
            <a:off x="986118" y="2127877"/>
            <a:ext cx="10219764" cy="4093428"/>
          </a:xfrm>
          <a:prstGeom prst="rect">
            <a:avLst/>
          </a:prstGeom>
          <a:noFill/>
        </p:spPr>
        <p:txBody>
          <a:bodyPr wrap="square">
            <a:spAutoFit/>
          </a:bodyPr>
          <a:lstStyle/>
          <a:p>
            <a:pPr algn="l"/>
            <a:r>
              <a:rPr lang="en-US" sz="2000" b="0" i="0" dirty="0">
                <a:effectLst/>
                <a:latin typeface="Söhne"/>
              </a:rPr>
              <a:t>	Amazon DynamoDB is a fully managed </a:t>
            </a:r>
            <a:r>
              <a:rPr lang="en-US" sz="2000" b="1" i="0" dirty="0">
                <a:solidFill>
                  <a:srgbClr val="FF0000"/>
                </a:solidFill>
                <a:effectLst/>
                <a:latin typeface="Söhne"/>
              </a:rPr>
              <a:t>NoSQL database </a:t>
            </a:r>
            <a:r>
              <a:rPr lang="en-US" sz="2000" b="0" i="0" dirty="0">
                <a:effectLst/>
                <a:latin typeface="Söhne"/>
              </a:rPr>
              <a:t>service provided by Amazon Web Services (AWS). It is designed to provide scalable, </a:t>
            </a:r>
            <a:r>
              <a:rPr lang="en-US" sz="2000" b="1" i="0" dirty="0">
                <a:solidFill>
                  <a:srgbClr val="FF0000"/>
                </a:solidFill>
                <a:effectLst/>
                <a:latin typeface="Söhne"/>
              </a:rPr>
              <a:t>low-latency</a:t>
            </a:r>
            <a:r>
              <a:rPr lang="en-US" sz="2000" b="0" i="0" dirty="0">
                <a:effectLst/>
                <a:latin typeface="Söhne"/>
              </a:rPr>
              <a:t>, and </a:t>
            </a:r>
            <a:r>
              <a:rPr lang="en-US" sz="2000" b="1" i="0" dirty="0">
                <a:solidFill>
                  <a:srgbClr val="FF0000"/>
                </a:solidFill>
                <a:effectLst/>
                <a:latin typeface="Söhne"/>
              </a:rPr>
              <a:t>high-performance</a:t>
            </a:r>
            <a:r>
              <a:rPr lang="en-US" sz="2000" b="0" i="0" dirty="0">
                <a:effectLst/>
                <a:latin typeface="Söhne"/>
              </a:rPr>
              <a:t> access to structured and semi-structured data.</a:t>
            </a:r>
          </a:p>
          <a:p>
            <a:pPr algn="l"/>
            <a:r>
              <a:rPr lang="en-US" sz="2000" b="0" i="0" dirty="0">
                <a:effectLst/>
                <a:latin typeface="Söhne"/>
              </a:rPr>
              <a:t>	DynamoDB is a </a:t>
            </a:r>
            <a:r>
              <a:rPr lang="en-US" sz="2000" b="1" i="0" dirty="0">
                <a:effectLst/>
                <a:highlight>
                  <a:srgbClr val="FFFF00"/>
                </a:highlight>
                <a:latin typeface="Söhne"/>
              </a:rPr>
              <a:t>document-oriented database that stores data in tables</a:t>
            </a:r>
            <a:r>
              <a:rPr lang="en-US" sz="2000" b="0" i="0" dirty="0">
                <a:effectLst/>
                <a:latin typeface="Söhne"/>
              </a:rPr>
              <a:t>, which consist of items and attributes. DynamoDB supports a wide range of </a:t>
            </a:r>
            <a:r>
              <a:rPr lang="en-US" sz="2000" b="0" i="0" dirty="0">
                <a:effectLst/>
                <a:highlight>
                  <a:srgbClr val="00FF00"/>
                </a:highlight>
                <a:latin typeface="Söhne"/>
              </a:rPr>
              <a:t>data types, including </a:t>
            </a:r>
            <a:r>
              <a:rPr lang="en-US" sz="2000" b="1" i="0" dirty="0">
                <a:effectLst/>
                <a:highlight>
                  <a:srgbClr val="00FF00"/>
                </a:highlight>
                <a:latin typeface="Söhne"/>
              </a:rPr>
              <a:t>strings, numbers, binary data, lists, and maps.</a:t>
            </a:r>
          </a:p>
          <a:p>
            <a:pPr algn="l"/>
            <a:r>
              <a:rPr lang="en-US" sz="2000" b="0" i="0" dirty="0">
                <a:effectLst/>
                <a:latin typeface="Söhne"/>
              </a:rPr>
              <a:t>	One of the key features of DynamoDB is its scalability and performance. It can handle large amounts of data and traffic, and automatically scales up or down to meet your needs. It also provides </a:t>
            </a:r>
            <a:r>
              <a:rPr lang="en-US" sz="2000" b="1" i="0" dirty="0">
                <a:solidFill>
                  <a:srgbClr val="FF0000"/>
                </a:solidFill>
                <a:effectLst/>
                <a:latin typeface="Söhne"/>
              </a:rPr>
              <a:t>low-latency access to data</a:t>
            </a:r>
            <a:r>
              <a:rPr lang="en-US" sz="2000" b="0" i="0" dirty="0">
                <a:effectLst/>
                <a:latin typeface="Söhne"/>
              </a:rPr>
              <a:t>, with typical response times measured in single-digit milliseconds.</a:t>
            </a:r>
          </a:p>
          <a:p>
            <a:pPr algn="l"/>
            <a:r>
              <a:rPr lang="en-US" sz="2000" b="0" i="0" dirty="0">
                <a:effectLst/>
                <a:latin typeface="Söhne"/>
              </a:rPr>
              <a:t>	DynamoDB also provides flexible data modeling, with </a:t>
            </a:r>
            <a:r>
              <a:rPr lang="en-US" sz="2000" b="0" i="0" dirty="0">
                <a:effectLst/>
                <a:highlight>
                  <a:srgbClr val="FFFF00"/>
                </a:highlight>
                <a:latin typeface="Söhne"/>
              </a:rPr>
              <a:t>support for both </a:t>
            </a:r>
            <a:r>
              <a:rPr lang="en-US" sz="2000" b="1" i="0" dirty="0">
                <a:effectLst/>
                <a:highlight>
                  <a:srgbClr val="FFFF00"/>
                </a:highlight>
                <a:latin typeface="Söhne"/>
              </a:rPr>
              <a:t>document</a:t>
            </a:r>
            <a:r>
              <a:rPr lang="en-US" sz="2000" b="0" i="0" dirty="0">
                <a:effectLst/>
                <a:highlight>
                  <a:srgbClr val="FFFF00"/>
                </a:highlight>
                <a:latin typeface="Söhne"/>
              </a:rPr>
              <a:t> and </a:t>
            </a:r>
            <a:r>
              <a:rPr lang="en-US" sz="2000" b="1" i="0" dirty="0">
                <a:effectLst/>
                <a:highlight>
                  <a:srgbClr val="FFFF00"/>
                </a:highlight>
                <a:latin typeface="Söhne"/>
              </a:rPr>
              <a:t>key-value</a:t>
            </a:r>
            <a:r>
              <a:rPr lang="en-US" sz="2000" b="0" i="0" dirty="0">
                <a:effectLst/>
                <a:highlight>
                  <a:srgbClr val="FFFF00"/>
                </a:highlight>
                <a:latin typeface="Söhne"/>
              </a:rPr>
              <a:t> data models</a:t>
            </a:r>
            <a:r>
              <a:rPr lang="en-US" sz="2000" b="0" i="0" dirty="0">
                <a:effectLst/>
                <a:latin typeface="Söhne"/>
              </a:rPr>
              <a:t>, and offers advanced features such as global secondary indexes, transactions, and on-demand </a:t>
            </a:r>
            <a:r>
              <a:rPr lang="en-US" sz="2000" b="1" i="0" dirty="0">
                <a:solidFill>
                  <a:srgbClr val="FF0000"/>
                </a:solidFill>
                <a:effectLst/>
                <a:latin typeface="Söhne"/>
              </a:rPr>
              <a:t>backup and restore</a:t>
            </a:r>
            <a:r>
              <a:rPr lang="en-US" sz="2000" b="0" i="0" dirty="0">
                <a:effectLst/>
                <a:latin typeface="Söhne"/>
              </a:rPr>
              <a:t>.</a:t>
            </a:r>
          </a:p>
        </p:txBody>
      </p:sp>
    </p:spTree>
    <p:extLst>
      <p:ext uri="{BB962C8B-B14F-4D97-AF65-F5344CB8AC3E}">
        <p14:creationId xmlns:p14="http://schemas.microsoft.com/office/powerpoint/2010/main" val="3668280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1611</Words>
  <Application>Microsoft Office PowerPoint</Application>
  <PresentationFormat>Widescreen</PresentationFormat>
  <Paragraphs>62</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Wingdings</vt:lpstr>
      <vt:lpstr>Office Theme</vt:lpstr>
      <vt:lpstr>PowerPoint Presentation</vt:lpstr>
      <vt:lpstr>PowerPoint Presentation</vt:lpstr>
      <vt:lpstr>What is AWS IoT?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Uses of AWS IoT</vt:lpstr>
      <vt:lpstr>Which Language use AWS IoT?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cp:revision>
  <dcterms:created xsi:type="dcterms:W3CDTF">2023-03-15T18:03:02Z</dcterms:created>
  <dcterms:modified xsi:type="dcterms:W3CDTF">2023-03-21T04:30:28Z</dcterms:modified>
</cp:coreProperties>
</file>