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CDB0-5894-4602-9627-BCC987D4D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2D04A8-6CBB-4630-B24C-587C9402D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81BEF-F789-48A6-A3D2-4E5F89E4BD76}"/>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A51F8F4C-8672-4F29-9123-52986331D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7C57F-7EA9-43BE-9555-465BF9D87E8B}"/>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158556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8D40-30E2-4865-97AD-95E788082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708572-D611-4AA9-A78D-5DE731227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9C84A-C994-4ADF-B4EE-ECF0DB7A051E}"/>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A075FA2F-56C7-4D99-BEA5-CCC23934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61C1-60DD-426F-A847-5D52070EF890}"/>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356576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E6891-E068-4DC6-B2A8-01D6656FE0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59DB46-BF38-49C4-98DC-11176A9DF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1C82-D587-406B-B779-AED8FC4BB421}"/>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11D64316-5146-4E57-AED9-FC2087E20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0C55D-B01E-4A77-A055-2F6E2FF7D423}"/>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123730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B17E-1663-429F-A02F-0AB46C21B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A52AC-FE2B-4BDE-AD88-4016A6596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5BAFF-703E-4053-B97E-B3E04DAB80D4}"/>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A140DB4B-5405-4971-8B5A-537990144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DAB57-DFF9-435C-A63B-F1DB6814D544}"/>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332291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B217-6573-4873-8C05-9F533EFDE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CC646-4E0B-4A12-A03F-8CFE08EB3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6CF18A-B903-47AA-B26F-36C4C330A406}"/>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DC326F81-A3BE-4252-B690-9E777C43E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FEC88-1F55-4338-A37C-45695052064B}"/>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79133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63C4-05A9-49CF-AC5B-6713044D6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A86B0-5882-45DF-9556-93F167A91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3761B-4C93-4113-8B6E-CDD3960BAA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7B76-31DE-4710-B0C1-D2281EFDA753}"/>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6" name="Footer Placeholder 5">
            <a:extLst>
              <a:ext uri="{FF2B5EF4-FFF2-40B4-BE49-F238E27FC236}">
                <a16:creationId xmlns:a16="http://schemas.microsoft.com/office/drawing/2014/main" id="{C8D8C8E5-9B65-4FF9-A3A4-D3B298C12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2D015-B760-435D-914A-A48C3A227115}"/>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395755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F1AB-25A4-42DF-AA34-6CA80CB73A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AD263F-9F69-4A06-985C-1CC8253F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56931-E81C-48E6-ADD7-F16C6F4D5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57A9A-00F1-4B7C-AAEF-9735E1206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F7FEBE-E62C-49C6-A779-56BFADA72A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AFCAC-EBD8-4BBD-A617-DCD3606AB5EA}"/>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8" name="Footer Placeholder 7">
            <a:extLst>
              <a:ext uri="{FF2B5EF4-FFF2-40B4-BE49-F238E27FC236}">
                <a16:creationId xmlns:a16="http://schemas.microsoft.com/office/drawing/2014/main" id="{B07AEA9B-75D0-4FBC-874A-D83D785300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2C55F-BB56-4875-90D0-A3851009DBBB}"/>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355580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C1BA-64C8-4DA6-8EDF-6BA8D0979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C4D17A-6276-4A15-9982-4D86C432B66A}"/>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4" name="Footer Placeholder 3">
            <a:extLst>
              <a:ext uri="{FF2B5EF4-FFF2-40B4-BE49-F238E27FC236}">
                <a16:creationId xmlns:a16="http://schemas.microsoft.com/office/drawing/2014/main" id="{52E03F3D-25FA-4D64-87DB-0E91EF2AB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7D22BC-D091-49B5-988E-467A3C6809AD}"/>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20343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DC52C-0FCF-47A3-910C-7E2E23A70A71}"/>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3" name="Footer Placeholder 2">
            <a:extLst>
              <a:ext uri="{FF2B5EF4-FFF2-40B4-BE49-F238E27FC236}">
                <a16:creationId xmlns:a16="http://schemas.microsoft.com/office/drawing/2014/main" id="{2D0B5546-5BDC-4551-B016-F878D4F3B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2CD4F3-D6F1-4F44-91FC-D6758ABE329C}"/>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90617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33C1-235E-4521-9BAE-648D6CE19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0AF4F-28FD-4D30-8ABB-27D1FCEDF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39B45-1F79-4D7F-A733-A2BBB176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15569-FFA6-4A09-8415-327E30896556}"/>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6" name="Footer Placeholder 5">
            <a:extLst>
              <a:ext uri="{FF2B5EF4-FFF2-40B4-BE49-F238E27FC236}">
                <a16:creationId xmlns:a16="http://schemas.microsoft.com/office/drawing/2014/main" id="{12DE9910-A4E1-4DF8-AB79-91457C4E5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F39D7-D743-4519-9A80-9FC508B2B549}"/>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347607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525C-47B8-4672-8881-A991CBA39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46480-CB0E-43B9-AF06-3F3273837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9E49BB-041C-4B2C-885C-023E97D20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19A19-DABD-48E0-AE41-68B07586F139}"/>
              </a:ext>
            </a:extLst>
          </p:cNvPr>
          <p:cNvSpPr>
            <a:spLocks noGrp="1"/>
          </p:cNvSpPr>
          <p:nvPr>
            <p:ph type="dt" sz="half" idx="10"/>
          </p:nvPr>
        </p:nvSpPr>
        <p:spPr/>
        <p:txBody>
          <a:bodyPr/>
          <a:lstStyle/>
          <a:p>
            <a:fld id="{EC89858A-E1B9-42A6-A44B-6753CDADB95E}" type="datetimeFigureOut">
              <a:rPr lang="en-US" smtClean="0"/>
              <a:t>05-03-2023</a:t>
            </a:fld>
            <a:endParaRPr lang="en-US"/>
          </a:p>
        </p:txBody>
      </p:sp>
      <p:sp>
        <p:nvSpPr>
          <p:cNvPr id="6" name="Footer Placeholder 5">
            <a:extLst>
              <a:ext uri="{FF2B5EF4-FFF2-40B4-BE49-F238E27FC236}">
                <a16:creationId xmlns:a16="http://schemas.microsoft.com/office/drawing/2014/main" id="{F9FF1B9E-1C88-495E-994D-979AC2F82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4BDBF-DA41-4CBF-A86B-D1570B19B6E9}"/>
              </a:ext>
            </a:extLst>
          </p:cNvPr>
          <p:cNvSpPr>
            <a:spLocks noGrp="1"/>
          </p:cNvSpPr>
          <p:nvPr>
            <p:ph type="sldNum" sz="quarter" idx="12"/>
          </p:nvPr>
        </p:nvSpPr>
        <p:spPr/>
        <p:txBody>
          <a:bodyPr/>
          <a:lstStyle/>
          <a:p>
            <a:fld id="{D177335C-4EC3-4CD1-A4EF-ACB006186B77}" type="slidenum">
              <a:rPr lang="en-US" smtClean="0"/>
              <a:t>‹#›</a:t>
            </a:fld>
            <a:endParaRPr lang="en-US"/>
          </a:p>
        </p:txBody>
      </p:sp>
    </p:spTree>
    <p:extLst>
      <p:ext uri="{BB962C8B-B14F-4D97-AF65-F5344CB8AC3E}">
        <p14:creationId xmlns:p14="http://schemas.microsoft.com/office/powerpoint/2010/main" val="103802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0F59F-449C-401E-B22E-3C66E01E7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87A4A-A166-4BB7-9236-882ECF587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DD618-D06E-4C36-B533-7B68EB28C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9858A-E1B9-42A6-A44B-6753CDADB95E}" type="datetimeFigureOut">
              <a:rPr lang="en-US" smtClean="0"/>
              <a:t>05-03-2023</a:t>
            </a:fld>
            <a:endParaRPr lang="en-US"/>
          </a:p>
        </p:txBody>
      </p:sp>
      <p:sp>
        <p:nvSpPr>
          <p:cNvPr id="5" name="Footer Placeholder 4">
            <a:extLst>
              <a:ext uri="{FF2B5EF4-FFF2-40B4-BE49-F238E27FC236}">
                <a16:creationId xmlns:a16="http://schemas.microsoft.com/office/drawing/2014/main" id="{E7AADE9F-37D0-46C0-B16C-73A2E94DE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92EC3-A002-47DC-A0D8-C753B80C8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7335C-4EC3-4CD1-A4EF-ACB006186B77}" type="slidenum">
              <a:rPr lang="en-US" smtClean="0"/>
              <a:t>‹#›</a:t>
            </a:fld>
            <a:endParaRPr lang="en-US"/>
          </a:p>
        </p:txBody>
      </p:sp>
    </p:spTree>
    <p:extLst>
      <p:ext uri="{BB962C8B-B14F-4D97-AF65-F5344CB8AC3E}">
        <p14:creationId xmlns:p14="http://schemas.microsoft.com/office/powerpoint/2010/main" val="224432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Pictures/IOT/Fire%20Alarm.jpg" TargetMode="External"/><Relationship Id="rId2" Type="http://schemas.openxmlformats.org/officeDocument/2006/relationships/hyperlink" Target="../Pictures/IOT/Auto%20Water%20Pump.jpg" TargetMode="External"/><Relationship Id="rId1" Type="http://schemas.openxmlformats.org/officeDocument/2006/relationships/slideLayout" Target="../slideLayouts/slideLayout2.xml"/><Relationship Id="rId4" Type="http://schemas.openxmlformats.org/officeDocument/2006/relationships/hyperlink" Target="../Pictures/IOT/smart-home-01.jp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ictures/IOT/RaspberryPi.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82394A-A1AA-40D9-A664-E51DF02AE7BA}"/>
              </a:ext>
            </a:extLst>
          </p:cNvPr>
          <p:cNvSpPr/>
          <p:nvPr/>
        </p:nvSpPr>
        <p:spPr>
          <a:xfrm>
            <a:off x="0" y="10739"/>
            <a:ext cx="12192000" cy="688489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599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4DF50-1587-4778-ABA4-2C3A7E0BFC9F}"/>
              </a:ext>
            </a:extLst>
          </p:cNvPr>
          <p:cNvSpPr>
            <a:spLocks noGrp="1"/>
          </p:cNvSpPr>
          <p:nvPr>
            <p:ph idx="1"/>
          </p:nvPr>
        </p:nvSpPr>
        <p:spPr>
          <a:xfrm>
            <a:off x="838200" y="1253331"/>
            <a:ext cx="10515600" cy="4351338"/>
          </a:xfrm>
        </p:spPr>
        <p:txBody>
          <a:bodyPr/>
          <a:lstStyle/>
          <a:p>
            <a:pPr marL="0" indent="0" algn="l">
              <a:buNone/>
            </a:pPr>
            <a:r>
              <a:rPr lang="en-US" b="1" i="0" dirty="0">
                <a:solidFill>
                  <a:srgbClr val="000000"/>
                </a:solidFill>
                <a:effectLst/>
                <a:latin typeface="Open Sans" panose="020B0604020202020204" pitchFamily="34" charset="0"/>
              </a:rPr>
              <a:t>Top five advantages of the IoT:</a:t>
            </a:r>
          </a:p>
          <a:p>
            <a:pPr marL="0" indent="0" algn="l">
              <a:buNone/>
            </a:pPr>
            <a:endParaRPr lang="en-US" b="0" i="0" dirty="0">
              <a:solidFill>
                <a:srgbClr val="000000"/>
              </a:solidFill>
              <a:effectLst/>
              <a:latin typeface="Open Sans" panose="020B0604020202020204" pitchFamily="34" charset="0"/>
            </a:endParaRPr>
          </a:p>
          <a:p>
            <a:endParaRPr lang="en-US" dirty="0"/>
          </a:p>
        </p:txBody>
      </p:sp>
      <p:pic>
        <p:nvPicPr>
          <p:cNvPr id="5" name="Picture 4">
            <a:extLst>
              <a:ext uri="{FF2B5EF4-FFF2-40B4-BE49-F238E27FC236}">
                <a16:creationId xmlns:a16="http://schemas.microsoft.com/office/drawing/2014/main" id="{A4DB9FFC-226E-42AE-AE6A-1AA040118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735" y="1911300"/>
            <a:ext cx="5654530" cy="4595258"/>
          </a:xfrm>
          <a:prstGeom prst="rect">
            <a:avLst/>
          </a:prstGeom>
        </p:spPr>
      </p:pic>
    </p:spTree>
    <p:extLst>
      <p:ext uri="{BB962C8B-B14F-4D97-AF65-F5344CB8AC3E}">
        <p14:creationId xmlns:p14="http://schemas.microsoft.com/office/powerpoint/2010/main" val="3779688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E2A3-6F1C-4A3C-B22F-36D52AF45866}"/>
              </a:ext>
            </a:extLst>
          </p:cNvPr>
          <p:cNvSpPr>
            <a:spLocks noGrp="1"/>
          </p:cNvSpPr>
          <p:nvPr>
            <p:ph type="title"/>
          </p:nvPr>
        </p:nvSpPr>
        <p:spPr/>
        <p:txBody>
          <a:bodyPr/>
          <a:lstStyle/>
          <a:p>
            <a:r>
              <a:rPr lang="en-US" dirty="0">
                <a:solidFill>
                  <a:srgbClr val="00B0F0"/>
                </a:solidFill>
              </a:rPr>
              <a:t>Relationship Between IOT and Arduino</a:t>
            </a:r>
          </a:p>
        </p:txBody>
      </p:sp>
      <p:sp>
        <p:nvSpPr>
          <p:cNvPr id="3" name="Content Placeholder 2">
            <a:extLst>
              <a:ext uri="{FF2B5EF4-FFF2-40B4-BE49-F238E27FC236}">
                <a16:creationId xmlns:a16="http://schemas.microsoft.com/office/drawing/2014/main" id="{060FC725-3B7D-4E49-AF5A-CE9788B2E8D6}"/>
              </a:ext>
            </a:extLst>
          </p:cNvPr>
          <p:cNvSpPr>
            <a:spLocks noGrp="1"/>
          </p:cNvSpPr>
          <p:nvPr>
            <p:ph idx="1"/>
          </p:nvPr>
        </p:nvSpPr>
        <p:spPr>
          <a:xfrm>
            <a:off x="914400" y="1990165"/>
            <a:ext cx="10439400" cy="4186798"/>
          </a:xfrm>
        </p:spPr>
        <p:txBody>
          <a:bodyPr/>
          <a:lstStyle/>
          <a:p>
            <a:pPr>
              <a:lnSpc>
                <a:spcPct val="150000"/>
              </a:lnSpc>
            </a:pPr>
            <a:r>
              <a:rPr lang="en-US" dirty="0">
                <a:solidFill>
                  <a:srgbClr val="00B0F0"/>
                </a:solidFill>
              </a:rPr>
              <a:t>Several IoT applications frequently use Arduino.</a:t>
            </a:r>
          </a:p>
          <a:p>
            <a:pPr>
              <a:lnSpc>
                <a:spcPct val="150000"/>
              </a:lnSpc>
            </a:pPr>
            <a:r>
              <a:rPr lang="en-US" dirty="0">
                <a:solidFill>
                  <a:srgbClr val="00B0F0"/>
                </a:solidFill>
              </a:rPr>
              <a:t>Every year, the number of connected devices increases by billions worldwide.</a:t>
            </a:r>
          </a:p>
          <a:p>
            <a:pPr>
              <a:lnSpc>
                <a:spcPct val="150000"/>
              </a:lnSpc>
            </a:pPr>
            <a:r>
              <a:rPr lang="en-US" dirty="0">
                <a:solidFill>
                  <a:srgbClr val="00B0F0"/>
                </a:solidFill>
              </a:rPr>
              <a:t>Whit an intuitive user interface and an all-in-one solution for configuration, coding, uploading, and visualization, the Arduino IoT Cloud is a platform anybody can use to develop IoT projects.</a:t>
            </a:r>
          </a:p>
        </p:txBody>
      </p:sp>
    </p:spTree>
    <p:extLst>
      <p:ext uri="{BB962C8B-B14F-4D97-AF65-F5344CB8AC3E}">
        <p14:creationId xmlns:p14="http://schemas.microsoft.com/office/powerpoint/2010/main" val="28664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E46E22-3205-43EC-8F9D-6A6FA0F59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88" y="242047"/>
            <a:ext cx="10219765" cy="6490447"/>
          </a:xfrm>
        </p:spPr>
      </p:pic>
    </p:spTree>
    <p:extLst>
      <p:ext uri="{BB962C8B-B14F-4D97-AF65-F5344CB8AC3E}">
        <p14:creationId xmlns:p14="http://schemas.microsoft.com/office/powerpoint/2010/main" val="20995893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8F55-8ED6-4869-B9C0-A9C4E0F8F39B}"/>
              </a:ext>
            </a:extLst>
          </p:cNvPr>
          <p:cNvSpPr>
            <a:spLocks noGrp="1"/>
          </p:cNvSpPr>
          <p:nvPr>
            <p:ph type="title"/>
          </p:nvPr>
        </p:nvSpPr>
        <p:spPr>
          <a:xfrm>
            <a:off x="667870" y="569865"/>
            <a:ext cx="10515600" cy="1325563"/>
          </a:xfrm>
        </p:spPr>
        <p:txBody>
          <a:bodyPr/>
          <a:lstStyle/>
          <a:p>
            <a:pPr algn="ctr"/>
            <a:r>
              <a:rPr lang="en-US" b="1" dirty="0">
                <a:solidFill>
                  <a:srgbClr val="00B0F0"/>
                </a:solidFill>
              </a:rPr>
              <a:t>Example Of Using IOT</a:t>
            </a:r>
          </a:p>
        </p:txBody>
      </p:sp>
      <p:sp>
        <p:nvSpPr>
          <p:cNvPr id="4" name="TextBox 3">
            <a:extLst>
              <a:ext uri="{FF2B5EF4-FFF2-40B4-BE49-F238E27FC236}">
                <a16:creationId xmlns:a16="http://schemas.microsoft.com/office/drawing/2014/main" id="{9474A789-6BFE-4EFD-86A7-9237153264C7}"/>
              </a:ext>
            </a:extLst>
          </p:cNvPr>
          <p:cNvSpPr txBox="1"/>
          <p:nvPr/>
        </p:nvSpPr>
        <p:spPr>
          <a:xfrm>
            <a:off x="2205318" y="2325733"/>
            <a:ext cx="8767482" cy="1697068"/>
          </a:xfrm>
          <a:prstGeom prst="rect">
            <a:avLst/>
          </a:prstGeom>
          <a:noFill/>
        </p:spPr>
        <p:txBody>
          <a:bodyPr wrap="square" rtlCol="0">
            <a:spAutoFit/>
          </a:bodyPr>
          <a:lstStyle/>
          <a:p>
            <a:pPr>
              <a:lnSpc>
                <a:spcPct val="150000"/>
              </a:lnSpc>
            </a:pPr>
            <a:r>
              <a:rPr lang="en-US" sz="2400" b="1" dirty="0">
                <a:solidFill>
                  <a:srgbClr val="00B0F0"/>
                </a:solidFill>
                <a:hlinkClick r:id="rId2" action="ppaction://hlinkfile"/>
              </a:rPr>
              <a:t>-Auto Water Pump System</a:t>
            </a:r>
            <a:endParaRPr lang="en-US" sz="2400" b="1" dirty="0">
              <a:solidFill>
                <a:srgbClr val="00B0F0"/>
              </a:solidFill>
            </a:endParaRPr>
          </a:p>
          <a:p>
            <a:pPr>
              <a:lnSpc>
                <a:spcPct val="150000"/>
              </a:lnSpc>
            </a:pPr>
            <a:r>
              <a:rPr lang="en-US" sz="2400" b="1" dirty="0">
                <a:solidFill>
                  <a:srgbClr val="00B0F0"/>
                </a:solidFill>
              </a:rPr>
              <a:t>-</a:t>
            </a:r>
            <a:r>
              <a:rPr lang="en-US" sz="2400" b="1" dirty="0">
                <a:solidFill>
                  <a:srgbClr val="00B0F0"/>
                </a:solidFill>
                <a:hlinkClick r:id="rId3" action="ppaction://hlinkfile"/>
              </a:rPr>
              <a:t>Fire Alarm System</a:t>
            </a:r>
            <a:endParaRPr lang="en-US" sz="2400" b="1" dirty="0">
              <a:solidFill>
                <a:srgbClr val="00B0F0"/>
              </a:solidFill>
            </a:endParaRPr>
          </a:p>
          <a:p>
            <a:pPr>
              <a:lnSpc>
                <a:spcPct val="150000"/>
              </a:lnSpc>
            </a:pPr>
            <a:r>
              <a:rPr lang="en-US" sz="2400" b="1" dirty="0">
                <a:solidFill>
                  <a:srgbClr val="00B0F0"/>
                </a:solidFill>
              </a:rPr>
              <a:t>-</a:t>
            </a:r>
            <a:r>
              <a:rPr lang="en-US" sz="2400" b="1" dirty="0">
                <a:solidFill>
                  <a:srgbClr val="00B0F0"/>
                </a:solidFill>
                <a:hlinkClick r:id="rId4" action="ppaction://hlinkfile"/>
              </a:rPr>
              <a:t>Smart Home System</a:t>
            </a:r>
            <a:endParaRPr lang="en-US" sz="2400" b="1" dirty="0">
              <a:solidFill>
                <a:srgbClr val="00B0F0"/>
              </a:solidFill>
            </a:endParaRPr>
          </a:p>
        </p:txBody>
      </p:sp>
    </p:spTree>
    <p:extLst>
      <p:ext uri="{BB962C8B-B14F-4D97-AF65-F5344CB8AC3E}">
        <p14:creationId xmlns:p14="http://schemas.microsoft.com/office/powerpoint/2010/main" val="31579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AC9570-DC01-499E-B676-C774E0641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4926"/>
            <a:ext cx="12192001" cy="6890474"/>
          </a:xfrm>
        </p:spPr>
      </p:pic>
    </p:spTree>
    <p:extLst>
      <p:ext uri="{BB962C8B-B14F-4D97-AF65-F5344CB8AC3E}">
        <p14:creationId xmlns:p14="http://schemas.microsoft.com/office/powerpoint/2010/main" val="1286561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8E6-CB1F-4805-9BC5-948874FF16E1}"/>
              </a:ext>
            </a:extLst>
          </p:cNvPr>
          <p:cNvSpPr>
            <a:spLocks noGrp="1"/>
          </p:cNvSpPr>
          <p:nvPr>
            <p:ph type="title"/>
          </p:nvPr>
        </p:nvSpPr>
        <p:spPr>
          <a:xfrm>
            <a:off x="4240306" y="1709831"/>
            <a:ext cx="3711388" cy="1325563"/>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What Is IOT?</a:t>
            </a:r>
          </a:p>
        </p:txBody>
      </p:sp>
      <p:sp>
        <p:nvSpPr>
          <p:cNvPr id="3" name="Content Placeholder 2">
            <a:extLst>
              <a:ext uri="{FF2B5EF4-FFF2-40B4-BE49-F238E27FC236}">
                <a16:creationId xmlns:a16="http://schemas.microsoft.com/office/drawing/2014/main" id="{15656028-BEE1-4A83-A071-91969FCA4BFE}"/>
              </a:ext>
            </a:extLst>
          </p:cNvPr>
          <p:cNvSpPr>
            <a:spLocks noGrp="1"/>
          </p:cNvSpPr>
          <p:nvPr>
            <p:ph idx="1"/>
          </p:nvPr>
        </p:nvSpPr>
        <p:spPr>
          <a:xfrm>
            <a:off x="640977" y="2699590"/>
            <a:ext cx="10515600" cy="2151810"/>
          </a:xfrm>
        </p:spPr>
        <p:txBody>
          <a:bodyPr>
            <a:noAutofit/>
          </a:bodyPr>
          <a:lstStyle/>
          <a:p>
            <a:pPr marL="0" indent="0" algn="ctr">
              <a:lnSpc>
                <a:spcPct val="150000"/>
              </a:lnSpc>
              <a:buNone/>
            </a:pPr>
            <a:r>
              <a:rPr lang="en-US" sz="2400" dirty="0">
                <a:solidFill>
                  <a:srgbClr val="00B0F0"/>
                </a:solidFill>
              </a:rPr>
              <a:t>The </a:t>
            </a:r>
            <a:r>
              <a:rPr lang="en-US" sz="2400" b="1" dirty="0">
                <a:solidFill>
                  <a:srgbClr val="00B0F0"/>
                </a:solidFill>
              </a:rPr>
              <a:t>Internet of things</a:t>
            </a:r>
            <a:r>
              <a:rPr lang="en-US" sz="2400" dirty="0">
                <a:solidFill>
                  <a:srgbClr val="00B0F0"/>
                </a:solidFill>
              </a:rPr>
              <a:t> (</a:t>
            </a:r>
            <a:r>
              <a:rPr lang="en-US" sz="2400" b="1" dirty="0">
                <a:solidFill>
                  <a:srgbClr val="00B0F0"/>
                </a:solidFill>
              </a:rPr>
              <a:t>IoT</a:t>
            </a:r>
            <a:r>
              <a:rPr lang="en-US" sz="2400" dirty="0">
                <a:solidFill>
                  <a:srgbClr val="00B0F0"/>
                </a:solidFill>
              </a:rPr>
              <a:t>) describes physical objects (or groups of such objects) with sensors, processing ability, software and other technologies that connect and exchange data with other devices and systems over the Internet or other communications networks.</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7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A2E2-BA96-473B-A198-49CB5EEB3436}"/>
              </a:ext>
            </a:extLst>
          </p:cNvPr>
          <p:cNvSpPr>
            <a:spLocks noGrp="1"/>
          </p:cNvSpPr>
          <p:nvPr>
            <p:ph type="title"/>
          </p:nvPr>
        </p:nvSpPr>
        <p:spPr/>
        <p:txBody>
          <a:bodyPr/>
          <a:lstStyle/>
          <a:p>
            <a:r>
              <a:rPr lang="en-US" dirty="0">
                <a:solidFill>
                  <a:srgbClr val="00B0F0"/>
                </a:solidFill>
              </a:rPr>
              <a:t>Why IOT Technology most popular?</a:t>
            </a:r>
          </a:p>
        </p:txBody>
      </p:sp>
      <p:sp>
        <p:nvSpPr>
          <p:cNvPr id="3" name="Content Placeholder 2">
            <a:extLst>
              <a:ext uri="{FF2B5EF4-FFF2-40B4-BE49-F238E27FC236}">
                <a16:creationId xmlns:a16="http://schemas.microsoft.com/office/drawing/2014/main" id="{B2C7D4E1-8627-40BE-83E5-DD1803618B60}"/>
              </a:ext>
            </a:extLst>
          </p:cNvPr>
          <p:cNvSpPr>
            <a:spLocks noGrp="1"/>
          </p:cNvSpPr>
          <p:nvPr>
            <p:ph idx="1"/>
          </p:nvPr>
        </p:nvSpPr>
        <p:spPr/>
        <p:txBody>
          <a:bodyPr>
            <a:normAutofit/>
          </a:bodyPr>
          <a:lstStyle/>
          <a:p>
            <a:pPr>
              <a:lnSpc>
                <a:spcPct val="150000"/>
              </a:lnSpc>
            </a:pPr>
            <a:r>
              <a:rPr lang="en-US" dirty="0">
                <a:solidFill>
                  <a:srgbClr val="00B0F0"/>
                </a:solidFill>
              </a:rPr>
              <a:t>Advancements in technology</a:t>
            </a:r>
          </a:p>
          <a:p>
            <a:pPr>
              <a:lnSpc>
                <a:spcPct val="150000"/>
              </a:lnSpc>
            </a:pPr>
            <a:r>
              <a:rPr lang="en-US" dirty="0">
                <a:solidFill>
                  <a:srgbClr val="00B0F0"/>
                </a:solidFill>
              </a:rPr>
              <a:t>An increased demand for automation</a:t>
            </a:r>
          </a:p>
          <a:p>
            <a:pPr>
              <a:lnSpc>
                <a:spcPct val="150000"/>
              </a:lnSpc>
            </a:pPr>
            <a:r>
              <a:rPr lang="en-US" dirty="0">
                <a:solidFill>
                  <a:srgbClr val="00B0F0"/>
                </a:solidFill>
              </a:rPr>
              <a:t>The growing popularity of smart homes and cities</a:t>
            </a:r>
          </a:p>
          <a:p>
            <a:pPr>
              <a:lnSpc>
                <a:spcPct val="150000"/>
              </a:lnSpc>
            </a:pPr>
            <a:r>
              <a:rPr lang="en-US" dirty="0">
                <a:solidFill>
                  <a:srgbClr val="00B0F0"/>
                </a:solidFill>
              </a:rPr>
              <a:t>The impact of Industry 4.0</a:t>
            </a:r>
          </a:p>
          <a:p>
            <a:pPr>
              <a:lnSpc>
                <a:spcPct val="150000"/>
              </a:lnSpc>
            </a:pPr>
            <a:r>
              <a:rPr lang="en-US" dirty="0">
                <a:solidFill>
                  <a:srgbClr val="00B0F0"/>
                </a:solidFill>
              </a:rPr>
              <a:t>Government incentives and investments.</a:t>
            </a:r>
          </a:p>
          <a:p>
            <a:pPr marL="0" indent="0">
              <a:lnSpc>
                <a:spcPct val="150000"/>
              </a:lnSpc>
              <a:buNone/>
            </a:pPr>
            <a:endParaRPr lang="en-US" dirty="0"/>
          </a:p>
        </p:txBody>
      </p:sp>
    </p:spTree>
    <p:extLst>
      <p:ext uri="{BB962C8B-B14F-4D97-AF65-F5344CB8AC3E}">
        <p14:creationId xmlns:p14="http://schemas.microsoft.com/office/powerpoint/2010/main" val="29506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CF0-ED1D-46A9-BB8F-836244887BFD}"/>
              </a:ext>
            </a:extLst>
          </p:cNvPr>
          <p:cNvSpPr>
            <a:spLocks noGrp="1"/>
          </p:cNvSpPr>
          <p:nvPr>
            <p:ph type="title"/>
          </p:nvPr>
        </p:nvSpPr>
        <p:spPr>
          <a:xfrm>
            <a:off x="959224" y="2766218"/>
            <a:ext cx="10394576" cy="132556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Devices of IOT</a:t>
            </a:r>
          </a:p>
        </p:txBody>
      </p:sp>
    </p:spTree>
    <p:extLst>
      <p:ext uri="{BB962C8B-B14F-4D97-AF65-F5344CB8AC3E}">
        <p14:creationId xmlns:p14="http://schemas.microsoft.com/office/powerpoint/2010/main" val="13775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A792140-77D1-4FFD-8229-C30EA65B9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814360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A4B6-AB53-40C2-B582-02BD107477CF}"/>
              </a:ext>
            </a:extLst>
          </p:cNvPr>
          <p:cNvSpPr>
            <a:spLocks noGrp="1"/>
          </p:cNvSpPr>
          <p:nvPr>
            <p:ph type="title"/>
          </p:nvPr>
        </p:nvSpPr>
        <p:spPr>
          <a:xfrm>
            <a:off x="838200" y="1216774"/>
            <a:ext cx="10515600" cy="1325563"/>
          </a:xfrm>
        </p:spPr>
        <p:txBody>
          <a:bodyPr/>
          <a:lstStyle/>
          <a:p>
            <a:pPr algn="ctr"/>
            <a:r>
              <a:rPr lang="en-US" dirty="0">
                <a:solidFill>
                  <a:schemeClr val="accent6">
                    <a:lumMod val="75000"/>
                  </a:schemeClr>
                </a:solidFill>
                <a:latin typeface="Times New Roman" panose="02020603050405020304" pitchFamily="18" charset="0"/>
                <a:cs typeface="Times New Roman" panose="02020603050405020304" pitchFamily="18" charset="0"/>
              </a:rPr>
              <a:t>Top 10 IOT Companies</a:t>
            </a:r>
          </a:p>
        </p:txBody>
      </p:sp>
      <p:sp>
        <p:nvSpPr>
          <p:cNvPr id="4" name="Rectangle 3">
            <a:extLst>
              <a:ext uri="{FF2B5EF4-FFF2-40B4-BE49-F238E27FC236}">
                <a16:creationId xmlns:a16="http://schemas.microsoft.com/office/drawing/2014/main" id="{BD92B0F9-12AD-4B99-87C6-387ECF630FF2}"/>
              </a:ext>
            </a:extLst>
          </p:cNvPr>
          <p:cNvSpPr/>
          <p:nvPr/>
        </p:nvSpPr>
        <p:spPr>
          <a:xfrm>
            <a:off x="528917" y="2542337"/>
            <a:ext cx="5567083" cy="215152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236F162-5BC9-4E86-B9F9-BD64468B6FD3}"/>
              </a:ext>
            </a:extLst>
          </p:cNvPr>
          <p:cNvSpPr/>
          <p:nvPr/>
        </p:nvSpPr>
        <p:spPr>
          <a:xfrm>
            <a:off x="6096000" y="2542337"/>
            <a:ext cx="5567083" cy="2151529"/>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3BBFA9-D07D-4A60-8033-EF183F5190F3}"/>
              </a:ext>
            </a:extLst>
          </p:cNvPr>
          <p:cNvSpPr/>
          <p:nvPr/>
        </p:nvSpPr>
        <p:spPr>
          <a:xfrm>
            <a:off x="3312458" y="4957484"/>
            <a:ext cx="5567083" cy="1061477"/>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7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B2C122-1761-4AEF-B67A-1DA3F2890566}"/>
              </a:ext>
            </a:extLst>
          </p:cNvPr>
          <p:cNvSpPr>
            <a:spLocks noGrp="1"/>
          </p:cNvSpPr>
          <p:nvPr>
            <p:ph type="title"/>
          </p:nvPr>
        </p:nvSpPr>
        <p:spPr>
          <a:xfrm>
            <a:off x="838200" y="2766218"/>
            <a:ext cx="10515600" cy="1325563"/>
          </a:xfrm>
        </p:spPr>
        <p:txBody>
          <a:bodyPr/>
          <a:lstStyle/>
          <a:p>
            <a:pPr algn="ctr"/>
            <a:r>
              <a:rPr lang="en-US" b="1" dirty="0">
                <a:solidFill>
                  <a:srgbClr val="00B050"/>
                </a:solidFill>
              </a:rPr>
              <a:t>How to become an IOT Developer?</a:t>
            </a:r>
          </a:p>
        </p:txBody>
      </p:sp>
    </p:spTree>
    <p:extLst>
      <p:ext uri="{BB962C8B-B14F-4D97-AF65-F5344CB8AC3E}">
        <p14:creationId xmlns:p14="http://schemas.microsoft.com/office/powerpoint/2010/main" val="27587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4792-F1E5-4F52-83CA-08D2A77A3985}"/>
              </a:ext>
            </a:extLst>
          </p:cNvPr>
          <p:cNvSpPr>
            <a:spLocks noGrp="1"/>
          </p:cNvSpPr>
          <p:nvPr>
            <p:ph type="title"/>
          </p:nvPr>
        </p:nvSpPr>
        <p:spPr/>
        <p:txBody>
          <a:bodyPr/>
          <a:lstStyle/>
          <a:p>
            <a:r>
              <a:rPr lang="en-US" b="1" dirty="0">
                <a:solidFill>
                  <a:srgbClr val="00B050"/>
                </a:solidFill>
              </a:rPr>
              <a:t>How to become an IOT Developer?</a:t>
            </a:r>
          </a:p>
        </p:txBody>
      </p:sp>
      <p:sp>
        <p:nvSpPr>
          <p:cNvPr id="3" name="Content Placeholder 2">
            <a:extLst>
              <a:ext uri="{FF2B5EF4-FFF2-40B4-BE49-F238E27FC236}">
                <a16:creationId xmlns:a16="http://schemas.microsoft.com/office/drawing/2014/main" id="{1A67C6C1-EB6E-47F7-9818-69F06EFDF8E0}"/>
              </a:ext>
            </a:extLst>
          </p:cNvPr>
          <p:cNvSpPr>
            <a:spLocks noGrp="1"/>
          </p:cNvSpPr>
          <p:nvPr>
            <p:ph idx="1"/>
          </p:nvPr>
        </p:nvSpPr>
        <p:spPr/>
        <p:txBody>
          <a:bodyPr/>
          <a:lstStyle/>
          <a:p>
            <a:pPr marL="0" indent="0">
              <a:buNone/>
            </a:pPr>
            <a:r>
              <a:rPr lang="en-US" b="1" dirty="0">
                <a:solidFill>
                  <a:schemeClr val="accent5">
                    <a:lumMod val="75000"/>
                  </a:schemeClr>
                </a:solidFill>
              </a:rPr>
              <a:t>1. Gain a deep understanding of sensors</a:t>
            </a:r>
          </a:p>
          <a:p>
            <a:pPr marL="0" indent="0">
              <a:buNone/>
            </a:pPr>
            <a:r>
              <a:rPr lang="en-US" b="1" dirty="0">
                <a:solidFill>
                  <a:schemeClr val="accent5">
                    <a:lumMod val="75000"/>
                  </a:schemeClr>
                </a:solidFill>
              </a:rPr>
              <a:t>2. Focus on user interface</a:t>
            </a:r>
          </a:p>
          <a:p>
            <a:pPr marL="0" indent="0">
              <a:buNone/>
            </a:pPr>
            <a:r>
              <a:rPr lang="en-US" b="1" dirty="0">
                <a:solidFill>
                  <a:schemeClr val="accent5">
                    <a:lumMod val="75000"/>
                  </a:schemeClr>
                </a:solidFill>
              </a:rPr>
              <a:t>3. Learn JavaScript or Python</a:t>
            </a:r>
          </a:p>
          <a:p>
            <a:pPr marL="0" indent="0">
              <a:buNone/>
            </a:pPr>
            <a:r>
              <a:rPr lang="en-US" b="1" dirty="0">
                <a:solidFill>
                  <a:schemeClr val="accent5">
                    <a:lumMod val="75000"/>
                  </a:schemeClr>
                </a:solidFill>
              </a:rPr>
              <a:t>4. Play with a </a:t>
            </a:r>
            <a:r>
              <a:rPr lang="en-US" b="1" dirty="0">
                <a:solidFill>
                  <a:schemeClr val="accent5">
                    <a:lumMod val="75000"/>
                  </a:schemeClr>
                </a:solidFill>
                <a:hlinkClick r:id="rId2" action="ppaction://hlinkfile"/>
              </a:rPr>
              <a:t>Raspberry Pi</a:t>
            </a:r>
            <a:endParaRPr lang="en-US" b="1" dirty="0">
              <a:solidFill>
                <a:schemeClr val="accent5">
                  <a:lumMod val="75000"/>
                </a:schemeClr>
              </a:solidFill>
            </a:endParaRPr>
          </a:p>
          <a:p>
            <a:pPr marL="0" indent="0">
              <a:buNone/>
            </a:pPr>
            <a:r>
              <a:rPr lang="en-US" b="1" dirty="0">
                <a:solidFill>
                  <a:schemeClr val="accent5">
                    <a:lumMod val="75000"/>
                  </a:schemeClr>
                </a:solidFill>
              </a:rPr>
              <a:t>5. Find a community</a:t>
            </a:r>
          </a:p>
          <a:p>
            <a:pPr marL="0" indent="0">
              <a:buNone/>
            </a:pPr>
            <a:r>
              <a:rPr lang="en-US" b="1" dirty="0">
                <a:solidFill>
                  <a:schemeClr val="accent5">
                    <a:lumMod val="75000"/>
                  </a:schemeClr>
                </a:solidFill>
              </a:rPr>
              <a:t>6. Keep your skills cutting edge</a:t>
            </a:r>
          </a:p>
          <a:p>
            <a:pPr marL="0" indent="0">
              <a:buNone/>
            </a:pPr>
            <a:endParaRPr lang="en-US" dirty="0"/>
          </a:p>
        </p:txBody>
      </p:sp>
    </p:spTree>
    <p:extLst>
      <p:ext uri="{BB962C8B-B14F-4D97-AF65-F5344CB8AC3E}">
        <p14:creationId xmlns:p14="http://schemas.microsoft.com/office/powerpoint/2010/main" val="26301472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B0FA-826C-419D-BBBF-55A4D0FBE88F}"/>
              </a:ext>
            </a:extLst>
          </p:cNvPr>
          <p:cNvSpPr>
            <a:spLocks noGrp="1"/>
          </p:cNvSpPr>
          <p:nvPr>
            <p:ph type="title"/>
          </p:nvPr>
        </p:nvSpPr>
        <p:spPr>
          <a:xfrm>
            <a:off x="838200" y="2766218"/>
            <a:ext cx="10515600" cy="1325563"/>
          </a:xfrm>
        </p:spPr>
        <p:txBody>
          <a:bodyPr/>
          <a:lstStyle/>
          <a:p>
            <a:pPr algn="ctr"/>
            <a:r>
              <a:rPr lang="en-US" dirty="0">
                <a:solidFill>
                  <a:schemeClr val="accent1">
                    <a:lumMod val="75000"/>
                  </a:schemeClr>
                </a:solidFill>
                <a:highlight>
                  <a:srgbClr val="C0C0C0"/>
                </a:highlight>
              </a:rPr>
              <a:t>Advantages of developing IOT</a:t>
            </a:r>
          </a:p>
        </p:txBody>
      </p:sp>
    </p:spTree>
    <p:extLst>
      <p:ext uri="{BB962C8B-B14F-4D97-AF65-F5344CB8AC3E}">
        <p14:creationId xmlns:p14="http://schemas.microsoft.com/office/powerpoint/2010/main" val="3156211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228</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Open Sans</vt:lpstr>
      <vt:lpstr>Times New Roman</vt:lpstr>
      <vt:lpstr>Office Theme</vt:lpstr>
      <vt:lpstr>PowerPoint Presentation</vt:lpstr>
      <vt:lpstr>What Is IOT?</vt:lpstr>
      <vt:lpstr>Why IOT Technology most popular?</vt:lpstr>
      <vt:lpstr>Devices of IOT</vt:lpstr>
      <vt:lpstr>PowerPoint Presentation</vt:lpstr>
      <vt:lpstr>Top 10 IOT Companies</vt:lpstr>
      <vt:lpstr>How to become an IOT Developer?</vt:lpstr>
      <vt:lpstr>How to become an IOT Developer?</vt:lpstr>
      <vt:lpstr>Advantages of developing IOT</vt:lpstr>
      <vt:lpstr>PowerPoint Presentation</vt:lpstr>
      <vt:lpstr>Relationship Between IOT and Arduino</vt:lpstr>
      <vt:lpstr>PowerPoint Presentation</vt:lpstr>
      <vt:lpstr>Example Of Using IOT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2023-03-02T15:40:47Z</dcterms:created>
  <dcterms:modified xsi:type="dcterms:W3CDTF">2023-03-05T14:47:19Z</dcterms:modified>
</cp:coreProperties>
</file>