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B573-74B5-4103-8D23-755779BFC6F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A4D85-0DC1-4D71-B725-E11BFAE9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Xml,json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A4D85-0DC1-4D71-B725-E11BFAE938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000" dirty="0" smtClean="0"/>
              <a:t>Data types</a:t>
            </a:r>
            <a:endParaRPr lang="en-US" sz="1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Importance of data types for </a:t>
            </a:r>
            <a:r>
              <a:rPr lang="en-US" sz="4800" dirty="0" smtClean="0"/>
              <a:t>efficient database</a:t>
            </a:r>
          </a:p>
          <a:p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873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5" y="609600"/>
            <a:ext cx="11510683" cy="135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Avoid over-allocating memory for columns:</a:t>
            </a:r>
            <a:r>
              <a:rPr lang="en-US" dirty="0" smtClean="0"/>
              <a:t> </a:t>
            </a:r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175" y="2057398"/>
            <a:ext cx="11510683" cy="4343401"/>
          </a:xfrm>
        </p:spPr>
        <p:txBody>
          <a:bodyPr>
            <a:noAutofit/>
          </a:bodyPr>
          <a:lstStyle/>
          <a:p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Choosing </a:t>
            </a:r>
            <a:r>
              <a:rPr lang="en-US" sz="3200" b="1" dirty="0">
                <a:solidFill>
                  <a:schemeClr val="tx1"/>
                </a:solidFill>
              </a:rPr>
              <a:t>data types that allocate more memory than necessary can result in wasted storage space and slower performance. </a:t>
            </a:r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Use </a:t>
            </a:r>
            <a:r>
              <a:rPr lang="en-US" sz="3200" b="1" dirty="0">
                <a:solidFill>
                  <a:schemeClr val="tx1"/>
                </a:solidFill>
              </a:rPr>
              <a:t>the smallest possible data type that can accommodate the data being stored.</a:t>
            </a:r>
          </a:p>
        </p:txBody>
      </p:sp>
    </p:spTree>
    <p:extLst>
      <p:ext uri="{BB962C8B-B14F-4D97-AF65-F5344CB8AC3E}">
        <p14:creationId xmlns:p14="http://schemas.microsoft.com/office/powerpoint/2010/main" val="8441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5" y="609600"/>
            <a:ext cx="11510683" cy="135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Use standard data types:</a:t>
            </a:r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175" y="2057398"/>
            <a:ext cx="11510683" cy="4343401"/>
          </a:xfrm>
        </p:spPr>
        <p:txBody>
          <a:bodyPr>
            <a:noAutofit/>
          </a:bodyPr>
          <a:lstStyle/>
          <a:p>
            <a:endParaRPr lang="en-US" sz="3500" b="1" dirty="0" smtClean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Standard data types are widely recognized and can help ensure compatibility with other </a:t>
            </a:r>
            <a:r>
              <a:rPr lang="en-US" sz="3600" b="1" dirty="0" smtClean="0">
                <a:solidFill>
                  <a:schemeClr val="tx1"/>
                </a:solidFill>
              </a:rPr>
              <a:t>systems. 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Using </a:t>
            </a:r>
            <a:r>
              <a:rPr lang="en-US" sz="3600" b="1" dirty="0">
                <a:solidFill>
                  <a:schemeClr val="tx1"/>
                </a:solidFill>
              </a:rPr>
              <a:t>non-standard data types can lead to data conversion errors and decreased performance.</a:t>
            </a:r>
          </a:p>
          <a:p>
            <a:pPr marL="45720" indent="0">
              <a:buNone/>
            </a:pPr>
            <a:endParaRPr lang="en-US" sz="3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38" y="309563"/>
            <a:ext cx="6096000" cy="609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309563"/>
            <a:ext cx="5900738" cy="62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/>
              <a:t>Importance of data types for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057400"/>
            <a:ext cx="987949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data type determines the type of data that can be stored in a database table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column.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When you create a table, you must decide on the data type to be used for the column definitions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also use data types to define variables and store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memory efficiently.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You must select a data type for each column or variable appropriate for the data stored in that column or variable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addition, you must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choose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types that allow for efficient storage.</a:t>
            </a:r>
          </a:p>
        </p:txBody>
      </p:sp>
    </p:spTree>
    <p:extLst>
      <p:ext uri="{BB962C8B-B14F-4D97-AF65-F5344CB8AC3E}">
        <p14:creationId xmlns:p14="http://schemas.microsoft.com/office/powerpoint/2010/main" val="27925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6" y="-148470"/>
            <a:ext cx="11645153" cy="1356360"/>
          </a:xfrm>
        </p:spPr>
        <p:txBody>
          <a:bodyPr>
            <a:normAutofit/>
          </a:bodyPr>
          <a:lstStyle/>
          <a:p>
            <a:r>
              <a:rPr lang="en-US" sz="3100" b="1" i="1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Choosing the right data types for efficient database</a:t>
            </a:r>
            <a:endParaRPr lang="en-US" sz="3100" b="1" i="1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964995"/>
            <a:ext cx="11551023" cy="540723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Choose the smallest data type that can hold the data you </a:t>
            </a:r>
            <a:r>
              <a:rPr lang="en-US" sz="2800" b="1" dirty="0" smtClean="0">
                <a:solidFill>
                  <a:schemeClr val="tx1"/>
                </a:solidFill>
              </a:rPr>
              <a:t>need: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Use integers for numeric </a:t>
            </a:r>
            <a:r>
              <a:rPr lang="en-US" sz="2800" b="1" dirty="0" smtClean="0">
                <a:solidFill>
                  <a:schemeClr val="tx1"/>
                </a:solidFill>
              </a:rPr>
              <a:t>data: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Use the appropriate string data </a:t>
            </a:r>
            <a:r>
              <a:rPr lang="en-US" sz="2800" b="1" dirty="0" smtClean="0">
                <a:solidFill>
                  <a:schemeClr val="tx1"/>
                </a:solidFill>
              </a:rPr>
              <a:t>type: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Use appropriate date/time data </a:t>
            </a:r>
            <a:r>
              <a:rPr lang="en-US" sz="2800" b="1" dirty="0" smtClean="0">
                <a:solidFill>
                  <a:schemeClr val="tx1"/>
                </a:solidFill>
              </a:rPr>
              <a:t>types: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Avoid using text and image data types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Use appropriate data types for each column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Avoid over-allocating memory for columns: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Use standard data types: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-Overall, it is important to choose data types that are appropriate for the type of data you are storing and to consider the impact on performance and storage requirements.</a:t>
            </a:r>
          </a:p>
          <a:p>
            <a:pPr marL="45720" indent="0">
              <a:buNone/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5" y="609600"/>
            <a:ext cx="11510683" cy="135636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Choose the smallest data type that can hold the data you need: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175" y="2057398"/>
            <a:ext cx="11510683" cy="4343401"/>
          </a:xfrm>
        </p:spPr>
        <p:txBody>
          <a:bodyPr>
            <a:noAutofit/>
          </a:bodyPr>
          <a:lstStyle/>
          <a:p>
            <a:endParaRPr lang="en-US" sz="3500" b="1" dirty="0" smtClean="0">
              <a:solidFill>
                <a:schemeClr val="tx1"/>
              </a:solidFill>
            </a:endParaRPr>
          </a:p>
          <a:p>
            <a:r>
              <a:rPr lang="en-US" sz="3500" b="1" dirty="0" smtClean="0">
                <a:solidFill>
                  <a:schemeClr val="tx1"/>
                </a:solidFill>
              </a:rPr>
              <a:t>For </a:t>
            </a:r>
            <a:r>
              <a:rPr lang="en-US" sz="3500" b="1" dirty="0">
                <a:solidFill>
                  <a:schemeClr val="tx1"/>
                </a:solidFill>
              </a:rPr>
              <a:t>example, you should use </a:t>
            </a:r>
            <a:r>
              <a:rPr lang="en-US" sz="3500" b="1" dirty="0" err="1" smtClean="0">
                <a:solidFill>
                  <a:schemeClr val="tx1"/>
                </a:solidFill>
              </a:rPr>
              <a:t>tinyint</a:t>
            </a:r>
            <a:r>
              <a:rPr lang="en-US" sz="3500" b="1" dirty="0" smtClean="0">
                <a:solidFill>
                  <a:schemeClr val="tx1"/>
                </a:solidFill>
              </a:rPr>
              <a:t> (1byte) </a:t>
            </a:r>
            <a:r>
              <a:rPr lang="en-US" sz="3500" b="1" dirty="0">
                <a:solidFill>
                  <a:schemeClr val="tx1"/>
                </a:solidFill>
              </a:rPr>
              <a:t>instead of </a:t>
            </a:r>
            <a:r>
              <a:rPr lang="en-US" sz="3500" b="1" dirty="0" err="1" smtClean="0">
                <a:solidFill>
                  <a:schemeClr val="tx1"/>
                </a:solidFill>
              </a:rPr>
              <a:t>smallint</a:t>
            </a:r>
            <a:r>
              <a:rPr lang="en-US" sz="3500" b="1" dirty="0" smtClean="0">
                <a:solidFill>
                  <a:schemeClr val="tx1"/>
                </a:solidFill>
              </a:rPr>
              <a:t> (2bytes), </a:t>
            </a:r>
            <a:r>
              <a:rPr lang="en-US" sz="3500" b="1" dirty="0" err="1" smtClean="0">
                <a:solidFill>
                  <a:schemeClr val="tx1"/>
                </a:solidFill>
              </a:rPr>
              <a:t>int</a:t>
            </a:r>
            <a:r>
              <a:rPr lang="en-US" sz="3500" b="1" dirty="0" smtClean="0">
                <a:solidFill>
                  <a:schemeClr val="tx1"/>
                </a:solidFill>
              </a:rPr>
              <a:t> (4bytes), </a:t>
            </a:r>
            <a:r>
              <a:rPr lang="en-US" sz="3500" b="1" dirty="0">
                <a:solidFill>
                  <a:schemeClr val="tx1"/>
                </a:solidFill>
              </a:rPr>
              <a:t>or </a:t>
            </a:r>
            <a:r>
              <a:rPr lang="en-US" sz="3500" b="1" dirty="0" err="1" smtClean="0">
                <a:solidFill>
                  <a:schemeClr val="tx1"/>
                </a:solidFill>
              </a:rPr>
              <a:t>bigint</a:t>
            </a:r>
            <a:r>
              <a:rPr lang="en-US" sz="3500" b="1" dirty="0" smtClean="0">
                <a:solidFill>
                  <a:schemeClr val="tx1"/>
                </a:solidFill>
              </a:rPr>
              <a:t> (8bytes) </a:t>
            </a:r>
            <a:r>
              <a:rPr lang="en-US" sz="3500" b="1" dirty="0">
                <a:solidFill>
                  <a:schemeClr val="tx1"/>
                </a:solidFill>
              </a:rPr>
              <a:t>if you want to store whole positive integers between 0 and 255</a:t>
            </a:r>
            <a:r>
              <a:rPr lang="en-US" sz="35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500" b="1" dirty="0" smtClean="0">
                <a:solidFill>
                  <a:schemeClr val="tx1"/>
                </a:solidFill>
              </a:rPr>
              <a:t> It help </a:t>
            </a:r>
            <a:r>
              <a:rPr lang="en-US" sz="3500" b="1" dirty="0">
                <a:solidFill>
                  <a:schemeClr val="tx1"/>
                </a:solidFill>
              </a:rPr>
              <a:t>save disk space, reduce memory usage, and improve </a:t>
            </a:r>
            <a:r>
              <a:rPr lang="en-US" sz="3500" b="1" dirty="0" smtClean="0">
                <a:solidFill>
                  <a:schemeClr val="tx1"/>
                </a:solidFill>
              </a:rPr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17469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5" y="609600"/>
            <a:ext cx="11510683" cy="135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Use integers for numeric data:</a:t>
            </a:r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175" y="2057398"/>
            <a:ext cx="11510683" cy="4343401"/>
          </a:xfrm>
        </p:spPr>
        <p:txBody>
          <a:bodyPr>
            <a:noAutofit/>
          </a:bodyPr>
          <a:lstStyle/>
          <a:p>
            <a:endParaRPr lang="en-US" sz="3500" b="1" dirty="0" smtClean="0">
              <a:solidFill>
                <a:schemeClr val="tx1"/>
              </a:solidFill>
            </a:endParaRPr>
          </a:p>
          <a:p>
            <a:r>
              <a:rPr lang="en-US" sz="3500" b="1" dirty="0" smtClean="0">
                <a:solidFill>
                  <a:schemeClr val="tx1"/>
                </a:solidFill>
              </a:rPr>
              <a:t>If </a:t>
            </a:r>
            <a:r>
              <a:rPr lang="en-US" sz="3500" b="1" dirty="0">
                <a:solidFill>
                  <a:schemeClr val="tx1"/>
                </a:solidFill>
              </a:rPr>
              <a:t>you need to store numeric data, use integer data types such as </a:t>
            </a:r>
            <a:r>
              <a:rPr lang="en-US" sz="3500" b="1" dirty="0" err="1">
                <a:solidFill>
                  <a:schemeClr val="tx1"/>
                </a:solidFill>
              </a:rPr>
              <a:t>tinyint</a:t>
            </a:r>
            <a:r>
              <a:rPr lang="en-US" sz="3500" b="1" dirty="0">
                <a:solidFill>
                  <a:schemeClr val="tx1"/>
                </a:solidFill>
              </a:rPr>
              <a:t>, </a:t>
            </a:r>
            <a:r>
              <a:rPr lang="en-US" sz="3500" b="1" dirty="0" err="1">
                <a:solidFill>
                  <a:schemeClr val="tx1"/>
                </a:solidFill>
              </a:rPr>
              <a:t>smallint</a:t>
            </a:r>
            <a:r>
              <a:rPr lang="en-US" sz="3500" b="1" dirty="0">
                <a:solidFill>
                  <a:schemeClr val="tx1"/>
                </a:solidFill>
              </a:rPr>
              <a:t>, </a:t>
            </a:r>
            <a:r>
              <a:rPr lang="en-US" sz="3500" b="1" dirty="0" err="1">
                <a:solidFill>
                  <a:schemeClr val="tx1"/>
                </a:solidFill>
              </a:rPr>
              <a:t>int</a:t>
            </a:r>
            <a:r>
              <a:rPr lang="en-US" sz="3500" b="1" dirty="0">
                <a:solidFill>
                  <a:schemeClr val="tx1"/>
                </a:solidFill>
              </a:rPr>
              <a:t>, </a:t>
            </a:r>
            <a:r>
              <a:rPr lang="en-US" sz="3500" b="1" dirty="0" err="1">
                <a:solidFill>
                  <a:schemeClr val="tx1"/>
                </a:solidFill>
              </a:rPr>
              <a:t>bigint</a:t>
            </a:r>
            <a:r>
              <a:rPr lang="en-US" sz="3500" b="1" dirty="0">
                <a:solidFill>
                  <a:schemeClr val="tx1"/>
                </a:solidFill>
              </a:rPr>
              <a:t>, or decimal. </a:t>
            </a:r>
            <a:endParaRPr lang="en-US" sz="3500" b="1" dirty="0" smtClean="0">
              <a:solidFill>
                <a:schemeClr val="tx1"/>
              </a:solidFill>
            </a:endParaRPr>
          </a:p>
          <a:p>
            <a:r>
              <a:rPr lang="en-US" sz="3500" b="1" dirty="0" smtClean="0">
                <a:solidFill>
                  <a:schemeClr val="tx1"/>
                </a:solidFill>
              </a:rPr>
              <a:t>Using </a:t>
            </a:r>
            <a:r>
              <a:rPr lang="en-US" sz="3500" b="1" dirty="0">
                <a:solidFill>
                  <a:schemeClr val="tx1"/>
                </a:solidFill>
              </a:rPr>
              <a:t>floating-point data types such as float and double can lead to rounding errors and may not be suitable for financial data.</a:t>
            </a:r>
          </a:p>
        </p:txBody>
      </p:sp>
    </p:spTree>
    <p:extLst>
      <p:ext uri="{BB962C8B-B14F-4D97-AF65-F5344CB8AC3E}">
        <p14:creationId xmlns:p14="http://schemas.microsoft.com/office/powerpoint/2010/main" val="6272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5" y="609600"/>
            <a:ext cx="11510683" cy="135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Use </a:t>
            </a: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the appropriate string data type: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175" y="2057398"/>
            <a:ext cx="11510683" cy="4343401"/>
          </a:xfrm>
        </p:spPr>
        <p:txBody>
          <a:bodyPr>
            <a:noAutofit/>
          </a:bodyPr>
          <a:lstStyle/>
          <a:p>
            <a:endParaRPr lang="en-US" sz="3500" b="1" dirty="0" smtClean="0">
              <a:solidFill>
                <a:schemeClr val="tx1"/>
              </a:solidFill>
            </a:endParaRPr>
          </a:p>
          <a:p>
            <a:r>
              <a:rPr lang="en-US" sz="3500" b="1" dirty="0">
                <a:solidFill>
                  <a:schemeClr val="tx1"/>
                </a:solidFill>
              </a:rPr>
              <a:t>Use </a:t>
            </a:r>
            <a:r>
              <a:rPr lang="en-US" sz="3500" b="1" dirty="0" err="1">
                <a:solidFill>
                  <a:schemeClr val="tx1"/>
                </a:solidFill>
              </a:rPr>
              <a:t>varchar</a:t>
            </a:r>
            <a:r>
              <a:rPr lang="en-US" sz="3500" b="1" dirty="0">
                <a:solidFill>
                  <a:schemeClr val="tx1"/>
                </a:solidFill>
              </a:rPr>
              <a:t> or </a:t>
            </a:r>
            <a:r>
              <a:rPr lang="en-US" sz="3500" b="1" dirty="0" err="1">
                <a:solidFill>
                  <a:schemeClr val="tx1"/>
                </a:solidFill>
              </a:rPr>
              <a:t>nvarchar</a:t>
            </a:r>
            <a:r>
              <a:rPr lang="en-US" sz="3500" b="1" dirty="0">
                <a:solidFill>
                  <a:schemeClr val="tx1"/>
                </a:solidFill>
              </a:rPr>
              <a:t> data types for variable-length strings and char or </a:t>
            </a:r>
            <a:r>
              <a:rPr lang="en-US" sz="3500" b="1" dirty="0" err="1">
                <a:solidFill>
                  <a:schemeClr val="tx1"/>
                </a:solidFill>
              </a:rPr>
              <a:t>nchar</a:t>
            </a:r>
            <a:r>
              <a:rPr lang="en-US" sz="3500" b="1" dirty="0">
                <a:solidFill>
                  <a:schemeClr val="tx1"/>
                </a:solidFill>
              </a:rPr>
              <a:t> for fixed-length strings. </a:t>
            </a:r>
            <a:endParaRPr lang="en-US" sz="3500" b="1" dirty="0" smtClean="0">
              <a:solidFill>
                <a:schemeClr val="tx1"/>
              </a:solidFill>
            </a:endParaRPr>
          </a:p>
          <a:p>
            <a:r>
              <a:rPr lang="en-US" sz="3500" b="1" dirty="0" smtClean="0">
                <a:solidFill>
                  <a:schemeClr val="tx1"/>
                </a:solidFill>
              </a:rPr>
              <a:t>Choosing </a:t>
            </a:r>
            <a:r>
              <a:rPr lang="en-US" sz="3500" b="1" dirty="0">
                <a:solidFill>
                  <a:schemeClr val="tx1"/>
                </a:solidFill>
              </a:rPr>
              <a:t>the right size for the string is also important, as using a larger size than necessary can waste disk space and affect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394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5" y="609600"/>
            <a:ext cx="11510683" cy="135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Use </a:t>
            </a: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appropriate </a:t>
            </a:r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date/time data types</a:t>
            </a: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175" y="2057398"/>
            <a:ext cx="11510683" cy="4343401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en-US" sz="3500" b="1" dirty="0" smtClean="0">
              <a:solidFill>
                <a:schemeClr val="tx1"/>
              </a:solidFill>
            </a:endParaRPr>
          </a:p>
          <a:p>
            <a:r>
              <a:rPr lang="en-US" sz="3500" b="1" dirty="0" smtClean="0">
                <a:solidFill>
                  <a:schemeClr val="tx1"/>
                </a:solidFill>
              </a:rPr>
              <a:t>Use the appropriate date and time data types, such as date(YY-MM-DD), time(</a:t>
            </a:r>
            <a:r>
              <a:rPr lang="en-US" sz="3500" b="1" dirty="0" err="1" smtClean="0">
                <a:solidFill>
                  <a:schemeClr val="tx1"/>
                </a:solidFill>
              </a:rPr>
              <a:t>hh:mm:ss</a:t>
            </a:r>
            <a:r>
              <a:rPr lang="en-US" sz="3500" b="1" dirty="0" smtClean="0">
                <a:solidFill>
                  <a:schemeClr val="tx1"/>
                </a:solidFill>
              </a:rPr>
              <a:t>), </a:t>
            </a:r>
            <a:r>
              <a:rPr lang="en-US" sz="3500" b="1" dirty="0" err="1" smtClean="0">
                <a:solidFill>
                  <a:schemeClr val="tx1"/>
                </a:solidFill>
              </a:rPr>
              <a:t>datetime</a:t>
            </a:r>
            <a:r>
              <a:rPr lang="en-US" sz="3500" b="1" dirty="0" smtClean="0">
                <a:solidFill>
                  <a:schemeClr val="tx1"/>
                </a:solidFill>
              </a:rPr>
              <a:t>(YY-MM-DD </a:t>
            </a:r>
            <a:r>
              <a:rPr lang="en-US" sz="3500" b="1" dirty="0" err="1" smtClean="0">
                <a:solidFill>
                  <a:schemeClr val="tx1"/>
                </a:solidFill>
              </a:rPr>
              <a:t>hh:mm:ss</a:t>
            </a:r>
            <a:r>
              <a:rPr lang="en-US" sz="3500" b="1" dirty="0" smtClean="0">
                <a:solidFill>
                  <a:schemeClr val="tx1"/>
                </a:solidFill>
              </a:rPr>
              <a:t> millisecond), timestamp(YY-MM-DD </a:t>
            </a:r>
            <a:r>
              <a:rPr lang="en-US" sz="3500" b="1" dirty="0" err="1">
                <a:solidFill>
                  <a:schemeClr val="tx1"/>
                </a:solidFill>
              </a:rPr>
              <a:t>hh:mm:ss</a:t>
            </a:r>
            <a:r>
              <a:rPr lang="en-US" sz="3500" b="1" dirty="0">
                <a:solidFill>
                  <a:schemeClr val="tx1"/>
                </a:solidFill>
              </a:rPr>
              <a:t> </a:t>
            </a:r>
            <a:r>
              <a:rPr lang="en-US" sz="3500" b="1" dirty="0" smtClean="0">
                <a:solidFill>
                  <a:schemeClr val="tx1"/>
                </a:solidFill>
              </a:rPr>
              <a:t>nanosecond</a:t>
            </a:r>
            <a:r>
              <a:rPr lang="en-US" sz="3500" b="1" dirty="0">
                <a:solidFill>
                  <a:schemeClr val="tx1"/>
                </a:solidFill>
              </a:rPr>
              <a:t>)</a:t>
            </a:r>
            <a:r>
              <a:rPr lang="en-US" sz="35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500" b="1" dirty="0" smtClean="0">
                <a:solidFill>
                  <a:schemeClr val="tx1"/>
                </a:solidFill>
              </a:rPr>
              <a:t> </a:t>
            </a:r>
            <a:r>
              <a:rPr lang="en-US" sz="3500" b="1" dirty="0">
                <a:solidFill>
                  <a:schemeClr val="tx1"/>
                </a:solidFill>
              </a:rPr>
              <a:t>Using the wrong data type can lead to </a:t>
            </a:r>
            <a:r>
              <a:rPr lang="en-US" sz="3500" b="1" dirty="0" smtClean="0">
                <a:solidFill>
                  <a:schemeClr val="tx1"/>
                </a:solidFill>
              </a:rPr>
              <a:t>affect </a:t>
            </a:r>
            <a:r>
              <a:rPr lang="en-US" sz="3500" b="1" dirty="0">
                <a:solidFill>
                  <a:schemeClr val="tx1"/>
                </a:solidFill>
              </a:rPr>
              <a:t>data accuracy.</a:t>
            </a:r>
            <a:endParaRPr lang="en-US" sz="3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5" y="609600"/>
            <a:ext cx="11510683" cy="135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Avoid </a:t>
            </a: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using text and image data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175" y="2057398"/>
            <a:ext cx="11510683" cy="4343401"/>
          </a:xfrm>
        </p:spPr>
        <p:txBody>
          <a:bodyPr>
            <a:noAutofit/>
          </a:bodyPr>
          <a:lstStyle/>
          <a:p>
            <a:endParaRPr lang="en-US" sz="3500" b="1" dirty="0" smtClean="0">
              <a:solidFill>
                <a:schemeClr val="tx1"/>
              </a:solidFill>
            </a:endParaRPr>
          </a:p>
          <a:p>
            <a:r>
              <a:rPr lang="en-US" sz="3500" b="1" dirty="0" smtClean="0">
                <a:solidFill>
                  <a:schemeClr val="tx1"/>
                </a:solidFill>
              </a:rPr>
              <a:t>Text </a:t>
            </a:r>
            <a:r>
              <a:rPr lang="en-US" sz="3500" b="1" dirty="0">
                <a:solidFill>
                  <a:schemeClr val="tx1"/>
                </a:solidFill>
              </a:rPr>
              <a:t>and image data types are deprecated in newer versions of SQL Server and can lead to performance </a:t>
            </a:r>
            <a:r>
              <a:rPr lang="en-US" sz="3500" b="1" dirty="0" smtClean="0">
                <a:solidFill>
                  <a:schemeClr val="tx1"/>
                </a:solidFill>
              </a:rPr>
              <a:t>lower.</a:t>
            </a:r>
          </a:p>
          <a:p>
            <a:r>
              <a:rPr lang="en-US" sz="3500" b="1" dirty="0" smtClean="0">
                <a:solidFill>
                  <a:schemeClr val="tx1"/>
                </a:solidFill>
              </a:rPr>
              <a:t> </a:t>
            </a:r>
            <a:r>
              <a:rPr lang="en-US" sz="3500" b="1" dirty="0">
                <a:solidFill>
                  <a:schemeClr val="tx1"/>
                </a:solidFill>
              </a:rPr>
              <a:t>Use </a:t>
            </a:r>
            <a:r>
              <a:rPr lang="en-US" sz="3500" b="1" dirty="0" err="1" smtClean="0">
                <a:solidFill>
                  <a:schemeClr val="tx1"/>
                </a:solidFill>
              </a:rPr>
              <a:t>varchar</a:t>
            </a:r>
            <a:r>
              <a:rPr lang="en-US" sz="3500" b="1" dirty="0" smtClean="0">
                <a:solidFill>
                  <a:schemeClr val="tx1"/>
                </a:solidFill>
              </a:rPr>
              <a:t>(max), </a:t>
            </a:r>
            <a:r>
              <a:rPr lang="en-US" sz="3500" b="1" dirty="0" err="1" smtClean="0">
                <a:solidFill>
                  <a:schemeClr val="tx1"/>
                </a:solidFill>
              </a:rPr>
              <a:t>varbinary</a:t>
            </a:r>
            <a:r>
              <a:rPr lang="en-US" sz="3500" b="1" dirty="0" smtClean="0">
                <a:solidFill>
                  <a:schemeClr val="tx1"/>
                </a:solidFill>
              </a:rPr>
              <a:t>(max), BLOB(binary large object) </a:t>
            </a:r>
            <a:r>
              <a:rPr lang="en-US" sz="3500" b="1" dirty="0">
                <a:solidFill>
                  <a:schemeClr val="tx1"/>
                </a:solidFill>
              </a:rPr>
              <a:t>instead</a:t>
            </a:r>
            <a:r>
              <a:rPr lang="en-US" sz="3500" b="1" dirty="0" smtClean="0">
                <a:solidFill>
                  <a:schemeClr val="tx1"/>
                </a:solidFill>
              </a:rPr>
              <a:t>.</a:t>
            </a:r>
          </a:p>
          <a:p>
            <a:endParaRPr lang="en-US" sz="3500" b="1" dirty="0">
              <a:solidFill>
                <a:schemeClr val="tx1"/>
              </a:solidFill>
            </a:endParaRPr>
          </a:p>
          <a:p>
            <a:endParaRPr lang="en-US" sz="3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5" y="609600"/>
            <a:ext cx="11510683" cy="135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Use appropriate data types for each column:</a:t>
            </a:r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175" y="2057398"/>
            <a:ext cx="11510683" cy="4343401"/>
          </a:xfrm>
        </p:spPr>
        <p:txBody>
          <a:bodyPr>
            <a:noAutofit/>
          </a:bodyPr>
          <a:lstStyle/>
          <a:p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Choose </a:t>
            </a:r>
            <a:r>
              <a:rPr lang="en-US" sz="3600" b="1" dirty="0">
                <a:solidFill>
                  <a:schemeClr val="tx1"/>
                </a:solidFill>
              </a:rPr>
              <a:t>data types that are appropriate for the type of data being stored in each column</a:t>
            </a:r>
            <a:r>
              <a:rPr lang="en-US" sz="36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For example, use integer </a:t>
            </a:r>
            <a:r>
              <a:rPr lang="en-US" sz="3600" b="1" dirty="0" smtClean="0">
                <a:solidFill>
                  <a:schemeClr val="tx1"/>
                </a:solidFill>
              </a:rPr>
              <a:t>or decimal data </a:t>
            </a:r>
            <a:r>
              <a:rPr lang="en-US" sz="3600" b="1" dirty="0">
                <a:solidFill>
                  <a:schemeClr val="tx1"/>
                </a:solidFill>
              </a:rPr>
              <a:t>types for numerical data, date or </a:t>
            </a:r>
            <a:r>
              <a:rPr lang="en-US" sz="3600" b="1" dirty="0" smtClean="0">
                <a:solidFill>
                  <a:schemeClr val="tx1"/>
                </a:solidFill>
              </a:rPr>
              <a:t>time data </a:t>
            </a:r>
            <a:r>
              <a:rPr lang="en-US" sz="3600" b="1" dirty="0">
                <a:solidFill>
                  <a:schemeClr val="tx1"/>
                </a:solidFill>
              </a:rPr>
              <a:t>types for date and time values, and </a:t>
            </a:r>
            <a:r>
              <a:rPr lang="en-US" sz="3600" b="1" dirty="0" err="1">
                <a:solidFill>
                  <a:schemeClr val="tx1"/>
                </a:solidFill>
              </a:rPr>
              <a:t>varchar</a:t>
            </a:r>
            <a:r>
              <a:rPr lang="en-US" sz="3600" b="1" dirty="0">
                <a:solidFill>
                  <a:schemeClr val="tx1"/>
                </a:solidFill>
              </a:rPr>
              <a:t> or  </a:t>
            </a:r>
            <a:r>
              <a:rPr lang="en-US" sz="3600" b="1" dirty="0" smtClean="0">
                <a:solidFill>
                  <a:schemeClr val="tx1"/>
                </a:solidFill>
              </a:rPr>
              <a:t>char data </a:t>
            </a:r>
            <a:r>
              <a:rPr lang="en-US" sz="3600" b="1" dirty="0">
                <a:solidFill>
                  <a:schemeClr val="tx1"/>
                </a:solidFill>
              </a:rPr>
              <a:t>types for character data</a:t>
            </a:r>
            <a:r>
              <a:rPr lang="en-US" sz="3600" b="1" dirty="0" smtClean="0">
                <a:solidFill>
                  <a:schemeClr val="tx1"/>
                </a:solidFill>
              </a:rPr>
              <a:t>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576</TotalTime>
  <Words>594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 Black</vt:lpstr>
      <vt:lpstr>Calibri</vt:lpstr>
      <vt:lpstr>Corbel</vt:lpstr>
      <vt:lpstr>Basis</vt:lpstr>
      <vt:lpstr>Data types</vt:lpstr>
      <vt:lpstr>Importance of data types for database</vt:lpstr>
      <vt:lpstr>Choosing the right data types for efficient database</vt:lpstr>
      <vt:lpstr>Choose the smallest data type that can hold the data you need:</vt:lpstr>
      <vt:lpstr>Use integers for numeric data:</vt:lpstr>
      <vt:lpstr>Use the appropriate string data type: </vt:lpstr>
      <vt:lpstr>Use appropriate date/time data types:</vt:lpstr>
      <vt:lpstr>Avoid using text and image data types:</vt:lpstr>
      <vt:lpstr>Use appropriate data types for each column:</vt:lpstr>
      <vt:lpstr>Avoid over-allocating memory for columns: </vt:lpstr>
      <vt:lpstr>Use standard data types: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Acer</dc:creator>
  <cp:lastModifiedBy>Acer</cp:lastModifiedBy>
  <cp:revision>24</cp:revision>
  <dcterms:created xsi:type="dcterms:W3CDTF">2023-03-20T14:05:00Z</dcterms:created>
  <dcterms:modified xsi:type="dcterms:W3CDTF">2023-03-21T08:22:48Z</dcterms:modified>
</cp:coreProperties>
</file>