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4" r:id="rId7"/>
    <p:sldId id="265" r:id="rId8"/>
    <p:sldId id="266" r:id="rId9"/>
    <p:sldId id="267" r:id="rId10"/>
    <p:sldId id="262" r:id="rId11"/>
    <p:sldId id="263" r:id="rId12"/>
    <p:sldId id="260" r:id="rId13"/>
    <p:sldId id="271"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B9885D-DB45-47D3-8869-932D855C904B}"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293546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9885D-DB45-47D3-8869-932D855C904B}"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121441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9885D-DB45-47D3-8869-932D855C904B}"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189774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B9885D-DB45-47D3-8869-932D855C904B}"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312592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B9885D-DB45-47D3-8869-932D855C904B}"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133972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B9885D-DB45-47D3-8869-932D855C904B}"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2847463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B9885D-DB45-47D3-8869-932D855C904B}"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269825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B9885D-DB45-47D3-8869-932D855C904B}"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397979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9885D-DB45-47D3-8869-932D855C904B}"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172667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B9885D-DB45-47D3-8869-932D855C904B}"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35103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B9885D-DB45-47D3-8869-932D855C904B}"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EBE9A-446E-4BFB-B92D-204443EA65AF}" type="slidenum">
              <a:rPr lang="en-US" smtClean="0"/>
              <a:t>‹#›</a:t>
            </a:fld>
            <a:endParaRPr lang="en-US"/>
          </a:p>
        </p:txBody>
      </p:sp>
    </p:spTree>
    <p:extLst>
      <p:ext uri="{BB962C8B-B14F-4D97-AF65-F5344CB8AC3E}">
        <p14:creationId xmlns:p14="http://schemas.microsoft.com/office/powerpoint/2010/main" val="293514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9885D-DB45-47D3-8869-932D855C904B}" type="datetimeFigureOut">
              <a:rPr lang="en-US" smtClean="0"/>
              <a:t>3/14/2023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EBE9A-446E-4BFB-B92D-204443EA65AF}" type="slidenum">
              <a:rPr lang="en-US" smtClean="0"/>
              <a:t>‹#›</a:t>
            </a:fld>
            <a:endParaRPr lang="en-US"/>
          </a:p>
        </p:txBody>
      </p:sp>
    </p:spTree>
    <p:extLst>
      <p:ext uri="{BB962C8B-B14F-4D97-AF65-F5344CB8AC3E}">
        <p14:creationId xmlns:p14="http://schemas.microsoft.com/office/powerpoint/2010/main" val="193116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1724561"/>
            <a:ext cx="6629400" cy="1323439"/>
          </a:xfrm>
          <a:prstGeom prst="rect">
            <a:avLst/>
          </a:prstGeom>
          <a:noFill/>
        </p:spPr>
        <p:txBody>
          <a:bodyPr wrap="square" rtlCol="0">
            <a:spAutoFit/>
          </a:bodyPr>
          <a:lstStyle/>
          <a:p>
            <a:pPr algn="ctr"/>
            <a:r>
              <a:rPr lang="en-US" sz="4000" b="1" spc="600" dirty="0" smtClean="0">
                <a:solidFill>
                  <a:srgbClr val="00B0F0"/>
                </a:solidFill>
                <a:latin typeface="Arial" pitchFamily="34" charset="0"/>
                <a:cs typeface="Arial" pitchFamily="34" charset="0"/>
              </a:rPr>
              <a:t>Application Memory Management</a:t>
            </a:r>
            <a:endParaRPr lang="en-US" sz="4000" b="1" spc="600" dirty="0">
              <a:solidFill>
                <a:srgbClr val="00B0F0"/>
              </a:solidFill>
              <a:latin typeface="Arial" pitchFamily="34" charset="0"/>
              <a:cs typeface="Arial" pitchFamily="34" charset="0"/>
            </a:endParaRPr>
          </a:p>
        </p:txBody>
      </p:sp>
      <p:sp>
        <p:nvSpPr>
          <p:cNvPr id="5" name="TextBox 4"/>
          <p:cNvSpPr txBox="1"/>
          <p:nvPr/>
        </p:nvSpPr>
        <p:spPr>
          <a:xfrm>
            <a:off x="1905000" y="3925488"/>
            <a:ext cx="5562600" cy="830997"/>
          </a:xfrm>
          <a:prstGeom prst="rect">
            <a:avLst/>
          </a:prstGeom>
          <a:noFill/>
        </p:spPr>
        <p:txBody>
          <a:bodyPr wrap="square" rtlCol="0">
            <a:spAutoFit/>
          </a:bodyPr>
          <a:lstStyle/>
          <a:p>
            <a:pPr algn="ctr"/>
            <a:r>
              <a:rPr lang="en-US" sz="2400" b="1" spc="600" dirty="0" smtClean="0">
                <a:solidFill>
                  <a:srgbClr val="00B0F0"/>
                </a:solidFill>
                <a:latin typeface="Arial" pitchFamily="34" charset="0"/>
                <a:cs typeface="Arial" pitchFamily="34" charset="0"/>
              </a:rPr>
              <a:t>Presented by</a:t>
            </a:r>
          </a:p>
          <a:p>
            <a:pPr algn="ctr"/>
            <a:r>
              <a:rPr lang="en-US" sz="2400" b="1" spc="600" dirty="0" smtClean="0">
                <a:solidFill>
                  <a:srgbClr val="00B0F0"/>
                </a:solidFill>
                <a:latin typeface="Arial" pitchFamily="34" charset="0"/>
                <a:cs typeface="Arial" pitchFamily="34" charset="0"/>
              </a:rPr>
              <a:t>Tech King</a:t>
            </a:r>
            <a:endParaRPr lang="en-US" sz="2400" b="1" spc="600" dirty="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2424054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1877437" cy="400110"/>
          </a:xfrm>
          <a:prstGeom prst="rect">
            <a:avLst/>
          </a:prstGeom>
          <a:noFill/>
        </p:spPr>
        <p:txBody>
          <a:bodyPr wrap="none" rtlCol="0">
            <a:spAutoFit/>
          </a:bodyPr>
          <a:lstStyle/>
          <a:p>
            <a:r>
              <a:rPr lang="en-US" sz="2000" dirty="0" smtClean="0">
                <a:solidFill>
                  <a:srgbClr val="00B0F0"/>
                </a:solidFill>
                <a:latin typeface="Arial" pitchFamily="34" charset="0"/>
                <a:cs typeface="Arial" pitchFamily="34" charset="0"/>
              </a:rPr>
              <a:t>Memory </a:t>
            </a:r>
            <a:r>
              <a:rPr lang="en-US" sz="2000" dirty="0">
                <a:solidFill>
                  <a:srgbClr val="00B0F0"/>
                </a:solidFill>
                <a:latin typeface="Arial" pitchFamily="34" charset="0"/>
                <a:cs typeface="Arial" pitchFamily="34" charset="0"/>
              </a:rPr>
              <a:t>L</a:t>
            </a:r>
            <a:r>
              <a:rPr lang="en-US" sz="2000" dirty="0" smtClean="0">
                <a:solidFill>
                  <a:srgbClr val="00B0F0"/>
                </a:solidFill>
                <a:latin typeface="Arial" pitchFamily="34" charset="0"/>
                <a:cs typeface="Arial" pitchFamily="34" charset="0"/>
              </a:rPr>
              <a:t>eak :</a:t>
            </a:r>
            <a:endParaRPr lang="en-US" sz="2000" dirty="0">
              <a:solidFill>
                <a:srgbClr val="00B0F0"/>
              </a:solidFill>
              <a:latin typeface="Arial" pitchFamily="34" charset="0"/>
              <a:cs typeface="Arial" pitchFamily="34" charset="0"/>
            </a:endParaRPr>
          </a:p>
        </p:txBody>
      </p:sp>
      <p:sp>
        <p:nvSpPr>
          <p:cNvPr id="3" name="TextBox 2"/>
          <p:cNvSpPr txBox="1"/>
          <p:nvPr/>
        </p:nvSpPr>
        <p:spPr>
          <a:xfrm>
            <a:off x="713363" y="914400"/>
            <a:ext cx="7973437" cy="923330"/>
          </a:xfrm>
          <a:prstGeom prst="rect">
            <a:avLst/>
          </a:prstGeom>
          <a:noFill/>
        </p:spPr>
        <p:txBody>
          <a:bodyPr wrap="square" rtlCol="0">
            <a:spAutoFit/>
          </a:bodyPr>
          <a:lstStyle/>
          <a:p>
            <a:r>
              <a:rPr lang="en-US" dirty="0">
                <a:latin typeface="Arial" pitchFamily="34" charset="0"/>
                <a:cs typeface="Arial" pitchFamily="34" charset="0"/>
              </a:rPr>
              <a:t>A memory leak occurs when an application allocates memory but fails to release it, causing memory usage to grow over time and potentially leading to system instability or crashes.</a:t>
            </a:r>
            <a:endParaRPr lang="en-US" dirty="0">
              <a:solidFill>
                <a:srgbClr val="00B0F0"/>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638" y="2161626"/>
            <a:ext cx="3989962" cy="3934374"/>
          </a:xfrm>
          <a:prstGeom prst="rect">
            <a:avLst/>
          </a:prstGeom>
        </p:spPr>
      </p:pic>
    </p:spTree>
    <p:extLst>
      <p:ext uri="{BB962C8B-B14F-4D97-AF65-F5344CB8AC3E}">
        <p14:creationId xmlns:p14="http://schemas.microsoft.com/office/powerpoint/2010/main" val="234192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1045488"/>
            <a:ext cx="7848599" cy="5355312"/>
          </a:xfrm>
          <a:prstGeom prst="rect">
            <a:avLst/>
          </a:prstGeom>
          <a:noFill/>
        </p:spPr>
        <p:txBody>
          <a:bodyPr wrap="square" rtlCol="0">
            <a:spAutoFit/>
          </a:bodyPr>
          <a:lstStyle/>
          <a:p>
            <a:r>
              <a:rPr lang="en-US" dirty="0">
                <a:solidFill>
                  <a:srgbClr val="00B0F0"/>
                </a:solidFill>
                <a:latin typeface="Arial" pitchFamily="34" charset="0"/>
                <a:cs typeface="Arial" pitchFamily="34" charset="0"/>
              </a:rPr>
              <a:t>Memory allocation tracking: </a:t>
            </a:r>
            <a:r>
              <a:rPr lang="en-US" dirty="0">
                <a:latin typeface="Arial" pitchFamily="34" charset="0"/>
                <a:cs typeface="Arial" pitchFamily="34" charset="0"/>
              </a:rPr>
              <a:t>Memory profiling tools can track every memory allocation and </a:t>
            </a:r>
            <a:r>
              <a:rPr lang="en-US" dirty="0" err="1">
                <a:latin typeface="Arial" pitchFamily="34" charset="0"/>
                <a:cs typeface="Arial" pitchFamily="34" charset="0"/>
              </a:rPr>
              <a:t>deallocation</a:t>
            </a:r>
            <a:r>
              <a:rPr lang="en-US" dirty="0">
                <a:latin typeface="Arial" pitchFamily="34" charset="0"/>
                <a:cs typeface="Arial" pitchFamily="34" charset="0"/>
              </a:rPr>
              <a:t> performed by an application, including the size and type of memory being allocated</a:t>
            </a:r>
            <a:r>
              <a:rPr lang="en-US" dirty="0" smtClean="0">
                <a:latin typeface="Arial" pitchFamily="34" charset="0"/>
                <a:cs typeface="Arial" pitchFamily="34" charset="0"/>
              </a:rPr>
              <a:t>. </a:t>
            </a:r>
            <a:r>
              <a:rPr lang="en-US" dirty="0" err="1" smtClean="0">
                <a:solidFill>
                  <a:srgbClr val="00B0F0"/>
                </a:solidFill>
                <a:latin typeface="Arial" pitchFamily="34" charset="0"/>
                <a:cs typeface="Arial" pitchFamily="34" charset="0"/>
              </a:rPr>
              <a:t>Eg</a:t>
            </a:r>
            <a:r>
              <a:rPr lang="en-US" dirty="0" smtClean="0">
                <a:solidFill>
                  <a:srgbClr val="00B0F0"/>
                </a:solidFill>
                <a:latin typeface="Arial" pitchFamily="34" charset="0"/>
                <a:cs typeface="Arial" pitchFamily="34" charset="0"/>
              </a:rPr>
              <a:t>. </a:t>
            </a:r>
            <a:r>
              <a:rPr lang="en-US" dirty="0" err="1" smtClean="0">
                <a:solidFill>
                  <a:srgbClr val="00B0F0"/>
                </a:solidFill>
                <a:latin typeface="Arial" pitchFamily="34" charset="0"/>
                <a:cs typeface="Arial" pitchFamily="34" charset="0"/>
              </a:rPr>
              <a:t>Valgrid</a:t>
            </a:r>
            <a:endParaRPr lang="en-US" dirty="0" smtClean="0">
              <a:solidFill>
                <a:srgbClr val="00B0F0"/>
              </a:solidFill>
              <a:latin typeface="Arial" pitchFamily="34" charset="0"/>
              <a:cs typeface="Arial" pitchFamily="34" charset="0"/>
            </a:endParaRPr>
          </a:p>
          <a:p>
            <a:endParaRPr lang="en-US" dirty="0">
              <a:latin typeface="Arial" pitchFamily="34" charset="0"/>
              <a:cs typeface="Arial" pitchFamily="34" charset="0"/>
            </a:endParaRPr>
          </a:p>
          <a:p>
            <a:r>
              <a:rPr lang="en-US" dirty="0">
                <a:solidFill>
                  <a:srgbClr val="00B0F0"/>
                </a:solidFill>
                <a:latin typeface="Arial" pitchFamily="34" charset="0"/>
                <a:cs typeface="Arial" pitchFamily="34" charset="0"/>
              </a:rPr>
              <a:t>Memory usage analysis:</a:t>
            </a:r>
            <a:r>
              <a:rPr lang="en-US" dirty="0">
                <a:latin typeface="Arial" pitchFamily="34" charset="0"/>
                <a:cs typeface="Arial" pitchFamily="34" charset="0"/>
              </a:rPr>
              <a:t> Memory profiling tools can provide detailed information about how memory is being used by different parts of an application, allowing developers to identify areas where memory usage could be optimized</a:t>
            </a:r>
            <a:r>
              <a:rPr lang="en-US" dirty="0" smtClean="0">
                <a:latin typeface="Arial" pitchFamily="34" charset="0"/>
                <a:cs typeface="Arial" pitchFamily="34" charset="0"/>
              </a:rPr>
              <a:t>. </a:t>
            </a:r>
            <a:r>
              <a:rPr lang="en-US" dirty="0" err="1">
                <a:solidFill>
                  <a:srgbClr val="00B0F0"/>
                </a:solidFill>
                <a:latin typeface="Arial" pitchFamily="34" charset="0"/>
                <a:cs typeface="Arial" pitchFamily="34" charset="0"/>
              </a:rPr>
              <a:t>Eg</a:t>
            </a:r>
            <a:r>
              <a:rPr lang="en-US" dirty="0">
                <a:solidFill>
                  <a:srgbClr val="00B0F0"/>
                </a:solidFill>
                <a:latin typeface="Arial" pitchFamily="34" charset="0"/>
                <a:cs typeface="Arial" pitchFamily="34" charset="0"/>
              </a:rPr>
              <a:t>. </a:t>
            </a:r>
            <a:r>
              <a:rPr lang="en-US" dirty="0" err="1" smtClean="0">
                <a:solidFill>
                  <a:srgbClr val="00B0F0"/>
                </a:solidFill>
                <a:latin typeface="Arial" pitchFamily="34" charset="0"/>
                <a:cs typeface="Arial" pitchFamily="34" charset="0"/>
              </a:rPr>
              <a:t>Valgrid</a:t>
            </a: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a:solidFill>
                  <a:srgbClr val="00B0F0"/>
                </a:solidFill>
                <a:latin typeface="Arial" pitchFamily="34" charset="0"/>
                <a:cs typeface="Arial" pitchFamily="34" charset="0"/>
              </a:rPr>
              <a:t>Memory leak detection:</a:t>
            </a:r>
            <a:r>
              <a:rPr lang="en-US" dirty="0">
                <a:latin typeface="Arial" pitchFamily="34" charset="0"/>
                <a:cs typeface="Arial" pitchFamily="34" charset="0"/>
              </a:rPr>
              <a:t> Memory profiling tools can detect memory leaks by identifying memory that has been allocated but not properly released.</a:t>
            </a:r>
          </a:p>
          <a:p>
            <a:r>
              <a:rPr lang="en-US" dirty="0">
                <a:latin typeface="Arial" pitchFamily="34" charset="0"/>
                <a:cs typeface="Arial" pitchFamily="34" charset="0"/>
              </a:rPr>
              <a:t>Performance analysis: Memory profiling tools can analyze the performance impact of memory usage on an application, including how memory usage affects the application's speed and </a:t>
            </a:r>
            <a:r>
              <a:rPr lang="en-US" dirty="0" smtClean="0">
                <a:latin typeface="Arial" pitchFamily="34" charset="0"/>
                <a:cs typeface="Arial" pitchFamily="34" charset="0"/>
              </a:rPr>
              <a:t>responsiveness. </a:t>
            </a:r>
            <a:r>
              <a:rPr lang="en-US" dirty="0" err="1" smtClean="0">
                <a:solidFill>
                  <a:srgbClr val="00B0F0"/>
                </a:solidFill>
                <a:latin typeface="Arial" pitchFamily="34" charset="0"/>
                <a:cs typeface="Arial" pitchFamily="34" charset="0"/>
              </a:rPr>
              <a:t>Eg</a:t>
            </a:r>
            <a:r>
              <a:rPr lang="en-US" dirty="0" smtClean="0">
                <a:solidFill>
                  <a:srgbClr val="00B0F0"/>
                </a:solidFill>
                <a:latin typeface="Arial" pitchFamily="34" charset="0"/>
                <a:cs typeface="Arial" pitchFamily="34" charset="0"/>
              </a:rPr>
              <a:t>. </a:t>
            </a:r>
            <a:r>
              <a:rPr lang="en-US" dirty="0" err="1" smtClean="0">
                <a:solidFill>
                  <a:srgbClr val="00B0F0"/>
                </a:solidFill>
                <a:latin typeface="Arial" pitchFamily="34" charset="0"/>
                <a:cs typeface="Arial" pitchFamily="34" charset="0"/>
              </a:rPr>
              <a:t>Valgrid</a:t>
            </a:r>
            <a:endParaRPr lang="en-US" dirty="0" smtClean="0">
              <a:solidFill>
                <a:srgbClr val="00B0F0"/>
              </a:solidFill>
              <a:latin typeface="Arial" pitchFamily="34" charset="0"/>
              <a:cs typeface="Arial" pitchFamily="34" charset="0"/>
            </a:endParaRPr>
          </a:p>
          <a:p>
            <a:endParaRPr lang="en-US" dirty="0">
              <a:latin typeface="Arial" pitchFamily="34" charset="0"/>
              <a:cs typeface="Arial" pitchFamily="34" charset="0"/>
            </a:endParaRPr>
          </a:p>
          <a:p>
            <a:r>
              <a:rPr lang="en-US" dirty="0">
                <a:solidFill>
                  <a:srgbClr val="00B0F0"/>
                </a:solidFill>
                <a:latin typeface="Arial" pitchFamily="34" charset="0"/>
                <a:cs typeface="Arial" pitchFamily="34" charset="0"/>
              </a:rPr>
              <a:t>Visualizations:</a:t>
            </a:r>
            <a:r>
              <a:rPr lang="en-US" dirty="0">
                <a:latin typeface="Arial" pitchFamily="34" charset="0"/>
                <a:cs typeface="Arial" pitchFamily="34" charset="0"/>
              </a:rPr>
              <a:t> Many memory profiling tools provide visualizations that make it easy to understand how memory is being used by an application, including charts and graphs that show memory usage over time</a:t>
            </a:r>
            <a:r>
              <a:rPr lang="en-US" dirty="0" smtClean="0">
                <a:latin typeface="Arial" pitchFamily="34" charset="0"/>
                <a:cs typeface="Arial" pitchFamily="34" charset="0"/>
              </a:rPr>
              <a:t>. </a:t>
            </a:r>
            <a:r>
              <a:rPr lang="en-US" dirty="0" err="1" smtClean="0">
                <a:solidFill>
                  <a:srgbClr val="00B0F0"/>
                </a:solidFill>
                <a:latin typeface="Arial" pitchFamily="34" charset="0"/>
                <a:cs typeface="Arial" pitchFamily="34" charset="0"/>
              </a:rPr>
              <a:t>Eg</a:t>
            </a:r>
            <a:r>
              <a:rPr lang="en-US" dirty="0" smtClean="0">
                <a:solidFill>
                  <a:srgbClr val="00B0F0"/>
                </a:solidFill>
                <a:latin typeface="Arial" pitchFamily="34" charset="0"/>
                <a:cs typeface="Arial" pitchFamily="34" charset="0"/>
              </a:rPr>
              <a:t>.</a:t>
            </a:r>
            <a:r>
              <a:rPr lang="en-US" dirty="0">
                <a:solidFill>
                  <a:srgbClr val="00B0F0"/>
                </a:solidFill>
              </a:rPr>
              <a:t> Tableau</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3" name="TextBox 2"/>
          <p:cNvSpPr txBox="1"/>
          <p:nvPr/>
        </p:nvSpPr>
        <p:spPr>
          <a:xfrm>
            <a:off x="762000" y="533400"/>
            <a:ext cx="3168047" cy="400110"/>
          </a:xfrm>
          <a:prstGeom prst="rect">
            <a:avLst/>
          </a:prstGeom>
          <a:noFill/>
        </p:spPr>
        <p:txBody>
          <a:bodyPr wrap="none" rtlCol="0">
            <a:spAutoFit/>
          </a:bodyPr>
          <a:lstStyle/>
          <a:p>
            <a:r>
              <a:rPr lang="en-US" sz="2000" b="1" dirty="0" smtClean="0">
                <a:solidFill>
                  <a:srgbClr val="00B0F0"/>
                </a:solidFill>
                <a:latin typeface="Arial" pitchFamily="34" charset="0"/>
                <a:cs typeface="Arial" pitchFamily="34" charset="0"/>
              </a:rPr>
              <a:t>Memory Profiling Tools :</a:t>
            </a:r>
            <a:endParaRPr lang="en-US" sz="2000" b="1" dirty="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2939366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295400"/>
            <a:ext cx="8221086" cy="4343400"/>
          </a:xfrm>
          <a:prstGeom prst="rect">
            <a:avLst/>
          </a:prstGeom>
        </p:spPr>
      </p:pic>
      <p:sp>
        <p:nvSpPr>
          <p:cNvPr id="4" name="TextBox 3"/>
          <p:cNvSpPr txBox="1"/>
          <p:nvPr/>
        </p:nvSpPr>
        <p:spPr>
          <a:xfrm>
            <a:off x="457200" y="533400"/>
            <a:ext cx="4605941" cy="400110"/>
          </a:xfrm>
          <a:prstGeom prst="rect">
            <a:avLst/>
          </a:prstGeom>
          <a:noFill/>
        </p:spPr>
        <p:txBody>
          <a:bodyPr wrap="none" rtlCol="0">
            <a:spAutoFit/>
          </a:bodyPr>
          <a:lstStyle/>
          <a:p>
            <a:r>
              <a:rPr lang="en-US" sz="2000" b="1" dirty="0" smtClean="0">
                <a:solidFill>
                  <a:srgbClr val="00B0F0"/>
                </a:solidFill>
                <a:latin typeface="Arial" pitchFamily="34" charset="0"/>
                <a:cs typeface="Arial" pitchFamily="34" charset="0"/>
              </a:rPr>
              <a:t>Example of Memory Profiling Tools :</a:t>
            </a:r>
            <a:endParaRPr lang="en-US" sz="2000" b="1" dirty="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26888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61945"/>
            <a:ext cx="5253361" cy="400110"/>
          </a:xfrm>
          <a:prstGeom prst="rect">
            <a:avLst/>
          </a:prstGeom>
          <a:noFill/>
        </p:spPr>
        <p:txBody>
          <a:bodyPr wrap="none" rtlCol="0">
            <a:spAutoFit/>
          </a:bodyPr>
          <a:lstStyle/>
          <a:p>
            <a:r>
              <a:rPr lang="en-US" sz="2000" b="1" dirty="0" smtClean="0">
                <a:solidFill>
                  <a:srgbClr val="00B0F0"/>
                </a:solidFill>
                <a:latin typeface="Arial" pitchFamily="34" charset="0"/>
                <a:cs typeface="Arial" pitchFamily="34" charset="0"/>
              </a:rPr>
              <a:t>Memory Management in C Programming :</a:t>
            </a:r>
            <a:endParaRPr lang="en-US" sz="2000" b="1" dirty="0">
              <a:solidFill>
                <a:srgbClr val="00B0F0"/>
              </a:solidFill>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580" y="1371600"/>
            <a:ext cx="3733800" cy="4012198"/>
          </a:xfrm>
          <a:prstGeom prst="rect">
            <a:avLst/>
          </a:prstGeom>
        </p:spPr>
      </p:pic>
    </p:spTree>
    <p:extLst>
      <p:ext uri="{BB962C8B-B14F-4D97-AF65-F5344CB8AC3E}">
        <p14:creationId xmlns:p14="http://schemas.microsoft.com/office/powerpoint/2010/main" val="129674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148450"/>
            <a:ext cx="5867400" cy="6463308"/>
          </a:xfrm>
          <a:prstGeom prst="rect">
            <a:avLst/>
          </a:prstGeom>
          <a:noFill/>
        </p:spPr>
        <p:txBody>
          <a:bodyPr wrap="square" rtlCol="0">
            <a:spAutoFit/>
          </a:bodyPr>
          <a:lstStyle/>
          <a:p>
            <a:r>
              <a:rPr lang="en-US" sz="2000" b="1" dirty="0" smtClean="0">
                <a:solidFill>
                  <a:srgbClr val="00B0F0"/>
                </a:solidFill>
                <a:latin typeface="Arial" pitchFamily="34" charset="0"/>
                <a:cs typeface="Arial" pitchFamily="34" charset="0"/>
              </a:rPr>
              <a:t>Program Execution :</a:t>
            </a:r>
          </a:p>
          <a:p>
            <a:endParaRPr lang="en-US" dirty="0">
              <a:solidFill>
                <a:srgbClr val="00B0F0"/>
              </a:solidFill>
              <a:latin typeface="Arial" pitchFamily="34" charset="0"/>
              <a:cs typeface="Arial" pitchFamily="34" charset="0"/>
            </a:endParaRPr>
          </a:p>
          <a:p>
            <a:r>
              <a:rPr lang="en-US" b="1" dirty="0" smtClean="0">
                <a:solidFill>
                  <a:srgbClr val="00B0F0"/>
                </a:solidFill>
                <a:latin typeface="Arial" pitchFamily="34" charset="0"/>
                <a:cs typeface="Arial" pitchFamily="34" charset="0"/>
              </a:rPr>
              <a:t>Source </a:t>
            </a:r>
            <a:r>
              <a:rPr lang="en-US" b="1" dirty="0">
                <a:solidFill>
                  <a:srgbClr val="00B0F0"/>
                </a:solidFill>
                <a:latin typeface="Arial" pitchFamily="34" charset="0"/>
                <a:cs typeface="Arial" pitchFamily="34" charset="0"/>
              </a:rPr>
              <a:t>Code:</a:t>
            </a:r>
            <a:r>
              <a:rPr lang="en-US" dirty="0">
                <a:latin typeface="Arial" pitchFamily="34" charset="0"/>
                <a:cs typeface="Arial" pitchFamily="34" charset="0"/>
              </a:rPr>
              <a:t> The program is written in a high-level programming language and stored in a file</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b="1" dirty="0">
                <a:solidFill>
                  <a:srgbClr val="00B0F0"/>
                </a:solidFill>
                <a:latin typeface="Arial" pitchFamily="34" charset="0"/>
                <a:cs typeface="Arial" pitchFamily="34" charset="0"/>
              </a:rPr>
              <a:t>Compilation:</a:t>
            </a:r>
            <a:r>
              <a:rPr lang="en-US" dirty="0">
                <a:latin typeface="Arial" pitchFamily="34" charset="0"/>
                <a:cs typeface="Arial" pitchFamily="34" charset="0"/>
              </a:rPr>
              <a:t> The compiler reads the source code and generates object code in a file</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b="1" dirty="0">
                <a:solidFill>
                  <a:srgbClr val="00B0F0"/>
                </a:solidFill>
                <a:latin typeface="Arial" pitchFamily="34" charset="0"/>
                <a:cs typeface="Arial" pitchFamily="34" charset="0"/>
              </a:rPr>
              <a:t>Linking/Dynamic Loading:</a:t>
            </a:r>
            <a:r>
              <a:rPr lang="en-US" dirty="0">
                <a:latin typeface="Arial" pitchFamily="34" charset="0"/>
                <a:cs typeface="Arial" pitchFamily="34" charset="0"/>
              </a:rPr>
              <a:t> If the </a:t>
            </a:r>
            <a:r>
              <a:rPr lang="en-US" dirty="0" smtClean="0">
                <a:latin typeface="Arial" pitchFamily="34" charset="0"/>
                <a:cs typeface="Arial" pitchFamily="34" charset="0"/>
              </a:rPr>
              <a:t>program </a:t>
            </a:r>
            <a:r>
              <a:rPr lang="en-US" dirty="0">
                <a:latin typeface="Arial" pitchFamily="34" charset="0"/>
                <a:cs typeface="Arial" pitchFamily="34" charset="0"/>
              </a:rPr>
              <a:t>uses external libraries or modules, the linker reads the object code and links it with the necessary libraries to create a complete executable program. Alternatively, during dynamic loading, the operating system loads the libraries at runtime when they are needed</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b="1" dirty="0">
                <a:solidFill>
                  <a:srgbClr val="00B0F0"/>
                </a:solidFill>
                <a:latin typeface="Arial" pitchFamily="34" charset="0"/>
                <a:cs typeface="Arial" pitchFamily="34" charset="0"/>
              </a:rPr>
              <a:t>Memory Load and Initialization</a:t>
            </a:r>
            <a:r>
              <a:rPr lang="en-US" b="1" dirty="0">
                <a:latin typeface="Arial" pitchFamily="34" charset="0"/>
                <a:cs typeface="Arial" pitchFamily="34" charset="0"/>
              </a:rPr>
              <a:t>:</a:t>
            </a:r>
            <a:r>
              <a:rPr lang="en-US" dirty="0">
                <a:latin typeface="Arial" pitchFamily="34" charset="0"/>
                <a:cs typeface="Arial" pitchFamily="34" charset="0"/>
              </a:rPr>
              <a:t> The executable program is loaded into memory, and its code and data segments are initialized</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b="1" dirty="0">
                <a:solidFill>
                  <a:srgbClr val="00B0F0"/>
                </a:solidFill>
                <a:latin typeface="Arial" pitchFamily="34" charset="0"/>
                <a:cs typeface="Arial" pitchFamily="34" charset="0"/>
              </a:rPr>
              <a:t>Execution:</a:t>
            </a:r>
            <a:r>
              <a:rPr lang="en-US" dirty="0">
                <a:latin typeface="Arial" pitchFamily="34" charset="0"/>
                <a:cs typeface="Arial" pitchFamily="34" charset="0"/>
              </a:rPr>
              <a:t> The program's instructions are executed by the CPU, and it interacts with the computer's memory, input/output devices, and other resources as needed.</a:t>
            </a:r>
          </a:p>
          <a:p>
            <a:endParaRPr lang="en-US" dirty="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6160"/>
            <a:ext cx="2514600" cy="6645640"/>
          </a:xfrm>
          <a:prstGeom prst="rect">
            <a:avLst/>
          </a:prstGeom>
        </p:spPr>
      </p:pic>
    </p:spTree>
    <p:extLst>
      <p:ext uri="{BB962C8B-B14F-4D97-AF65-F5344CB8AC3E}">
        <p14:creationId xmlns:p14="http://schemas.microsoft.com/office/powerpoint/2010/main" val="856942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183249"/>
            <a:ext cx="6629400" cy="707886"/>
          </a:xfrm>
          <a:prstGeom prst="rect">
            <a:avLst/>
          </a:prstGeom>
          <a:noFill/>
        </p:spPr>
        <p:txBody>
          <a:bodyPr wrap="square" rtlCol="0">
            <a:spAutoFit/>
          </a:bodyPr>
          <a:lstStyle/>
          <a:p>
            <a:pPr algn="ctr"/>
            <a:r>
              <a:rPr lang="en-US" sz="4000" b="1" spc="600" dirty="0" smtClean="0">
                <a:solidFill>
                  <a:srgbClr val="00B0F0"/>
                </a:solidFill>
                <a:latin typeface="Arial" pitchFamily="34" charset="0"/>
                <a:cs typeface="Arial" pitchFamily="34" charset="0"/>
              </a:rPr>
              <a:t>THANK YOU.</a:t>
            </a:r>
            <a:endParaRPr lang="en-US" sz="4000" b="1" spc="600" dirty="0">
              <a:solidFill>
                <a:srgbClr val="00B0F0"/>
              </a:solidFill>
              <a:latin typeface="Arial" pitchFamily="34" charset="0"/>
              <a:cs typeface="Arial" pitchFamily="34" charset="0"/>
            </a:endParaRPr>
          </a:p>
        </p:txBody>
      </p:sp>
      <p:sp>
        <p:nvSpPr>
          <p:cNvPr id="3" name="TextBox 2"/>
          <p:cNvSpPr txBox="1"/>
          <p:nvPr/>
        </p:nvSpPr>
        <p:spPr>
          <a:xfrm>
            <a:off x="1905000" y="3272135"/>
            <a:ext cx="5562600" cy="461665"/>
          </a:xfrm>
          <a:prstGeom prst="rect">
            <a:avLst/>
          </a:prstGeom>
          <a:noFill/>
        </p:spPr>
        <p:txBody>
          <a:bodyPr wrap="square" rtlCol="0">
            <a:spAutoFit/>
          </a:bodyPr>
          <a:lstStyle/>
          <a:p>
            <a:pPr algn="ctr"/>
            <a:r>
              <a:rPr lang="en-US" sz="2400" b="1" spc="600" dirty="0" smtClean="0">
                <a:solidFill>
                  <a:srgbClr val="00B0F0"/>
                </a:solidFill>
                <a:latin typeface="Arial" pitchFamily="34" charset="0"/>
                <a:cs typeface="Arial" pitchFamily="34" charset="0"/>
              </a:rPr>
              <a:t>Any Question?</a:t>
            </a:r>
            <a:endParaRPr lang="en-US" sz="2400" b="1" spc="600" dirty="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4039106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6606" y="533400"/>
            <a:ext cx="2164375" cy="461665"/>
          </a:xfrm>
          <a:prstGeom prst="rect">
            <a:avLst/>
          </a:prstGeom>
          <a:noFill/>
        </p:spPr>
        <p:txBody>
          <a:bodyPr wrap="none" rtlCol="0">
            <a:spAutoFit/>
          </a:bodyPr>
          <a:lstStyle/>
          <a:p>
            <a:r>
              <a:rPr lang="en-US" sz="2400" b="1" dirty="0" smtClean="0">
                <a:solidFill>
                  <a:srgbClr val="00B0F0"/>
                </a:solidFill>
                <a:latin typeface="Arial" pitchFamily="34" charset="0"/>
                <a:cs typeface="Arial" pitchFamily="34" charset="0"/>
              </a:rPr>
              <a:t>Introduction :</a:t>
            </a:r>
            <a:endParaRPr lang="en-US" sz="2400" b="1" dirty="0">
              <a:solidFill>
                <a:srgbClr val="00B0F0"/>
              </a:solidFill>
              <a:latin typeface="Arial" pitchFamily="34" charset="0"/>
              <a:cs typeface="Arial" pitchFamily="34" charset="0"/>
            </a:endParaRPr>
          </a:p>
        </p:txBody>
      </p:sp>
      <p:sp>
        <p:nvSpPr>
          <p:cNvPr id="5" name="TextBox 4"/>
          <p:cNvSpPr txBox="1"/>
          <p:nvPr/>
        </p:nvSpPr>
        <p:spPr>
          <a:xfrm>
            <a:off x="762000" y="1066800"/>
            <a:ext cx="7776488" cy="646331"/>
          </a:xfrm>
          <a:prstGeom prst="rect">
            <a:avLst/>
          </a:prstGeom>
          <a:noFill/>
        </p:spPr>
        <p:txBody>
          <a:bodyPr wrap="none" rtlCol="0">
            <a:spAutoFit/>
          </a:bodyPr>
          <a:lstStyle/>
          <a:p>
            <a:r>
              <a:rPr lang="en-US" dirty="0">
                <a:latin typeface="Arial" pitchFamily="34" charset="0"/>
                <a:cs typeface="Arial" pitchFamily="34" charset="0"/>
              </a:rPr>
              <a:t>Application memory management is the process of managing the usage </a:t>
            </a:r>
            <a:r>
              <a:rPr lang="en-US" dirty="0" smtClean="0">
                <a:latin typeface="Arial" pitchFamily="34" charset="0"/>
                <a:cs typeface="Arial" pitchFamily="34" charset="0"/>
              </a:rPr>
              <a:t>of</a:t>
            </a:r>
          </a:p>
          <a:p>
            <a:r>
              <a:rPr lang="en-US" dirty="0" smtClean="0">
                <a:latin typeface="Arial" pitchFamily="34" charset="0"/>
                <a:cs typeface="Arial" pitchFamily="34" charset="0"/>
              </a:rPr>
              <a:t>Memory by </a:t>
            </a:r>
            <a:r>
              <a:rPr lang="en-US" dirty="0">
                <a:latin typeface="Arial" pitchFamily="34" charset="0"/>
                <a:cs typeface="Arial" pitchFamily="34" charset="0"/>
              </a:rPr>
              <a:t>a software application running on a </a:t>
            </a:r>
            <a:r>
              <a:rPr lang="en-US" dirty="0" smtClean="0">
                <a:latin typeface="Arial" pitchFamily="34" charset="0"/>
                <a:cs typeface="Arial" pitchFamily="34" charset="0"/>
              </a:rPr>
              <a:t>mobile system</a:t>
            </a:r>
            <a:r>
              <a:rPr lang="en-US" dirty="0">
                <a:latin typeface="Arial" pitchFamily="34" charset="0"/>
                <a:cs typeface="Arial" pitchFamily="34" charset="0"/>
              </a:rPr>
              <a:t>. </a:t>
            </a:r>
          </a:p>
        </p:txBody>
      </p:sp>
      <p:sp>
        <p:nvSpPr>
          <p:cNvPr id="6" name="TextBox 5"/>
          <p:cNvSpPr txBox="1"/>
          <p:nvPr/>
        </p:nvSpPr>
        <p:spPr>
          <a:xfrm>
            <a:off x="838200" y="1905000"/>
            <a:ext cx="6596678" cy="461665"/>
          </a:xfrm>
          <a:prstGeom prst="rect">
            <a:avLst/>
          </a:prstGeom>
          <a:noFill/>
        </p:spPr>
        <p:txBody>
          <a:bodyPr wrap="none" rtlCol="0">
            <a:spAutoFit/>
          </a:bodyPr>
          <a:lstStyle/>
          <a:p>
            <a:r>
              <a:rPr lang="en-US" sz="2400" b="1" dirty="0" smtClean="0">
                <a:solidFill>
                  <a:srgbClr val="00B0F0"/>
                </a:solidFill>
                <a:latin typeface="Arial" pitchFamily="34" charset="0"/>
                <a:cs typeface="Arial" pitchFamily="34" charset="0"/>
              </a:rPr>
              <a:t>Application Memory Management Diagram :</a:t>
            </a:r>
            <a:endParaRPr lang="en-US" sz="2400" b="1" dirty="0">
              <a:solidFill>
                <a:srgbClr val="00B0F0"/>
              </a:solidFill>
              <a:latin typeface="Arial" pitchFamily="34" charset="0"/>
              <a:cs typeface="Arial"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09762"/>
            <a:ext cx="7391400" cy="3814838"/>
          </a:xfrm>
          <a:prstGeom prst="rect">
            <a:avLst/>
          </a:prstGeom>
        </p:spPr>
      </p:pic>
    </p:spTree>
    <p:extLst>
      <p:ext uri="{BB962C8B-B14F-4D97-AF65-F5344CB8AC3E}">
        <p14:creationId xmlns:p14="http://schemas.microsoft.com/office/powerpoint/2010/main" val="688097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0"/>
            <a:ext cx="7848600" cy="677108"/>
          </a:xfrm>
          <a:prstGeom prst="rect">
            <a:avLst/>
          </a:prstGeom>
          <a:noFill/>
        </p:spPr>
        <p:txBody>
          <a:bodyPr wrap="square" rtlCol="0">
            <a:spAutoFit/>
          </a:bodyPr>
          <a:lstStyle/>
          <a:p>
            <a:r>
              <a:rPr lang="en-US" sz="2000" b="1" dirty="0" smtClean="0">
                <a:solidFill>
                  <a:srgbClr val="00B0F0"/>
                </a:solidFill>
                <a:latin typeface="Arial" pitchFamily="34" charset="0"/>
                <a:cs typeface="Arial" pitchFamily="34" charset="0"/>
              </a:rPr>
              <a:t>Stack </a:t>
            </a:r>
            <a:r>
              <a:rPr lang="en-US" b="1" dirty="0" smtClean="0">
                <a:solidFill>
                  <a:srgbClr val="00B0F0"/>
                </a:solidFill>
                <a:latin typeface="Arial" pitchFamily="34" charset="0"/>
                <a:cs typeface="Arial" pitchFamily="34" charset="0"/>
              </a:rPr>
              <a:t>:</a:t>
            </a:r>
            <a:r>
              <a:rPr lang="en-US" dirty="0" smtClean="0">
                <a:latin typeface="Arial" pitchFamily="34" charset="0"/>
                <a:cs typeface="Arial" pitchFamily="34" charset="0"/>
              </a:rPr>
              <a:t> </a:t>
            </a:r>
            <a:r>
              <a:rPr lang="en-US" dirty="0">
                <a:latin typeface="Arial" pitchFamily="34" charset="0"/>
                <a:cs typeface="Arial" pitchFamily="34" charset="0"/>
              </a:rPr>
              <a:t>This is a region of memory that is used to store variables, function call stacks, and other data related to the execution of the application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4" name="TextBox 3"/>
          <p:cNvSpPr txBox="1"/>
          <p:nvPr/>
        </p:nvSpPr>
        <p:spPr>
          <a:xfrm>
            <a:off x="609599" y="2286000"/>
            <a:ext cx="7848600" cy="954107"/>
          </a:xfrm>
          <a:prstGeom prst="rect">
            <a:avLst/>
          </a:prstGeom>
          <a:noFill/>
        </p:spPr>
        <p:txBody>
          <a:bodyPr wrap="square" rtlCol="0">
            <a:spAutoFit/>
          </a:bodyPr>
          <a:lstStyle/>
          <a:p>
            <a:r>
              <a:rPr lang="en-US" sz="2000" dirty="0" smtClean="0">
                <a:solidFill>
                  <a:srgbClr val="00B0F0"/>
                </a:solidFill>
                <a:latin typeface="Arial" pitchFamily="34" charset="0"/>
                <a:cs typeface="Arial" pitchFamily="34" charset="0"/>
              </a:rPr>
              <a:t>Heap :</a:t>
            </a:r>
            <a:r>
              <a:rPr lang="en-US" dirty="0" smtClean="0">
                <a:latin typeface="Arial" pitchFamily="34" charset="0"/>
                <a:cs typeface="Arial" pitchFamily="34" charset="0"/>
              </a:rPr>
              <a:t> </a:t>
            </a:r>
            <a:r>
              <a:rPr lang="en-US" dirty="0">
                <a:latin typeface="Arial" pitchFamily="34" charset="0"/>
                <a:cs typeface="Arial" pitchFamily="34" charset="0"/>
              </a:rPr>
              <a:t>This is a region of memory that is dynamically allocated by the application as needed to store data structures such as arrays, lists, and objects</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5" name="TextBox 4"/>
          <p:cNvSpPr txBox="1"/>
          <p:nvPr/>
        </p:nvSpPr>
        <p:spPr>
          <a:xfrm>
            <a:off x="609599" y="4495800"/>
            <a:ext cx="7848600" cy="677108"/>
          </a:xfrm>
          <a:prstGeom prst="rect">
            <a:avLst/>
          </a:prstGeom>
          <a:noFill/>
        </p:spPr>
        <p:txBody>
          <a:bodyPr wrap="square" rtlCol="0">
            <a:spAutoFit/>
          </a:bodyPr>
          <a:lstStyle/>
          <a:p>
            <a:r>
              <a:rPr lang="en-US" sz="2000" b="1" dirty="0" smtClean="0">
                <a:solidFill>
                  <a:srgbClr val="00B0F0"/>
                </a:solidFill>
                <a:latin typeface="Arial" pitchFamily="34" charset="0"/>
                <a:cs typeface="Arial" pitchFamily="34" charset="0"/>
              </a:rPr>
              <a:t>Static Data :</a:t>
            </a:r>
            <a:r>
              <a:rPr lang="en-US" dirty="0" smtClean="0">
                <a:latin typeface="Arial" pitchFamily="34" charset="0"/>
                <a:cs typeface="Arial" pitchFamily="34" charset="0"/>
              </a:rPr>
              <a:t> </a:t>
            </a:r>
            <a:r>
              <a:rPr lang="en-US" dirty="0">
                <a:latin typeface="Arial" pitchFamily="34" charset="0"/>
                <a:cs typeface="Arial" pitchFamily="34" charset="0"/>
              </a:rPr>
              <a:t>This is a region of memory that is used to store global variables and other data that is declared outside of functions.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02" y="733198"/>
            <a:ext cx="4067743" cy="16290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480" y="2971800"/>
            <a:ext cx="3867690" cy="16194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801" y="5171850"/>
            <a:ext cx="4077269" cy="1609950"/>
          </a:xfrm>
          <a:prstGeom prst="rect">
            <a:avLst/>
          </a:prstGeom>
        </p:spPr>
      </p:pic>
    </p:spTree>
    <p:extLst>
      <p:ext uri="{BB962C8B-B14F-4D97-AF65-F5344CB8AC3E}">
        <p14:creationId xmlns:p14="http://schemas.microsoft.com/office/powerpoint/2010/main" val="2387722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7848600" cy="954107"/>
          </a:xfrm>
          <a:prstGeom prst="rect">
            <a:avLst/>
          </a:prstGeom>
          <a:noFill/>
        </p:spPr>
        <p:txBody>
          <a:bodyPr wrap="square" rtlCol="0">
            <a:spAutoFit/>
          </a:bodyPr>
          <a:lstStyle/>
          <a:p>
            <a:r>
              <a:rPr lang="en-US" sz="2000" dirty="0">
                <a:solidFill>
                  <a:srgbClr val="00B0F0"/>
                </a:solidFill>
                <a:latin typeface="Arial" pitchFamily="34" charset="0"/>
                <a:cs typeface="Arial" pitchFamily="34" charset="0"/>
              </a:rPr>
              <a:t>Memory </a:t>
            </a:r>
            <a:r>
              <a:rPr lang="en-US" sz="2000" dirty="0" smtClean="0">
                <a:solidFill>
                  <a:srgbClr val="00B0F0"/>
                </a:solidFill>
                <a:latin typeface="Arial" pitchFamily="34" charset="0"/>
                <a:cs typeface="Arial" pitchFamily="34" charset="0"/>
              </a:rPr>
              <a:t>pools :</a:t>
            </a:r>
            <a:r>
              <a:rPr lang="en-US" dirty="0" smtClean="0">
                <a:latin typeface="Arial" pitchFamily="34" charset="0"/>
                <a:cs typeface="Arial" pitchFamily="34" charset="0"/>
              </a:rPr>
              <a:t> </a:t>
            </a:r>
            <a:r>
              <a:rPr lang="en-US" dirty="0">
                <a:latin typeface="Arial" pitchFamily="34" charset="0"/>
                <a:cs typeface="Arial" pitchFamily="34" charset="0"/>
              </a:rPr>
              <a:t>are a way of managing memory allocation by pre-allocating a block of memory and dividing it into smaller fixed-size chunks, called memory chunks</a:t>
            </a:r>
            <a:endParaRPr lang="en-US" sz="1600" dirty="0">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7239000" cy="4295670"/>
          </a:xfrm>
          <a:prstGeom prst="rect">
            <a:avLst/>
          </a:prstGeom>
        </p:spPr>
      </p:pic>
    </p:spTree>
    <p:extLst>
      <p:ext uri="{BB962C8B-B14F-4D97-AF65-F5344CB8AC3E}">
        <p14:creationId xmlns:p14="http://schemas.microsoft.com/office/powerpoint/2010/main" val="2818186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0550" y="295870"/>
            <a:ext cx="7848600" cy="923330"/>
          </a:xfrm>
          <a:prstGeom prst="rect">
            <a:avLst/>
          </a:prstGeom>
          <a:noFill/>
        </p:spPr>
        <p:txBody>
          <a:bodyPr wrap="square" rtlCol="0">
            <a:spAutoFit/>
          </a:bodyPr>
          <a:lstStyle/>
          <a:p>
            <a:r>
              <a:rPr lang="en-US" b="1" dirty="0">
                <a:solidFill>
                  <a:srgbClr val="00B0F0"/>
                </a:solidFill>
                <a:latin typeface="Arial" pitchFamily="34" charset="0"/>
                <a:cs typeface="Arial" pitchFamily="34" charset="0"/>
              </a:rPr>
              <a:t>Allocation </a:t>
            </a:r>
            <a:r>
              <a:rPr lang="en-US" b="1" dirty="0" smtClean="0">
                <a:solidFill>
                  <a:srgbClr val="00B0F0"/>
                </a:solidFill>
                <a:latin typeface="Arial" pitchFamily="34" charset="0"/>
                <a:cs typeface="Arial" pitchFamily="34" charset="0"/>
              </a:rPr>
              <a:t>logic :</a:t>
            </a:r>
            <a:r>
              <a:rPr lang="en-US" dirty="0" smtClean="0">
                <a:latin typeface="Arial" pitchFamily="34" charset="0"/>
                <a:cs typeface="Arial" pitchFamily="34" charset="0"/>
              </a:rPr>
              <a:t> </a:t>
            </a:r>
            <a:r>
              <a:rPr lang="en-US" dirty="0">
                <a:latin typeface="Arial" pitchFamily="34" charset="0"/>
                <a:cs typeface="Arial" pitchFamily="34" charset="0"/>
              </a:rPr>
              <a:t>is the code that determines how memory is allocated by the application. It determines how much memory is needed, where in memory it will be stored, and how it will be organized.</a:t>
            </a:r>
            <a:endParaRPr lang="en-US" sz="1400"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10" y="1380530"/>
            <a:ext cx="3972479" cy="1638529"/>
          </a:xfrm>
          <a:prstGeom prst="rect">
            <a:avLst/>
          </a:prstGeom>
        </p:spPr>
      </p:pic>
      <p:sp>
        <p:nvSpPr>
          <p:cNvPr id="6" name="TextBox 5"/>
          <p:cNvSpPr txBox="1"/>
          <p:nvPr/>
        </p:nvSpPr>
        <p:spPr>
          <a:xfrm>
            <a:off x="623887" y="3276600"/>
            <a:ext cx="7848600" cy="677108"/>
          </a:xfrm>
          <a:prstGeom prst="rect">
            <a:avLst/>
          </a:prstGeom>
          <a:noFill/>
        </p:spPr>
        <p:txBody>
          <a:bodyPr wrap="square" rtlCol="0">
            <a:spAutoFit/>
          </a:bodyPr>
          <a:lstStyle/>
          <a:p>
            <a:r>
              <a:rPr lang="en-US" sz="2000" dirty="0">
                <a:solidFill>
                  <a:srgbClr val="00B0F0"/>
                </a:solidFill>
                <a:latin typeface="Arial" pitchFamily="34" charset="0"/>
                <a:cs typeface="Arial" pitchFamily="34" charset="0"/>
              </a:rPr>
              <a:t>Deallocation </a:t>
            </a:r>
            <a:r>
              <a:rPr lang="en-US" sz="2000" dirty="0" smtClean="0">
                <a:solidFill>
                  <a:srgbClr val="00B0F0"/>
                </a:solidFill>
                <a:latin typeface="Arial" pitchFamily="34" charset="0"/>
                <a:cs typeface="Arial" pitchFamily="34" charset="0"/>
              </a:rPr>
              <a:t>logic :</a:t>
            </a:r>
            <a:r>
              <a:rPr lang="en-US" dirty="0" smtClean="0">
                <a:latin typeface="Arial" pitchFamily="34" charset="0"/>
                <a:cs typeface="Arial" pitchFamily="34" charset="0"/>
              </a:rPr>
              <a:t> </a:t>
            </a:r>
            <a:r>
              <a:rPr lang="en-US" dirty="0">
                <a:latin typeface="Arial" pitchFamily="34" charset="0"/>
                <a:cs typeface="Arial" pitchFamily="34" charset="0"/>
              </a:rPr>
              <a:t>is the code that is responsible for releasing memory that is no longer needed by the application</a:t>
            </a:r>
            <a:endParaRPr lang="en-US" sz="1400" dirty="0">
              <a:latin typeface="Arial" pitchFamily="34" charset="0"/>
              <a:cs typeface="Arial"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322" y="4191000"/>
            <a:ext cx="4201111" cy="2114845"/>
          </a:xfrm>
          <a:prstGeom prst="rect">
            <a:avLst/>
          </a:prstGeom>
        </p:spPr>
      </p:pic>
    </p:spTree>
    <p:extLst>
      <p:ext uri="{BB962C8B-B14F-4D97-AF65-F5344CB8AC3E}">
        <p14:creationId xmlns:p14="http://schemas.microsoft.com/office/powerpoint/2010/main" val="142951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8215313" cy="2339102"/>
          </a:xfrm>
          <a:prstGeom prst="rect">
            <a:avLst/>
          </a:prstGeom>
          <a:noFill/>
        </p:spPr>
        <p:txBody>
          <a:bodyPr wrap="square" rtlCol="0">
            <a:spAutoFit/>
          </a:bodyPr>
          <a:lstStyle/>
          <a:p>
            <a:r>
              <a:rPr lang="en-US" dirty="0">
                <a:latin typeface="Arial" pitchFamily="34" charset="0"/>
                <a:cs typeface="Arial" pitchFamily="34" charset="0"/>
              </a:rPr>
              <a:t>Optimization </a:t>
            </a:r>
            <a:r>
              <a:rPr lang="en-US" dirty="0" smtClean="0">
                <a:latin typeface="Arial" pitchFamily="34" charset="0"/>
                <a:cs typeface="Arial" pitchFamily="34" charset="0"/>
              </a:rPr>
              <a:t>logic refers </a:t>
            </a:r>
            <a:r>
              <a:rPr lang="en-US" dirty="0">
                <a:latin typeface="Arial" pitchFamily="34" charset="0"/>
                <a:cs typeface="Arial" pitchFamily="34" charset="0"/>
              </a:rPr>
              <a:t>to the techniques used to optimize memory usage and </a:t>
            </a:r>
            <a:r>
              <a:rPr lang="en-US" dirty="0" smtClean="0">
                <a:latin typeface="Arial" pitchFamily="34" charset="0"/>
                <a:cs typeface="Arial" pitchFamily="34" charset="0"/>
              </a:rPr>
              <a:t>performance. </a:t>
            </a:r>
            <a:r>
              <a:rPr lang="en-US" dirty="0">
                <a:latin typeface="Arial" pitchFamily="34" charset="0"/>
                <a:cs typeface="Arial" pitchFamily="34" charset="0"/>
              </a:rPr>
              <a:t>As you can see, the optimization logic is responsible for managing memory usage and preventing fragmentation. This can be done by using techniques like memory reuse, which involves reusing memory that was previously allocated rather than allocating new memory; garbage collection, which automatically frees memory that is no longer needed by the application; and memory fragmentation prevention, which involves managing memory allocation to prevent fragmentation and ensure that memory is used </a:t>
            </a:r>
            <a:r>
              <a:rPr lang="en-US" dirty="0" smtClean="0">
                <a:latin typeface="Arial" pitchFamily="34" charset="0"/>
                <a:cs typeface="Arial" pitchFamily="34" charset="0"/>
              </a:rPr>
              <a:t>efficiently.</a:t>
            </a:r>
            <a:endParaRPr lang="en-US" sz="1200" dirty="0">
              <a:latin typeface="Arial" pitchFamily="34" charset="0"/>
              <a:cs typeface="Arial" pitchFamily="34" charset="0"/>
            </a:endParaRPr>
          </a:p>
        </p:txBody>
      </p:sp>
      <p:sp>
        <p:nvSpPr>
          <p:cNvPr id="3" name="TextBox 2"/>
          <p:cNvSpPr txBox="1"/>
          <p:nvPr/>
        </p:nvSpPr>
        <p:spPr>
          <a:xfrm>
            <a:off x="685800" y="228600"/>
            <a:ext cx="2645276" cy="400110"/>
          </a:xfrm>
          <a:prstGeom prst="rect">
            <a:avLst/>
          </a:prstGeom>
          <a:noFill/>
        </p:spPr>
        <p:txBody>
          <a:bodyPr wrap="none" rtlCol="0">
            <a:spAutoFit/>
          </a:bodyPr>
          <a:lstStyle/>
          <a:p>
            <a:r>
              <a:rPr lang="en-US" sz="2000" b="1" dirty="0" smtClean="0">
                <a:solidFill>
                  <a:srgbClr val="00B0F0"/>
                </a:solidFill>
                <a:latin typeface="Arial" pitchFamily="34" charset="0"/>
                <a:cs typeface="Arial" pitchFamily="34" charset="0"/>
              </a:rPr>
              <a:t>Optimization Logic :</a:t>
            </a:r>
            <a:endParaRPr lang="en-US" sz="2000" b="1" dirty="0">
              <a:solidFill>
                <a:srgbClr val="00B0F0"/>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048000"/>
            <a:ext cx="5791200" cy="3534268"/>
          </a:xfrm>
          <a:prstGeom prst="rect">
            <a:avLst/>
          </a:prstGeom>
        </p:spPr>
      </p:pic>
    </p:spTree>
    <p:extLst>
      <p:ext uri="{BB962C8B-B14F-4D97-AF65-F5344CB8AC3E}">
        <p14:creationId xmlns:p14="http://schemas.microsoft.com/office/powerpoint/2010/main" val="2235988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2487" y="926068"/>
            <a:ext cx="8215313" cy="369332"/>
          </a:xfrm>
          <a:prstGeom prst="rect">
            <a:avLst/>
          </a:prstGeom>
          <a:noFill/>
        </p:spPr>
        <p:txBody>
          <a:bodyPr wrap="square" rtlCol="0">
            <a:spAutoFit/>
          </a:bodyPr>
          <a:lstStyle/>
          <a:p>
            <a:r>
              <a:rPr lang="en-US" dirty="0" smtClean="0">
                <a:latin typeface="Arial" pitchFamily="34" charset="0"/>
                <a:cs typeface="Arial" pitchFamily="34" charset="0"/>
              </a:rPr>
              <a:t>Allocation and Deallocation :</a:t>
            </a:r>
            <a:endParaRPr lang="en-US" sz="1200" dirty="0">
              <a:latin typeface="Arial" pitchFamily="34" charset="0"/>
              <a:cs typeface="Arial" pitchFamily="34" charset="0"/>
            </a:endParaRPr>
          </a:p>
        </p:txBody>
      </p:sp>
      <p:sp>
        <p:nvSpPr>
          <p:cNvPr id="3" name="TextBox 2"/>
          <p:cNvSpPr txBox="1"/>
          <p:nvPr/>
        </p:nvSpPr>
        <p:spPr>
          <a:xfrm>
            <a:off x="847725" y="365165"/>
            <a:ext cx="3762697" cy="400110"/>
          </a:xfrm>
          <a:prstGeom prst="rect">
            <a:avLst/>
          </a:prstGeom>
          <a:noFill/>
        </p:spPr>
        <p:txBody>
          <a:bodyPr wrap="none" rtlCol="0">
            <a:spAutoFit/>
          </a:bodyPr>
          <a:lstStyle/>
          <a:p>
            <a:r>
              <a:rPr lang="en-US" sz="2000" b="1" dirty="0" smtClean="0">
                <a:solidFill>
                  <a:srgbClr val="00B0F0"/>
                </a:solidFill>
                <a:latin typeface="Arial" pitchFamily="34" charset="0"/>
                <a:cs typeface="Arial" pitchFamily="34" charset="0"/>
              </a:rPr>
              <a:t>Dynamic Memory Allocation :</a:t>
            </a:r>
            <a:endParaRPr lang="en-US" sz="2000" b="1" dirty="0">
              <a:solidFill>
                <a:srgbClr val="00B0F0"/>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524000"/>
            <a:ext cx="4648200" cy="1686160"/>
          </a:xfrm>
          <a:prstGeom prst="rect">
            <a:avLst/>
          </a:prstGeom>
        </p:spPr>
      </p:pic>
      <p:sp>
        <p:nvSpPr>
          <p:cNvPr id="5" name="TextBox 4"/>
          <p:cNvSpPr txBox="1"/>
          <p:nvPr/>
        </p:nvSpPr>
        <p:spPr>
          <a:xfrm>
            <a:off x="847725" y="3505200"/>
            <a:ext cx="8215313" cy="369332"/>
          </a:xfrm>
          <a:prstGeom prst="rect">
            <a:avLst/>
          </a:prstGeom>
          <a:noFill/>
        </p:spPr>
        <p:txBody>
          <a:bodyPr wrap="square" rtlCol="0">
            <a:spAutoFit/>
          </a:bodyPr>
          <a:lstStyle/>
          <a:p>
            <a:r>
              <a:rPr lang="en-US" dirty="0" smtClean="0">
                <a:latin typeface="Arial" pitchFamily="34" charset="0"/>
                <a:cs typeface="Arial" pitchFamily="34" charset="0"/>
              </a:rPr>
              <a:t>Fragmentation :</a:t>
            </a:r>
            <a:endParaRPr lang="en-US" sz="1200" dirty="0">
              <a:latin typeface="Arial" pitchFamily="34" charset="0"/>
              <a:cs typeface="Arial"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59" y="4172062"/>
            <a:ext cx="4700266" cy="1754059"/>
          </a:xfrm>
          <a:prstGeom prst="rect">
            <a:avLst/>
          </a:prstGeom>
        </p:spPr>
      </p:pic>
    </p:spTree>
    <p:extLst>
      <p:ext uri="{BB962C8B-B14F-4D97-AF65-F5344CB8AC3E}">
        <p14:creationId xmlns:p14="http://schemas.microsoft.com/office/powerpoint/2010/main" val="1480039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9087" y="547092"/>
            <a:ext cx="8748713" cy="6463308"/>
          </a:xfrm>
          <a:prstGeom prst="rect">
            <a:avLst/>
          </a:prstGeom>
          <a:noFill/>
        </p:spPr>
        <p:txBody>
          <a:bodyPr wrap="square" rtlCol="0">
            <a:spAutoFit/>
          </a:bodyPr>
          <a:lstStyle/>
          <a:p>
            <a:r>
              <a:rPr lang="en-US" b="1" dirty="0">
                <a:solidFill>
                  <a:srgbClr val="00B0F0"/>
                </a:solidFill>
                <a:latin typeface="Arial" pitchFamily="34" charset="0"/>
                <a:cs typeface="Arial" pitchFamily="34" charset="0"/>
              </a:rPr>
              <a:t>Memory Pools:</a:t>
            </a:r>
            <a:r>
              <a:rPr lang="en-US" dirty="0">
                <a:latin typeface="Arial" pitchFamily="34" charset="0"/>
                <a:cs typeface="Arial" pitchFamily="34" charset="0"/>
              </a:rPr>
              <a:t> In memory pools, a fixed number of memory blocks of a particular size are pre-allocated in advance, and the application uses these blocks as needed. This helps to prevent fragmentation by ensuring that memory blocks of the same size are contiguous and reduces the frequency of allocating and </a:t>
            </a:r>
            <a:r>
              <a:rPr lang="en-US" dirty="0" err="1">
                <a:latin typeface="Arial" pitchFamily="34" charset="0"/>
                <a:cs typeface="Arial" pitchFamily="34" charset="0"/>
              </a:rPr>
              <a:t>deallocating</a:t>
            </a:r>
            <a:r>
              <a:rPr lang="en-US" dirty="0">
                <a:latin typeface="Arial" pitchFamily="34" charset="0"/>
                <a:cs typeface="Arial" pitchFamily="34" charset="0"/>
              </a:rPr>
              <a:t> memory</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b="1" dirty="0">
                <a:solidFill>
                  <a:srgbClr val="00B0F0"/>
                </a:solidFill>
                <a:latin typeface="Arial" pitchFamily="34" charset="0"/>
                <a:cs typeface="Arial" pitchFamily="34" charset="0"/>
              </a:rPr>
              <a:t>Dynamic Resizing:</a:t>
            </a:r>
            <a:r>
              <a:rPr lang="en-US" dirty="0">
                <a:latin typeface="Arial" pitchFamily="34" charset="0"/>
                <a:cs typeface="Arial" pitchFamily="34" charset="0"/>
              </a:rPr>
              <a:t> Instead of allocating fixed-size blocks of memory, an application can allocate memory dynamically and resize it as needed. This helps to prevent fragmentation by allowing the application to adjust the size of allocated memory to match the actual needs of the application</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b="1" dirty="0">
                <a:solidFill>
                  <a:srgbClr val="00B0F0"/>
                </a:solidFill>
                <a:latin typeface="Arial" pitchFamily="34" charset="0"/>
                <a:cs typeface="Arial" pitchFamily="34" charset="0"/>
              </a:rPr>
              <a:t>Memory Compaction:</a:t>
            </a:r>
            <a:r>
              <a:rPr lang="en-US" dirty="0">
                <a:latin typeface="Arial" pitchFamily="34" charset="0"/>
                <a:cs typeface="Arial" pitchFamily="34" charset="0"/>
              </a:rPr>
              <a:t> Memory compaction is a technique that involves moving memory blocks around to fill in gaps and make the memory contiguous. This can be done by periodically scanning the heap for unused memory and moving the used memory to a new location. Memory compaction can be resource-intensive and can impact performance, but it can significantly reduce fragmentation</a:t>
            </a:r>
            <a:r>
              <a:rPr lang="en-US" dirty="0" smtClean="0">
                <a:latin typeface="Arial" pitchFamily="34" charset="0"/>
                <a:cs typeface="Arial" pitchFamily="34" charset="0"/>
              </a:rPr>
              <a:t>.</a:t>
            </a:r>
          </a:p>
          <a:p>
            <a:endParaRPr lang="en-US" dirty="0">
              <a:latin typeface="Arial" pitchFamily="34" charset="0"/>
              <a:cs typeface="Arial" pitchFamily="34" charset="0"/>
            </a:endParaRPr>
          </a:p>
          <a:p>
            <a:r>
              <a:rPr lang="en-US" b="1" dirty="0">
                <a:solidFill>
                  <a:srgbClr val="00B0F0"/>
                </a:solidFill>
                <a:latin typeface="Arial" pitchFamily="34" charset="0"/>
                <a:cs typeface="Arial" pitchFamily="34" charset="0"/>
              </a:rPr>
              <a:t>Smart Pointers:</a:t>
            </a:r>
            <a:r>
              <a:rPr lang="en-US" dirty="0">
                <a:latin typeface="Arial" pitchFamily="34" charset="0"/>
                <a:cs typeface="Arial" pitchFamily="34" charset="0"/>
              </a:rPr>
              <a:t> Smart pointers are objects that behave like pointers but also have additional functionality. Smart pointers can automatically manage the allocation and </a:t>
            </a:r>
            <a:r>
              <a:rPr lang="en-US" dirty="0" err="1">
                <a:latin typeface="Arial" pitchFamily="34" charset="0"/>
                <a:cs typeface="Arial" pitchFamily="34" charset="0"/>
              </a:rPr>
              <a:t>deallocation</a:t>
            </a:r>
            <a:r>
              <a:rPr lang="en-US" dirty="0">
                <a:latin typeface="Arial" pitchFamily="34" charset="0"/>
                <a:cs typeface="Arial" pitchFamily="34" charset="0"/>
              </a:rPr>
              <a:t> of memory and can help prevent memory leaks and fragmentation.</a:t>
            </a:r>
          </a:p>
          <a:p>
            <a:r>
              <a:rPr lang="en-US" dirty="0">
                <a:latin typeface="Arial" pitchFamily="34" charset="0"/>
                <a:cs typeface="Arial" pitchFamily="34" charset="0"/>
              </a:rPr>
              <a:t>Garbage Collection: Garbage collection is a technique used by some programming languages to automatically free memory that is no longer needed by the application</a:t>
            </a:r>
            <a:r>
              <a:rPr lang="en-US" dirty="0" smtClean="0">
                <a:latin typeface="Arial" pitchFamily="34" charset="0"/>
                <a:cs typeface="Arial" pitchFamily="34" charset="0"/>
              </a:rPr>
              <a:t>.</a:t>
            </a:r>
          </a:p>
          <a:p>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4" name="TextBox 3"/>
          <p:cNvSpPr txBox="1"/>
          <p:nvPr/>
        </p:nvSpPr>
        <p:spPr>
          <a:xfrm>
            <a:off x="381000" y="104001"/>
            <a:ext cx="4713150" cy="400110"/>
          </a:xfrm>
          <a:prstGeom prst="rect">
            <a:avLst/>
          </a:prstGeom>
          <a:noFill/>
        </p:spPr>
        <p:txBody>
          <a:bodyPr wrap="none" rtlCol="0">
            <a:spAutoFit/>
          </a:bodyPr>
          <a:lstStyle/>
          <a:p>
            <a:r>
              <a:rPr lang="en-US" sz="2000" b="1" dirty="0" smtClean="0">
                <a:solidFill>
                  <a:srgbClr val="00B0F0"/>
                </a:solidFill>
                <a:latin typeface="Arial" pitchFamily="34" charset="0"/>
                <a:cs typeface="Arial" pitchFamily="34" charset="0"/>
              </a:rPr>
              <a:t>Memory Fragmentation Prevention s:</a:t>
            </a:r>
            <a:endParaRPr lang="en-US" sz="2000" b="1" dirty="0">
              <a:solidFill>
                <a:srgbClr val="00B0F0"/>
              </a:solidFill>
              <a:latin typeface="Arial" pitchFamily="34" charset="0"/>
              <a:cs typeface="Arial" pitchFamily="34" charset="0"/>
            </a:endParaRPr>
          </a:p>
        </p:txBody>
      </p:sp>
    </p:spTree>
    <p:extLst>
      <p:ext uri="{BB962C8B-B14F-4D97-AF65-F5344CB8AC3E}">
        <p14:creationId xmlns:p14="http://schemas.microsoft.com/office/powerpoint/2010/main" val="574164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305799" cy="923330"/>
          </a:xfrm>
          <a:prstGeom prst="rect">
            <a:avLst/>
          </a:prstGeom>
          <a:noFill/>
        </p:spPr>
        <p:txBody>
          <a:bodyPr wrap="square" rtlCol="0">
            <a:spAutoFit/>
          </a:bodyPr>
          <a:lstStyle/>
          <a:p>
            <a:r>
              <a:rPr lang="en-US" b="1" dirty="0" smtClean="0">
                <a:solidFill>
                  <a:srgbClr val="00B0F0"/>
                </a:solidFill>
                <a:latin typeface="Arial" pitchFamily="34" charset="0"/>
                <a:cs typeface="Arial" pitchFamily="34" charset="0"/>
              </a:rPr>
              <a:t>Garbage collection :</a:t>
            </a:r>
            <a:r>
              <a:rPr lang="en-US" dirty="0" smtClean="0">
                <a:latin typeface="Arial" pitchFamily="34" charset="0"/>
                <a:cs typeface="Arial" pitchFamily="34" charset="0"/>
              </a:rPr>
              <a:t> can help prevent fragmentation by automatically </a:t>
            </a:r>
            <a:r>
              <a:rPr lang="en-US" dirty="0" err="1" smtClean="0">
                <a:latin typeface="Arial" pitchFamily="34" charset="0"/>
                <a:cs typeface="Arial" pitchFamily="34" charset="0"/>
              </a:rPr>
              <a:t>deallocating</a:t>
            </a:r>
            <a:r>
              <a:rPr lang="en-US" dirty="0" smtClean="0">
                <a:latin typeface="Arial" pitchFamily="34" charset="0"/>
                <a:cs typeface="Arial" pitchFamily="34" charset="0"/>
              </a:rPr>
              <a:t> memory that is no longer being used, which reduces the frequency of allocating and </a:t>
            </a:r>
            <a:r>
              <a:rPr lang="en-US" dirty="0" err="1" smtClean="0">
                <a:latin typeface="Arial" pitchFamily="34" charset="0"/>
                <a:cs typeface="Arial" pitchFamily="34" charset="0"/>
              </a:rPr>
              <a:t>deallocating</a:t>
            </a:r>
            <a:r>
              <a:rPr lang="en-US" dirty="0" smtClean="0">
                <a:latin typeface="Arial" pitchFamily="34" charset="0"/>
                <a:cs typeface="Arial" pitchFamily="34" charset="0"/>
              </a:rPr>
              <a:t> memory.</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4151" r="27126"/>
          <a:stretch/>
        </p:blipFill>
        <p:spPr>
          <a:xfrm>
            <a:off x="533400" y="1800005"/>
            <a:ext cx="2114551" cy="4010585"/>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9684"/>
          <a:stretch/>
        </p:blipFill>
        <p:spPr>
          <a:xfrm>
            <a:off x="3305175" y="1923848"/>
            <a:ext cx="2333625" cy="37629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2247743"/>
            <a:ext cx="2133898" cy="3115110"/>
          </a:xfrm>
          <a:prstGeom prst="rect">
            <a:avLst/>
          </a:prstGeom>
        </p:spPr>
      </p:pic>
    </p:spTree>
    <p:extLst>
      <p:ext uri="{BB962C8B-B14F-4D97-AF65-F5344CB8AC3E}">
        <p14:creationId xmlns:p14="http://schemas.microsoft.com/office/powerpoint/2010/main" val="338962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937</Words>
  <Application>Microsoft Office PowerPoint</Application>
  <PresentationFormat>On-screen Show (4:3)</PresentationFormat>
  <Paragraphs>55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 King</dc:creator>
  <cp:lastModifiedBy>Tech King</cp:lastModifiedBy>
  <cp:revision>34</cp:revision>
  <dcterms:created xsi:type="dcterms:W3CDTF">2023-03-13T23:17:32Z</dcterms:created>
  <dcterms:modified xsi:type="dcterms:W3CDTF">2023-03-14T03:27:14Z</dcterms:modified>
</cp:coreProperties>
</file>